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457" r:id="rId2"/>
    <p:sldId id="664" r:id="rId3"/>
    <p:sldId id="866" r:id="rId4"/>
    <p:sldId id="674" r:id="rId5"/>
    <p:sldId id="718" r:id="rId6"/>
    <p:sldId id="911" r:id="rId7"/>
    <p:sldId id="666" r:id="rId8"/>
    <p:sldId id="912" r:id="rId9"/>
    <p:sldId id="733" r:id="rId10"/>
    <p:sldId id="913" r:id="rId11"/>
    <p:sldId id="668" r:id="rId12"/>
    <p:sldId id="914" r:id="rId13"/>
    <p:sldId id="670" r:id="rId14"/>
    <p:sldId id="915" r:id="rId15"/>
    <p:sldId id="671" r:id="rId16"/>
    <p:sldId id="916" r:id="rId17"/>
    <p:sldId id="672" r:id="rId18"/>
    <p:sldId id="917" r:id="rId19"/>
    <p:sldId id="899" r:id="rId20"/>
    <p:sldId id="918" r:id="rId21"/>
    <p:sldId id="675" r:id="rId22"/>
    <p:sldId id="919" r:id="rId23"/>
    <p:sldId id="676" r:id="rId24"/>
    <p:sldId id="920" r:id="rId25"/>
    <p:sldId id="677" r:id="rId26"/>
    <p:sldId id="921" r:id="rId27"/>
    <p:sldId id="673" r:id="rId28"/>
    <p:sldId id="922" r:id="rId29"/>
    <p:sldId id="678" r:id="rId30"/>
    <p:sldId id="923" r:id="rId31"/>
    <p:sldId id="881" r:id="rId32"/>
    <p:sldId id="924" r:id="rId33"/>
    <p:sldId id="679" r:id="rId34"/>
    <p:sldId id="925" r:id="rId35"/>
    <p:sldId id="681" r:id="rId36"/>
    <p:sldId id="926" r:id="rId37"/>
    <p:sldId id="734" r:id="rId38"/>
    <p:sldId id="927" r:id="rId39"/>
    <p:sldId id="699" r:id="rId40"/>
    <p:sldId id="928" r:id="rId41"/>
    <p:sldId id="700" r:id="rId42"/>
    <p:sldId id="929" r:id="rId43"/>
    <p:sldId id="701" r:id="rId44"/>
    <p:sldId id="930" r:id="rId45"/>
    <p:sldId id="702" r:id="rId46"/>
    <p:sldId id="931" r:id="rId47"/>
    <p:sldId id="703" r:id="rId48"/>
    <p:sldId id="932" r:id="rId49"/>
    <p:sldId id="704" r:id="rId50"/>
    <p:sldId id="933" r:id="rId51"/>
    <p:sldId id="729" r:id="rId52"/>
    <p:sldId id="934" r:id="rId53"/>
    <p:sldId id="727" r:id="rId54"/>
    <p:sldId id="935" r:id="rId55"/>
    <p:sldId id="728" r:id="rId56"/>
    <p:sldId id="936" r:id="rId57"/>
    <p:sldId id="731" r:id="rId58"/>
    <p:sldId id="937" r:id="rId59"/>
    <p:sldId id="709" r:id="rId60"/>
    <p:sldId id="938" r:id="rId61"/>
    <p:sldId id="710" r:id="rId62"/>
    <p:sldId id="939" r:id="rId63"/>
    <p:sldId id="901" r:id="rId64"/>
    <p:sldId id="900" r:id="rId65"/>
    <p:sldId id="902" r:id="rId66"/>
    <p:sldId id="903" r:id="rId67"/>
    <p:sldId id="904" r:id="rId68"/>
    <p:sldId id="905" r:id="rId69"/>
    <p:sldId id="906" r:id="rId70"/>
    <p:sldId id="907" r:id="rId71"/>
    <p:sldId id="689" r:id="rId72"/>
    <p:sldId id="690" r:id="rId73"/>
    <p:sldId id="692" r:id="rId74"/>
    <p:sldId id="693" r:id="rId75"/>
    <p:sldId id="695" r:id="rId76"/>
    <p:sldId id="696" r:id="rId77"/>
    <p:sldId id="697" r:id="rId78"/>
    <p:sldId id="908" r:id="rId79"/>
    <p:sldId id="909" r:id="rId80"/>
    <p:sldId id="910" r:id="rId81"/>
  </p:sldIdLst>
  <p:sldSz cx="6858000" cy="9144000" type="screen4x3"/>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il Riches" initials="G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02" autoAdjust="0"/>
    <p:restoredTop sz="95242" autoAdjust="0"/>
  </p:normalViewPr>
  <p:slideViewPr>
    <p:cSldViewPr>
      <p:cViewPr>
        <p:scale>
          <a:sx n="140" d="100"/>
          <a:sy n="140" d="100"/>
        </p:scale>
        <p:origin x="960" y="280"/>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5406" cy="501257"/>
          </a:xfrm>
          <a:prstGeom prst="rect">
            <a:avLst/>
          </a:prstGeom>
        </p:spPr>
        <p:txBody>
          <a:bodyPr vert="horz" lIns="91420" tIns="45710" rIns="91420" bIns="45710" rtlCol="0"/>
          <a:lstStyle>
            <a:lvl1pPr algn="l">
              <a:defRPr sz="1200"/>
            </a:lvl1pPr>
          </a:lstStyle>
          <a:p>
            <a:endParaRPr lang="en-AU" dirty="0"/>
          </a:p>
        </p:txBody>
      </p:sp>
      <p:sp>
        <p:nvSpPr>
          <p:cNvPr id="3" name="Date Placeholder 2"/>
          <p:cNvSpPr>
            <a:spLocks noGrp="1"/>
          </p:cNvSpPr>
          <p:nvPr>
            <p:ph type="dt" idx="1"/>
          </p:nvPr>
        </p:nvSpPr>
        <p:spPr>
          <a:xfrm>
            <a:off x="3901148" y="0"/>
            <a:ext cx="2985406" cy="501257"/>
          </a:xfrm>
          <a:prstGeom prst="rect">
            <a:avLst/>
          </a:prstGeom>
        </p:spPr>
        <p:txBody>
          <a:bodyPr vert="horz" lIns="91420" tIns="45710" rIns="91420" bIns="45710" rtlCol="0"/>
          <a:lstStyle>
            <a:lvl1pPr algn="r">
              <a:defRPr sz="1200"/>
            </a:lvl1pPr>
          </a:lstStyle>
          <a:p>
            <a:fld id="{B311833B-65A7-4B04-9E13-7DEB37ED3333}" type="datetimeFigureOut">
              <a:rPr lang="en-AU" smtClean="0"/>
              <a:pPr/>
              <a:t>8/2/2025</a:t>
            </a:fld>
            <a:endParaRPr lang="en-AU" dirty="0"/>
          </a:p>
        </p:txBody>
      </p:sp>
      <p:sp>
        <p:nvSpPr>
          <p:cNvPr id="4" name="Slide Image Placeholder 3"/>
          <p:cNvSpPr>
            <a:spLocks noGrp="1" noRot="1" noChangeAspect="1"/>
          </p:cNvSpPr>
          <p:nvPr>
            <p:ph type="sldImg" idx="2"/>
          </p:nvPr>
        </p:nvSpPr>
        <p:spPr>
          <a:xfrm>
            <a:off x="2033588" y="749300"/>
            <a:ext cx="2820987" cy="3759200"/>
          </a:xfrm>
          <a:prstGeom prst="rect">
            <a:avLst/>
          </a:prstGeom>
          <a:noFill/>
          <a:ln w="12700">
            <a:solidFill>
              <a:prstClr val="black"/>
            </a:solidFill>
          </a:ln>
        </p:spPr>
        <p:txBody>
          <a:bodyPr vert="horz" lIns="91420" tIns="45710" rIns="91420" bIns="45710" rtlCol="0" anchor="ctr"/>
          <a:lstStyle/>
          <a:p>
            <a:endParaRPr lang="en-AU" dirty="0"/>
          </a:p>
        </p:txBody>
      </p:sp>
      <p:sp>
        <p:nvSpPr>
          <p:cNvPr id="5" name="Notes Placeholder 4"/>
          <p:cNvSpPr>
            <a:spLocks noGrp="1"/>
          </p:cNvSpPr>
          <p:nvPr>
            <p:ph type="body" sz="quarter" idx="3"/>
          </p:nvPr>
        </p:nvSpPr>
        <p:spPr>
          <a:xfrm>
            <a:off x="688817" y="4759532"/>
            <a:ext cx="5510530" cy="4508101"/>
          </a:xfrm>
          <a:prstGeom prst="rect">
            <a:avLst/>
          </a:prstGeom>
        </p:spPr>
        <p:txBody>
          <a:bodyPr vert="horz" lIns="91420" tIns="45710" rIns="91420" bIns="4571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515854"/>
            <a:ext cx="2985406" cy="501257"/>
          </a:xfrm>
          <a:prstGeom prst="rect">
            <a:avLst/>
          </a:prstGeom>
        </p:spPr>
        <p:txBody>
          <a:bodyPr vert="horz" lIns="91420" tIns="45710" rIns="91420" bIns="4571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901148" y="9515854"/>
            <a:ext cx="2985406" cy="501257"/>
          </a:xfrm>
          <a:prstGeom prst="rect">
            <a:avLst/>
          </a:prstGeom>
        </p:spPr>
        <p:txBody>
          <a:bodyPr vert="horz" lIns="91420" tIns="45710" rIns="91420" bIns="45710" rtlCol="0" anchor="b"/>
          <a:lstStyle>
            <a:lvl1pPr algn="r">
              <a:defRPr sz="1200"/>
            </a:lvl1pPr>
          </a:lstStyle>
          <a:p>
            <a:fld id="{E17E4790-4B88-4B3E-89CD-9E8426F404CC}" type="slidenum">
              <a:rPr lang="en-AU" smtClean="0"/>
              <a:pPr/>
              <a:t>‹#›</a:t>
            </a:fld>
            <a:endParaRPr lang="en-AU" dirty="0"/>
          </a:p>
        </p:txBody>
      </p:sp>
    </p:spTree>
    <p:extLst>
      <p:ext uri="{BB962C8B-B14F-4D97-AF65-F5344CB8AC3E}">
        <p14:creationId xmlns:p14="http://schemas.microsoft.com/office/powerpoint/2010/main" val="2321764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a:t>
            </a:fld>
            <a:endParaRPr lang="en-AU"/>
          </a:p>
        </p:txBody>
      </p:sp>
    </p:spTree>
    <p:extLst>
      <p:ext uri="{BB962C8B-B14F-4D97-AF65-F5344CB8AC3E}">
        <p14:creationId xmlns:p14="http://schemas.microsoft.com/office/powerpoint/2010/main" val="3739514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11</a:t>
            </a:fld>
            <a:endParaRPr lang="en-AU"/>
          </a:p>
        </p:txBody>
      </p:sp>
    </p:spTree>
    <p:extLst>
      <p:ext uri="{BB962C8B-B14F-4D97-AF65-F5344CB8AC3E}">
        <p14:creationId xmlns:p14="http://schemas.microsoft.com/office/powerpoint/2010/main" val="2093570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C8C38-5FD9-A36D-F3E5-3B891A4F7E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2485E7-5F56-A4CE-934A-7E11AA38E6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CBC6D1-691F-F277-F849-D7B7EF3D3D93}"/>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BC1F39AB-601B-370D-0EB7-4EEA7B00A50F}"/>
              </a:ext>
            </a:extLst>
          </p:cNvPr>
          <p:cNvSpPr>
            <a:spLocks noGrp="1"/>
          </p:cNvSpPr>
          <p:nvPr>
            <p:ph type="sldNum" sz="quarter" idx="10"/>
          </p:nvPr>
        </p:nvSpPr>
        <p:spPr/>
        <p:txBody>
          <a:bodyPr/>
          <a:lstStyle/>
          <a:p>
            <a:fld id="{E17E4790-4B88-4B3E-89CD-9E8426F404CC}" type="slidenum">
              <a:rPr lang="en-AU" smtClean="0"/>
              <a:pPr/>
              <a:t>12</a:t>
            </a:fld>
            <a:endParaRPr lang="en-AU"/>
          </a:p>
        </p:txBody>
      </p:sp>
    </p:spTree>
    <p:extLst>
      <p:ext uri="{BB962C8B-B14F-4D97-AF65-F5344CB8AC3E}">
        <p14:creationId xmlns:p14="http://schemas.microsoft.com/office/powerpoint/2010/main" val="1221036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13</a:t>
            </a:fld>
            <a:endParaRPr lang="en-AU"/>
          </a:p>
        </p:txBody>
      </p:sp>
    </p:spTree>
    <p:extLst>
      <p:ext uri="{BB962C8B-B14F-4D97-AF65-F5344CB8AC3E}">
        <p14:creationId xmlns:p14="http://schemas.microsoft.com/office/powerpoint/2010/main" val="1772020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CAA34-FD2D-D158-D1A4-B743B84FE1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C6F05F-E90E-3B7F-E4C4-D3DD94C133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7CBBCF-9C4D-6E77-3B5F-21A28EBAA80C}"/>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5126B11F-97B8-50A9-4BE0-BD3B28DA0CE1}"/>
              </a:ext>
            </a:extLst>
          </p:cNvPr>
          <p:cNvSpPr>
            <a:spLocks noGrp="1"/>
          </p:cNvSpPr>
          <p:nvPr>
            <p:ph type="sldNum" sz="quarter" idx="10"/>
          </p:nvPr>
        </p:nvSpPr>
        <p:spPr/>
        <p:txBody>
          <a:bodyPr/>
          <a:lstStyle/>
          <a:p>
            <a:fld id="{E17E4790-4B88-4B3E-89CD-9E8426F404CC}" type="slidenum">
              <a:rPr lang="en-AU" smtClean="0"/>
              <a:pPr/>
              <a:t>14</a:t>
            </a:fld>
            <a:endParaRPr lang="en-AU"/>
          </a:p>
        </p:txBody>
      </p:sp>
    </p:spTree>
    <p:extLst>
      <p:ext uri="{BB962C8B-B14F-4D97-AF65-F5344CB8AC3E}">
        <p14:creationId xmlns:p14="http://schemas.microsoft.com/office/powerpoint/2010/main" val="1589671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15</a:t>
            </a:fld>
            <a:endParaRPr lang="en-AU"/>
          </a:p>
        </p:txBody>
      </p:sp>
    </p:spTree>
    <p:extLst>
      <p:ext uri="{BB962C8B-B14F-4D97-AF65-F5344CB8AC3E}">
        <p14:creationId xmlns:p14="http://schemas.microsoft.com/office/powerpoint/2010/main" val="1662535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FC92A-A160-B047-F9DD-B4534A819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A84E35-222F-7BB5-4928-F48A50803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53F4BF-8D2D-A1CC-CF37-DCE0EF168444}"/>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B0FAA40B-6D00-C20B-F394-F8ED51215DB1}"/>
              </a:ext>
            </a:extLst>
          </p:cNvPr>
          <p:cNvSpPr>
            <a:spLocks noGrp="1"/>
          </p:cNvSpPr>
          <p:nvPr>
            <p:ph type="sldNum" sz="quarter" idx="10"/>
          </p:nvPr>
        </p:nvSpPr>
        <p:spPr/>
        <p:txBody>
          <a:bodyPr/>
          <a:lstStyle/>
          <a:p>
            <a:fld id="{E17E4790-4B88-4B3E-89CD-9E8426F404CC}" type="slidenum">
              <a:rPr lang="en-AU" smtClean="0"/>
              <a:pPr/>
              <a:t>16</a:t>
            </a:fld>
            <a:endParaRPr lang="en-AU"/>
          </a:p>
        </p:txBody>
      </p:sp>
    </p:spTree>
    <p:extLst>
      <p:ext uri="{BB962C8B-B14F-4D97-AF65-F5344CB8AC3E}">
        <p14:creationId xmlns:p14="http://schemas.microsoft.com/office/powerpoint/2010/main" val="2002369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17</a:t>
            </a:fld>
            <a:endParaRPr lang="en-AU"/>
          </a:p>
        </p:txBody>
      </p:sp>
    </p:spTree>
    <p:extLst>
      <p:ext uri="{BB962C8B-B14F-4D97-AF65-F5344CB8AC3E}">
        <p14:creationId xmlns:p14="http://schemas.microsoft.com/office/powerpoint/2010/main" val="3822321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1DB02-49F2-89E4-3976-2E3E9BFCC9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DCC70F-F9A6-A558-4EF8-6A886C05B5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3B1BE8-854F-979F-D2E3-B061F08CE06C}"/>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F2E7DE8A-CCB7-0401-7349-75C0CBC317E2}"/>
              </a:ext>
            </a:extLst>
          </p:cNvPr>
          <p:cNvSpPr>
            <a:spLocks noGrp="1"/>
          </p:cNvSpPr>
          <p:nvPr>
            <p:ph type="sldNum" sz="quarter" idx="10"/>
          </p:nvPr>
        </p:nvSpPr>
        <p:spPr/>
        <p:txBody>
          <a:bodyPr/>
          <a:lstStyle/>
          <a:p>
            <a:fld id="{E17E4790-4B88-4B3E-89CD-9E8426F404CC}" type="slidenum">
              <a:rPr lang="en-AU" smtClean="0"/>
              <a:pPr/>
              <a:t>18</a:t>
            </a:fld>
            <a:endParaRPr lang="en-AU"/>
          </a:p>
        </p:txBody>
      </p:sp>
    </p:spTree>
    <p:extLst>
      <p:ext uri="{BB962C8B-B14F-4D97-AF65-F5344CB8AC3E}">
        <p14:creationId xmlns:p14="http://schemas.microsoft.com/office/powerpoint/2010/main" val="2033452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19</a:t>
            </a:fld>
            <a:endParaRPr lang="en-AU"/>
          </a:p>
        </p:txBody>
      </p:sp>
    </p:spTree>
    <p:extLst>
      <p:ext uri="{BB962C8B-B14F-4D97-AF65-F5344CB8AC3E}">
        <p14:creationId xmlns:p14="http://schemas.microsoft.com/office/powerpoint/2010/main" val="1204600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365E1-DEC1-D6A1-D87C-61DE2DC08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E27E7F-FDC4-B41A-FA72-781377F4B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87BEC6-FB65-575E-D3B5-E01E611FB134}"/>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F23B3705-A8E5-4251-7231-5120F4CD3F92}"/>
              </a:ext>
            </a:extLst>
          </p:cNvPr>
          <p:cNvSpPr>
            <a:spLocks noGrp="1"/>
          </p:cNvSpPr>
          <p:nvPr>
            <p:ph type="sldNum" sz="quarter" idx="10"/>
          </p:nvPr>
        </p:nvSpPr>
        <p:spPr/>
        <p:txBody>
          <a:bodyPr/>
          <a:lstStyle/>
          <a:p>
            <a:fld id="{E17E4790-4B88-4B3E-89CD-9E8426F404CC}" type="slidenum">
              <a:rPr lang="en-AU" smtClean="0"/>
              <a:pPr/>
              <a:t>20</a:t>
            </a:fld>
            <a:endParaRPr lang="en-AU"/>
          </a:p>
        </p:txBody>
      </p:sp>
    </p:spTree>
    <p:extLst>
      <p:ext uri="{BB962C8B-B14F-4D97-AF65-F5344CB8AC3E}">
        <p14:creationId xmlns:p14="http://schemas.microsoft.com/office/powerpoint/2010/main" val="129537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E3B0B-6C97-7E58-EBB7-FB5760B4F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FD54C8-6B4A-3BDD-1D00-C5BC6C9F36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7CCA76-5C2C-80BD-A678-1DB1ADAC2BC8}"/>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3EB17ECD-4A32-36D0-5309-C82173ADB52E}"/>
              </a:ext>
            </a:extLst>
          </p:cNvPr>
          <p:cNvSpPr>
            <a:spLocks noGrp="1"/>
          </p:cNvSpPr>
          <p:nvPr>
            <p:ph type="sldNum" sz="quarter" idx="10"/>
          </p:nvPr>
        </p:nvSpPr>
        <p:spPr/>
        <p:txBody>
          <a:bodyPr/>
          <a:lstStyle/>
          <a:p>
            <a:fld id="{E17E4790-4B88-4B3E-89CD-9E8426F404CC}" type="slidenum">
              <a:rPr lang="en-AU" smtClean="0"/>
              <a:pPr/>
              <a:t>3</a:t>
            </a:fld>
            <a:endParaRPr lang="en-AU"/>
          </a:p>
        </p:txBody>
      </p:sp>
    </p:spTree>
    <p:extLst>
      <p:ext uri="{BB962C8B-B14F-4D97-AF65-F5344CB8AC3E}">
        <p14:creationId xmlns:p14="http://schemas.microsoft.com/office/powerpoint/2010/main" val="1347473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21</a:t>
            </a:fld>
            <a:endParaRPr lang="en-AU"/>
          </a:p>
        </p:txBody>
      </p:sp>
    </p:spTree>
    <p:extLst>
      <p:ext uri="{BB962C8B-B14F-4D97-AF65-F5344CB8AC3E}">
        <p14:creationId xmlns:p14="http://schemas.microsoft.com/office/powerpoint/2010/main" val="2189466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5BC01-7673-3478-EF24-5C4DCAC1A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E79EE7-2CFB-C3A1-6445-17905A0DA3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F360D2-A495-64CC-3406-957AD466A3A5}"/>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7AE5E7D0-A3CA-6F52-4DD9-4361392F2689}"/>
              </a:ext>
            </a:extLst>
          </p:cNvPr>
          <p:cNvSpPr>
            <a:spLocks noGrp="1"/>
          </p:cNvSpPr>
          <p:nvPr>
            <p:ph type="sldNum" sz="quarter" idx="10"/>
          </p:nvPr>
        </p:nvSpPr>
        <p:spPr/>
        <p:txBody>
          <a:bodyPr/>
          <a:lstStyle/>
          <a:p>
            <a:fld id="{E17E4790-4B88-4B3E-89CD-9E8426F404CC}" type="slidenum">
              <a:rPr lang="en-AU" smtClean="0"/>
              <a:pPr/>
              <a:t>22</a:t>
            </a:fld>
            <a:endParaRPr lang="en-AU"/>
          </a:p>
        </p:txBody>
      </p:sp>
    </p:spTree>
    <p:extLst>
      <p:ext uri="{BB962C8B-B14F-4D97-AF65-F5344CB8AC3E}">
        <p14:creationId xmlns:p14="http://schemas.microsoft.com/office/powerpoint/2010/main" val="1950838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23</a:t>
            </a:fld>
            <a:endParaRPr lang="en-AU"/>
          </a:p>
        </p:txBody>
      </p:sp>
    </p:spTree>
    <p:extLst>
      <p:ext uri="{BB962C8B-B14F-4D97-AF65-F5344CB8AC3E}">
        <p14:creationId xmlns:p14="http://schemas.microsoft.com/office/powerpoint/2010/main" val="2715439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75AA5-4CFB-F543-3DCE-A8865BE28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338F3F-459B-9935-BE10-78F4081527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13B835-297F-DC4E-49C1-AE21572FEDB9}"/>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4F8040DC-9FC9-4AEF-99EB-FC0A12FDF48B}"/>
              </a:ext>
            </a:extLst>
          </p:cNvPr>
          <p:cNvSpPr>
            <a:spLocks noGrp="1"/>
          </p:cNvSpPr>
          <p:nvPr>
            <p:ph type="sldNum" sz="quarter" idx="10"/>
          </p:nvPr>
        </p:nvSpPr>
        <p:spPr/>
        <p:txBody>
          <a:bodyPr/>
          <a:lstStyle/>
          <a:p>
            <a:fld id="{E17E4790-4B88-4B3E-89CD-9E8426F404CC}" type="slidenum">
              <a:rPr lang="en-AU" smtClean="0"/>
              <a:pPr/>
              <a:t>24</a:t>
            </a:fld>
            <a:endParaRPr lang="en-AU"/>
          </a:p>
        </p:txBody>
      </p:sp>
    </p:spTree>
    <p:extLst>
      <p:ext uri="{BB962C8B-B14F-4D97-AF65-F5344CB8AC3E}">
        <p14:creationId xmlns:p14="http://schemas.microsoft.com/office/powerpoint/2010/main" val="3451235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25</a:t>
            </a:fld>
            <a:endParaRPr lang="en-AU"/>
          </a:p>
        </p:txBody>
      </p:sp>
    </p:spTree>
    <p:extLst>
      <p:ext uri="{BB962C8B-B14F-4D97-AF65-F5344CB8AC3E}">
        <p14:creationId xmlns:p14="http://schemas.microsoft.com/office/powerpoint/2010/main" val="2514005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FCC52-F3CA-FCD2-EDBC-6E242794A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92DAE5-7CA5-81F0-19AD-5F974106F0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F798ED-61F7-120C-1602-5EC6711B1CCB}"/>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04E1E961-1A9E-7A84-D01D-E038378E5BE8}"/>
              </a:ext>
            </a:extLst>
          </p:cNvPr>
          <p:cNvSpPr>
            <a:spLocks noGrp="1"/>
          </p:cNvSpPr>
          <p:nvPr>
            <p:ph type="sldNum" sz="quarter" idx="10"/>
          </p:nvPr>
        </p:nvSpPr>
        <p:spPr/>
        <p:txBody>
          <a:bodyPr/>
          <a:lstStyle/>
          <a:p>
            <a:fld id="{E17E4790-4B88-4B3E-89CD-9E8426F404CC}" type="slidenum">
              <a:rPr lang="en-AU" smtClean="0"/>
              <a:pPr/>
              <a:t>26</a:t>
            </a:fld>
            <a:endParaRPr lang="en-AU"/>
          </a:p>
        </p:txBody>
      </p:sp>
    </p:spTree>
    <p:extLst>
      <p:ext uri="{BB962C8B-B14F-4D97-AF65-F5344CB8AC3E}">
        <p14:creationId xmlns:p14="http://schemas.microsoft.com/office/powerpoint/2010/main" val="4001320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27</a:t>
            </a:fld>
            <a:endParaRPr lang="en-AU"/>
          </a:p>
        </p:txBody>
      </p:sp>
    </p:spTree>
    <p:extLst>
      <p:ext uri="{BB962C8B-B14F-4D97-AF65-F5344CB8AC3E}">
        <p14:creationId xmlns:p14="http://schemas.microsoft.com/office/powerpoint/2010/main" val="4151552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71982-D0FB-DE22-12A3-06DC96FD8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E8255-2064-4AA7-8974-3558AA787F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8BCF4C-B8CC-DF84-56C9-F3FF060C0D3A}"/>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8AD5B398-C9E1-57F1-1A28-BD690CAF44EB}"/>
              </a:ext>
            </a:extLst>
          </p:cNvPr>
          <p:cNvSpPr>
            <a:spLocks noGrp="1"/>
          </p:cNvSpPr>
          <p:nvPr>
            <p:ph type="sldNum" sz="quarter" idx="10"/>
          </p:nvPr>
        </p:nvSpPr>
        <p:spPr/>
        <p:txBody>
          <a:bodyPr/>
          <a:lstStyle/>
          <a:p>
            <a:fld id="{E17E4790-4B88-4B3E-89CD-9E8426F404CC}" type="slidenum">
              <a:rPr lang="en-AU" smtClean="0"/>
              <a:pPr/>
              <a:t>28</a:t>
            </a:fld>
            <a:endParaRPr lang="en-AU"/>
          </a:p>
        </p:txBody>
      </p:sp>
    </p:spTree>
    <p:extLst>
      <p:ext uri="{BB962C8B-B14F-4D97-AF65-F5344CB8AC3E}">
        <p14:creationId xmlns:p14="http://schemas.microsoft.com/office/powerpoint/2010/main" val="2696425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29</a:t>
            </a:fld>
            <a:endParaRPr lang="en-AU"/>
          </a:p>
        </p:txBody>
      </p:sp>
    </p:spTree>
    <p:extLst>
      <p:ext uri="{BB962C8B-B14F-4D97-AF65-F5344CB8AC3E}">
        <p14:creationId xmlns:p14="http://schemas.microsoft.com/office/powerpoint/2010/main" val="466395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D2932-4442-16BE-A4EE-E61286F343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F3DB25-00DB-1EF2-85AF-B3BBA4EE7D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A65C0E-4953-D62C-4DB8-1B6298D30287}"/>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2C1E3D46-E4B4-F0B2-D2D9-8338B38AC31B}"/>
              </a:ext>
            </a:extLst>
          </p:cNvPr>
          <p:cNvSpPr>
            <a:spLocks noGrp="1"/>
          </p:cNvSpPr>
          <p:nvPr>
            <p:ph type="sldNum" sz="quarter" idx="10"/>
          </p:nvPr>
        </p:nvSpPr>
        <p:spPr/>
        <p:txBody>
          <a:bodyPr/>
          <a:lstStyle/>
          <a:p>
            <a:fld id="{E17E4790-4B88-4B3E-89CD-9E8426F404CC}" type="slidenum">
              <a:rPr lang="en-AU" smtClean="0"/>
              <a:pPr/>
              <a:t>30</a:t>
            </a:fld>
            <a:endParaRPr lang="en-AU"/>
          </a:p>
        </p:txBody>
      </p:sp>
    </p:spTree>
    <p:extLst>
      <p:ext uri="{BB962C8B-B14F-4D97-AF65-F5344CB8AC3E}">
        <p14:creationId xmlns:p14="http://schemas.microsoft.com/office/powerpoint/2010/main" val="2604097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a:t>
            </a:fld>
            <a:endParaRPr lang="en-AU"/>
          </a:p>
        </p:txBody>
      </p:sp>
    </p:spTree>
    <p:extLst>
      <p:ext uri="{BB962C8B-B14F-4D97-AF65-F5344CB8AC3E}">
        <p14:creationId xmlns:p14="http://schemas.microsoft.com/office/powerpoint/2010/main" val="946133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06B30-CCB1-C8EB-9A67-E038894BEA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6F067C-908E-B48D-D46F-D4C106B18F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B1AFB-5DC8-0593-525C-64A948EACAA2}"/>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8E0B006E-7936-FBE5-88A7-36BA02908C0F}"/>
              </a:ext>
            </a:extLst>
          </p:cNvPr>
          <p:cNvSpPr>
            <a:spLocks noGrp="1"/>
          </p:cNvSpPr>
          <p:nvPr>
            <p:ph type="sldNum" sz="quarter" idx="10"/>
          </p:nvPr>
        </p:nvSpPr>
        <p:spPr/>
        <p:txBody>
          <a:bodyPr/>
          <a:lstStyle/>
          <a:p>
            <a:fld id="{E17E4790-4B88-4B3E-89CD-9E8426F404CC}" type="slidenum">
              <a:rPr lang="en-AU" smtClean="0"/>
              <a:pPr/>
              <a:t>31</a:t>
            </a:fld>
            <a:endParaRPr lang="en-AU"/>
          </a:p>
        </p:txBody>
      </p:sp>
    </p:spTree>
    <p:extLst>
      <p:ext uri="{BB962C8B-B14F-4D97-AF65-F5344CB8AC3E}">
        <p14:creationId xmlns:p14="http://schemas.microsoft.com/office/powerpoint/2010/main" val="14549916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12EA9-5380-D925-09FA-8C98758D8D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08CC6C-6FA1-3217-AEA2-4182E5DA28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92A099-D2CA-C40D-F259-28D5B33DFB9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47B07D95-BFD5-8004-AB2F-DE707EC19BB5}"/>
              </a:ext>
            </a:extLst>
          </p:cNvPr>
          <p:cNvSpPr>
            <a:spLocks noGrp="1"/>
          </p:cNvSpPr>
          <p:nvPr>
            <p:ph type="sldNum" sz="quarter" idx="10"/>
          </p:nvPr>
        </p:nvSpPr>
        <p:spPr/>
        <p:txBody>
          <a:bodyPr/>
          <a:lstStyle/>
          <a:p>
            <a:fld id="{E17E4790-4B88-4B3E-89CD-9E8426F404CC}" type="slidenum">
              <a:rPr lang="en-AU" smtClean="0"/>
              <a:pPr/>
              <a:t>32</a:t>
            </a:fld>
            <a:endParaRPr lang="en-AU"/>
          </a:p>
        </p:txBody>
      </p:sp>
    </p:spTree>
    <p:extLst>
      <p:ext uri="{BB962C8B-B14F-4D97-AF65-F5344CB8AC3E}">
        <p14:creationId xmlns:p14="http://schemas.microsoft.com/office/powerpoint/2010/main" val="1701371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33</a:t>
            </a:fld>
            <a:endParaRPr lang="en-AU"/>
          </a:p>
        </p:txBody>
      </p:sp>
    </p:spTree>
    <p:extLst>
      <p:ext uri="{BB962C8B-B14F-4D97-AF65-F5344CB8AC3E}">
        <p14:creationId xmlns:p14="http://schemas.microsoft.com/office/powerpoint/2010/main" val="1126317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987C1-8EAF-C638-F4C8-7D8DB0931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CC4B32-C90C-FF34-D93E-AE4B59355A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E5FBC-5DBF-467B-1445-DFC7C4591FCC}"/>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B86CD916-5080-20FA-1A50-F27990F477CA}"/>
              </a:ext>
            </a:extLst>
          </p:cNvPr>
          <p:cNvSpPr>
            <a:spLocks noGrp="1"/>
          </p:cNvSpPr>
          <p:nvPr>
            <p:ph type="sldNum" sz="quarter" idx="10"/>
          </p:nvPr>
        </p:nvSpPr>
        <p:spPr/>
        <p:txBody>
          <a:bodyPr/>
          <a:lstStyle/>
          <a:p>
            <a:fld id="{E17E4790-4B88-4B3E-89CD-9E8426F404CC}" type="slidenum">
              <a:rPr lang="en-AU" smtClean="0"/>
              <a:pPr/>
              <a:t>34</a:t>
            </a:fld>
            <a:endParaRPr lang="en-AU"/>
          </a:p>
        </p:txBody>
      </p:sp>
    </p:spTree>
    <p:extLst>
      <p:ext uri="{BB962C8B-B14F-4D97-AF65-F5344CB8AC3E}">
        <p14:creationId xmlns:p14="http://schemas.microsoft.com/office/powerpoint/2010/main" val="3001392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35</a:t>
            </a:fld>
            <a:endParaRPr lang="en-AU"/>
          </a:p>
        </p:txBody>
      </p:sp>
    </p:spTree>
    <p:extLst>
      <p:ext uri="{BB962C8B-B14F-4D97-AF65-F5344CB8AC3E}">
        <p14:creationId xmlns:p14="http://schemas.microsoft.com/office/powerpoint/2010/main" val="6227011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BA439-D2A3-7883-C623-9099B23EB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DBE6B7-FD8E-1464-31AC-E30B7DA4F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CFCAF2-1AD1-8108-ED88-755EE4CC5C6A}"/>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99D79DC3-10CE-C5FB-BB29-0A853CD1B9F4}"/>
              </a:ext>
            </a:extLst>
          </p:cNvPr>
          <p:cNvSpPr>
            <a:spLocks noGrp="1"/>
          </p:cNvSpPr>
          <p:nvPr>
            <p:ph type="sldNum" sz="quarter" idx="10"/>
          </p:nvPr>
        </p:nvSpPr>
        <p:spPr/>
        <p:txBody>
          <a:bodyPr/>
          <a:lstStyle/>
          <a:p>
            <a:fld id="{E17E4790-4B88-4B3E-89CD-9E8426F404CC}" type="slidenum">
              <a:rPr lang="en-AU" smtClean="0"/>
              <a:pPr/>
              <a:t>36</a:t>
            </a:fld>
            <a:endParaRPr lang="en-AU"/>
          </a:p>
        </p:txBody>
      </p:sp>
    </p:spTree>
    <p:extLst>
      <p:ext uri="{BB962C8B-B14F-4D97-AF65-F5344CB8AC3E}">
        <p14:creationId xmlns:p14="http://schemas.microsoft.com/office/powerpoint/2010/main" val="3697729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37</a:t>
            </a:fld>
            <a:endParaRPr lang="en-AU"/>
          </a:p>
        </p:txBody>
      </p:sp>
    </p:spTree>
    <p:extLst>
      <p:ext uri="{BB962C8B-B14F-4D97-AF65-F5344CB8AC3E}">
        <p14:creationId xmlns:p14="http://schemas.microsoft.com/office/powerpoint/2010/main" val="569530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0826E-6BB3-87CA-1BD6-D7083B362B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DA28F-1F45-E33D-370B-E65D9DE46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C4096B-961C-29F2-22AF-7969BCC27AC7}"/>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69212474-C9AC-171A-C556-562BDE135DCB}"/>
              </a:ext>
            </a:extLst>
          </p:cNvPr>
          <p:cNvSpPr>
            <a:spLocks noGrp="1"/>
          </p:cNvSpPr>
          <p:nvPr>
            <p:ph type="sldNum" sz="quarter" idx="10"/>
          </p:nvPr>
        </p:nvSpPr>
        <p:spPr/>
        <p:txBody>
          <a:bodyPr/>
          <a:lstStyle/>
          <a:p>
            <a:fld id="{E17E4790-4B88-4B3E-89CD-9E8426F404CC}" type="slidenum">
              <a:rPr lang="en-AU" smtClean="0"/>
              <a:pPr/>
              <a:t>38</a:t>
            </a:fld>
            <a:endParaRPr lang="en-AU"/>
          </a:p>
        </p:txBody>
      </p:sp>
    </p:spTree>
    <p:extLst>
      <p:ext uri="{BB962C8B-B14F-4D97-AF65-F5344CB8AC3E}">
        <p14:creationId xmlns:p14="http://schemas.microsoft.com/office/powerpoint/2010/main" val="2438052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39</a:t>
            </a:fld>
            <a:endParaRPr lang="en-AU"/>
          </a:p>
        </p:txBody>
      </p:sp>
    </p:spTree>
    <p:extLst>
      <p:ext uri="{BB962C8B-B14F-4D97-AF65-F5344CB8AC3E}">
        <p14:creationId xmlns:p14="http://schemas.microsoft.com/office/powerpoint/2010/main" val="19325829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30D82-37EA-5169-69E8-86D9003FD9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952C6-C376-F264-B499-84D506D69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A2EE13-B298-24A7-1123-7851223C43A1}"/>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9327AE00-6151-B092-21F2-BF2AC60094F9}"/>
              </a:ext>
            </a:extLst>
          </p:cNvPr>
          <p:cNvSpPr>
            <a:spLocks noGrp="1"/>
          </p:cNvSpPr>
          <p:nvPr>
            <p:ph type="sldNum" sz="quarter" idx="10"/>
          </p:nvPr>
        </p:nvSpPr>
        <p:spPr/>
        <p:txBody>
          <a:bodyPr/>
          <a:lstStyle/>
          <a:p>
            <a:fld id="{E17E4790-4B88-4B3E-89CD-9E8426F404CC}" type="slidenum">
              <a:rPr lang="en-AU" smtClean="0"/>
              <a:pPr/>
              <a:t>40</a:t>
            </a:fld>
            <a:endParaRPr lang="en-AU"/>
          </a:p>
        </p:txBody>
      </p:sp>
    </p:spTree>
    <p:extLst>
      <p:ext uri="{BB962C8B-B14F-4D97-AF65-F5344CB8AC3E}">
        <p14:creationId xmlns:p14="http://schemas.microsoft.com/office/powerpoint/2010/main" val="2215353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a:t>
            </a:fld>
            <a:endParaRPr lang="en-AU"/>
          </a:p>
        </p:txBody>
      </p:sp>
    </p:spTree>
    <p:extLst>
      <p:ext uri="{BB962C8B-B14F-4D97-AF65-F5344CB8AC3E}">
        <p14:creationId xmlns:p14="http://schemas.microsoft.com/office/powerpoint/2010/main" val="14991018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41</a:t>
            </a:fld>
            <a:endParaRPr lang="en-AU"/>
          </a:p>
        </p:txBody>
      </p:sp>
    </p:spTree>
    <p:extLst>
      <p:ext uri="{BB962C8B-B14F-4D97-AF65-F5344CB8AC3E}">
        <p14:creationId xmlns:p14="http://schemas.microsoft.com/office/powerpoint/2010/main" val="35503440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80EED-A2E3-28BF-35CB-66D9352A73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64CFF9-5C57-7E98-5FD2-6B7E05133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AA8C9-9FE8-8B15-7A0E-D3A227661EDC}"/>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FDEC3B7-A91E-BACF-7306-E682B752351A}"/>
              </a:ext>
            </a:extLst>
          </p:cNvPr>
          <p:cNvSpPr>
            <a:spLocks noGrp="1"/>
          </p:cNvSpPr>
          <p:nvPr>
            <p:ph type="sldNum" sz="quarter" idx="10"/>
          </p:nvPr>
        </p:nvSpPr>
        <p:spPr/>
        <p:txBody>
          <a:bodyPr/>
          <a:lstStyle/>
          <a:p>
            <a:fld id="{E17E4790-4B88-4B3E-89CD-9E8426F404CC}" type="slidenum">
              <a:rPr lang="en-AU" smtClean="0"/>
              <a:pPr/>
              <a:t>42</a:t>
            </a:fld>
            <a:endParaRPr lang="en-AU"/>
          </a:p>
        </p:txBody>
      </p:sp>
    </p:spTree>
    <p:extLst>
      <p:ext uri="{BB962C8B-B14F-4D97-AF65-F5344CB8AC3E}">
        <p14:creationId xmlns:p14="http://schemas.microsoft.com/office/powerpoint/2010/main" val="35638400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43</a:t>
            </a:fld>
            <a:endParaRPr lang="en-AU"/>
          </a:p>
        </p:txBody>
      </p:sp>
    </p:spTree>
    <p:extLst>
      <p:ext uri="{BB962C8B-B14F-4D97-AF65-F5344CB8AC3E}">
        <p14:creationId xmlns:p14="http://schemas.microsoft.com/office/powerpoint/2010/main" val="23531529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F05B5-9F75-3902-493B-239DEAB6A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81430A-A9A3-A1BC-8EA1-D5C5371ACA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CEC109-E9B3-5CBC-2927-7E3467281880}"/>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1B3931EA-A750-0F5C-E7EA-A4FB22C481B8}"/>
              </a:ext>
            </a:extLst>
          </p:cNvPr>
          <p:cNvSpPr>
            <a:spLocks noGrp="1"/>
          </p:cNvSpPr>
          <p:nvPr>
            <p:ph type="sldNum" sz="quarter" idx="10"/>
          </p:nvPr>
        </p:nvSpPr>
        <p:spPr/>
        <p:txBody>
          <a:bodyPr/>
          <a:lstStyle/>
          <a:p>
            <a:fld id="{E17E4790-4B88-4B3E-89CD-9E8426F404CC}" type="slidenum">
              <a:rPr lang="en-AU" smtClean="0"/>
              <a:pPr/>
              <a:t>44</a:t>
            </a:fld>
            <a:endParaRPr lang="en-AU"/>
          </a:p>
        </p:txBody>
      </p:sp>
    </p:spTree>
    <p:extLst>
      <p:ext uri="{BB962C8B-B14F-4D97-AF65-F5344CB8AC3E}">
        <p14:creationId xmlns:p14="http://schemas.microsoft.com/office/powerpoint/2010/main" val="25905102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45</a:t>
            </a:fld>
            <a:endParaRPr lang="en-AU"/>
          </a:p>
        </p:txBody>
      </p:sp>
    </p:spTree>
    <p:extLst>
      <p:ext uri="{BB962C8B-B14F-4D97-AF65-F5344CB8AC3E}">
        <p14:creationId xmlns:p14="http://schemas.microsoft.com/office/powerpoint/2010/main" val="10893680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458E0-05DC-0EBF-05D9-A3A29FFA8F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D1281B-152D-94EA-3D95-E336C71CD0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236AC8-F4D0-2720-FAAF-77C6BE0A9639}"/>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1431BA8D-2BDA-3FD7-3181-7F2274BC3CF1}"/>
              </a:ext>
            </a:extLst>
          </p:cNvPr>
          <p:cNvSpPr>
            <a:spLocks noGrp="1"/>
          </p:cNvSpPr>
          <p:nvPr>
            <p:ph type="sldNum" sz="quarter" idx="10"/>
          </p:nvPr>
        </p:nvSpPr>
        <p:spPr/>
        <p:txBody>
          <a:bodyPr/>
          <a:lstStyle/>
          <a:p>
            <a:fld id="{E17E4790-4B88-4B3E-89CD-9E8426F404CC}" type="slidenum">
              <a:rPr lang="en-AU" smtClean="0"/>
              <a:pPr/>
              <a:t>46</a:t>
            </a:fld>
            <a:endParaRPr lang="en-AU"/>
          </a:p>
        </p:txBody>
      </p:sp>
    </p:spTree>
    <p:extLst>
      <p:ext uri="{BB962C8B-B14F-4D97-AF65-F5344CB8AC3E}">
        <p14:creationId xmlns:p14="http://schemas.microsoft.com/office/powerpoint/2010/main" val="15790633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47</a:t>
            </a:fld>
            <a:endParaRPr lang="en-AU"/>
          </a:p>
        </p:txBody>
      </p:sp>
    </p:spTree>
    <p:extLst>
      <p:ext uri="{BB962C8B-B14F-4D97-AF65-F5344CB8AC3E}">
        <p14:creationId xmlns:p14="http://schemas.microsoft.com/office/powerpoint/2010/main" val="271059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AD620-CF6A-9642-4D7A-78AEA3BBBB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1F1B79-1B8E-C240-87D8-DA71AEC52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9D56F4-8CD8-A7AA-C0F0-288768A7FCBA}"/>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4399917A-750D-BB2C-8FC6-BC39C82FDDB8}"/>
              </a:ext>
            </a:extLst>
          </p:cNvPr>
          <p:cNvSpPr>
            <a:spLocks noGrp="1"/>
          </p:cNvSpPr>
          <p:nvPr>
            <p:ph type="sldNum" sz="quarter" idx="10"/>
          </p:nvPr>
        </p:nvSpPr>
        <p:spPr/>
        <p:txBody>
          <a:bodyPr/>
          <a:lstStyle/>
          <a:p>
            <a:fld id="{E17E4790-4B88-4B3E-89CD-9E8426F404CC}" type="slidenum">
              <a:rPr lang="en-AU" smtClean="0"/>
              <a:pPr/>
              <a:t>48</a:t>
            </a:fld>
            <a:endParaRPr lang="en-AU"/>
          </a:p>
        </p:txBody>
      </p:sp>
    </p:spTree>
    <p:extLst>
      <p:ext uri="{BB962C8B-B14F-4D97-AF65-F5344CB8AC3E}">
        <p14:creationId xmlns:p14="http://schemas.microsoft.com/office/powerpoint/2010/main" val="3751973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49</a:t>
            </a:fld>
            <a:endParaRPr lang="en-AU"/>
          </a:p>
        </p:txBody>
      </p:sp>
    </p:spTree>
    <p:extLst>
      <p:ext uri="{BB962C8B-B14F-4D97-AF65-F5344CB8AC3E}">
        <p14:creationId xmlns:p14="http://schemas.microsoft.com/office/powerpoint/2010/main" val="13238102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D4B81-F23D-F376-DA42-12B44A1944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D6E7A9-3EC8-8898-AEA7-12F729DBFD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3A5907-7282-D794-7FB2-22D7E65F5789}"/>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C6B2A1D8-385E-905D-45B4-D7DB5C8D0A5C}"/>
              </a:ext>
            </a:extLst>
          </p:cNvPr>
          <p:cNvSpPr>
            <a:spLocks noGrp="1"/>
          </p:cNvSpPr>
          <p:nvPr>
            <p:ph type="sldNum" sz="quarter" idx="10"/>
          </p:nvPr>
        </p:nvSpPr>
        <p:spPr/>
        <p:txBody>
          <a:bodyPr/>
          <a:lstStyle/>
          <a:p>
            <a:fld id="{E17E4790-4B88-4B3E-89CD-9E8426F404CC}" type="slidenum">
              <a:rPr lang="en-AU" smtClean="0"/>
              <a:pPr/>
              <a:t>50</a:t>
            </a:fld>
            <a:endParaRPr lang="en-AU"/>
          </a:p>
        </p:txBody>
      </p:sp>
    </p:spTree>
    <p:extLst>
      <p:ext uri="{BB962C8B-B14F-4D97-AF65-F5344CB8AC3E}">
        <p14:creationId xmlns:p14="http://schemas.microsoft.com/office/powerpoint/2010/main" val="300997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CC263-A41C-3904-C028-C84DC274D3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91B5E6-7B55-2435-CE34-7EAD6F086E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C8F58-E960-4BF1-BB39-01D44A3378D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D24D2C0B-FAD9-F553-387D-626A67DF0C76}"/>
              </a:ext>
            </a:extLst>
          </p:cNvPr>
          <p:cNvSpPr>
            <a:spLocks noGrp="1"/>
          </p:cNvSpPr>
          <p:nvPr>
            <p:ph type="sldNum" sz="quarter" idx="10"/>
          </p:nvPr>
        </p:nvSpPr>
        <p:spPr/>
        <p:txBody>
          <a:bodyPr/>
          <a:lstStyle/>
          <a:p>
            <a:fld id="{E17E4790-4B88-4B3E-89CD-9E8426F404CC}" type="slidenum">
              <a:rPr lang="en-AU" smtClean="0"/>
              <a:pPr/>
              <a:t>6</a:t>
            </a:fld>
            <a:endParaRPr lang="en-AU"/>
          </a:p>
        </p:txBody>
      </p:sp>
    </p:spTree>
    <p:extLst>
      <p:ext uri="{BB962C8B-B14F-4D97-AF65-F5344CB8AC3E}">
        <p14:creationId xmlns:p14="http://schemas.microsoft.com/office/powerpoint/2010/main" val="38477673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51</a:t>
            </a:fld>
            <a:endParaRPr lang="en-AU"/>
          </a:p>
        </p:txBody>
      </p:sp>
    </p:spTree>
    <p:extLst>
      <p:ext uri="{BB962C8B-B14F-4D97-AF65-F5344CB8AC3E}">
        <p14:creationId xmlns:p14="http://schemas.microsoft.com/office/powerpoint/2010/main" val="21414318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C4375-E689-E6AC-6D68-74868ABD03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3184B-A448-5E11-A2EC-0CB2570A94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EAB62E-33D5-2F26-6AD6-B2CE1AF6259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DF57ED31-1E83-B498-6E5A-B4A8A841B797}"/>
              </a:ext>
            </a:extLst>
          </p:cNvPr>
          <p:cNvSpPr>
            <a:spLocks noGrp="1"/>
          </p:cNvSpPr>
          <p:nvPr>
            <p:ph type="sldNum" sz="quarter" idx="10"/>
          </p:nvPr>
        </p:nvSpPr>
        <p:spPr/>
        <p:txBody>
          <a:bodyPr/>
          <a:lstStyle/>
          <a:p>
            <a:fld id="{E17E4790-4B88-4B3E-89CD-9E8426F404CC}" type="slidenum">
              <a:rPr lang="en-AU" smtClean="0"/>
              <a:pPr/>
              <a:t>52</a:t>
            </a:fld>
            <a:endParaRPr lang="en-AU"/>
          </a:p>
        </p:txBody>
      </p:sp>
    </p:spTree>
    <p:extLst>
      <p:ext uri="{BB962C8B-B14F-4D97-AF65-F5344CB8AC3E}">
        <p14:creationId xmlns:p14="http://schemas.microsoft.com/office/powerpoint/2010/main" val="32963583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53</a:t>
            </a:fld>
            <a:endParaRPr lang="en-AU"/>
          </a:p>
        </p:txBody>
      </p:sp>
    </p:spTree>
    <p:extLst>
      <p:ext uri="{BB962C8B-B14F-4D97-AF65-F5344CB8AC3E}">
        <p14:creationId xmlns:p14="http://schemas.microsoft.com/office/powerpoint/2010/main" val="23863919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94A61-BBE6-919F-00E6-1E7416D519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0060B-B9B0-5E0E-DEEC-534FE1F202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9839C3-D004-F7CF-C54A-165DC91AB423}"/>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285CD81F-E3CA-F695-D7B9-D83C588CD678}"/>
              </a:ext>
            </a:extLst>
          </p:cNvPr>
          <p:cNvSpPr>
            <a:spLocks noGrp="1"/>
          </p:cNvSpPr>
          <p:nvPr>
            <p:ph type="sldNum" sz="quarter" idx="10"/>
          </p:nvPr>
        </p:nvSpPr>
        <p:spPr/>
        <p:txBody>
          <a:bodyPr/>
          <a:lstStyle/>
          <a:p>
            <a:fld id="{E17E4790-4B88-4B3E-89CD-9E8426F404CC}" type="slidenum">
              <a:rPr lang="en-AU" smtClean="0"/>
              <a:pPr/>
              <a:t>54</a:t>
            </a:fld>
            <a:endParaRPr lang="en-AU"/>
          </a:p>
        </p:txBody>
      </p:sp>
    </p:spTree>
    <p:extLst>
      <p:ext uri="{BB962C8B-B14F-4D97-AF65-F5344CB8AC3E}">
        <p14:creationId xmlns:p14="http://schemas.microsoft.com/office/powerpoint/2010/main" val="13138864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55</a:t>
            </a:fld>
            <a:endParaRPr lang="en-AU"/>
          </a:p>
        </p:txBody>
      </p:sp>
    </p:spTree>
    <p:extLst>
      <p:ext uri="{BB962C8B-B14F-4D97-AF65-F5344CB8AC3E}">
        <p14:creationId xmlns:p14="http://schemas.microsoft.com/office/powerpoint/2010/main" val="15456246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1B6E1-A666-4A18-CA1B-26455C8C58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BAAD61-5DD2-FFE6-336B-F1FAA955F8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23A678-D077-8DF4-89B9-5DBA6600994A}"/>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F0CE3D97-01F2-BAFD-049F-92D5A855DA06}"/>
              </a:ext>
            </a:extLst>
          </p:cNvPr>
          <p:cNvSpPr>
            <a:spLocks noGrp="1"/>
          </p:cNvSpPr>
          <p:nvPr>
            <p:ph type="sldNum" sz="quarter" idx="10"/>
          </p:nvPr>
        </p:nvSpPr>
        <p:spPr/>
        <p:txBody>
          <a:bodyPr/>
          <a:lstStyle/>
          <a:p>
            <a:fld id="{E17E4790-4B88-4B3E-89CD-9E8426F404CC}" type="slidenum">
              <a:rPr lang="en-AU" smtClean="0"/>
              <a:pPr/>
              <a:t>56</a:t>
            </a:fld>
            <a:endParaRPr lang="en-AU"/>
          </a:p>
        </p:txBody>
      </p:sp>
    </p:spTree>
    <p:extLst>
      <p:ext uri="{BB962C8B-B14F-4D97-AF65-F5344CB8AC3E}">
        <p14:creationId xmlns:p14="http://schemas.microsoft.com/office/powerpoint/2010/main" val="25853873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57</a:t>
            </a:fld>
            <a:endParaRPr lang="en-AU"/>
          </a:p>
        </p:txBody>
      </p:sp>
    </p:spTree>
    <p:extLst>
      <p:ext uri="{BB962C8B-B14F-4D97-AF65-F5344CB8AC3E}">
        <p14:creationId xmlns:p14="http://schemas.microsoft.com/office/powerpoint/2010/main" val="16002673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4751C-2BA7-106E-0AD6-1DCDADA25A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E64D6-BB7A-5673-789F-3F20AC9B69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46CD31-8B4C-80C1-C42E-E9B8DFCE5491}"/>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6C216A36-71FF-5DBC-95DA-E0E7D14C544E}"/>
              </a:ext>
            </a:extLst>
          </p:cNvPr>
          <p:cNvSpPr>
            <a:spLocks noGrp="1"/>
          </p:cNvSpPr>
          <p:nvPr>
            <p:ph type="sldNum" sz="quarter" idx="10"/>
          </p:nvPr>
        </p:nvSpPr>
        <p:spPr/>
        <p:txBody>
          <a:bodyPr/>
          <a:lstStyle/>
          <a:p>
            <a:fld id="{E17E4790-4B88-4B3E-89CD-9E8426F404CC}" type="slidenum">
              <a:rPr lang="en-AU" smtClean="0"/>
              <a:pPr/>
              <a:t>58</a:t>
            </a:fld>
            <a:endParaRPr lang="en-AU"/>
          </a:p>
        </p:txBody>
      </p:sp>
    </p:spTree>
    <p:extLst>
      <p:ext uri="{BB962C8B-B14F-4D97-AF65-F5344CB8AC3E}">
        <p14:creationId xmlns:p14="http://schemas.microsoft.com/office/powerpoint/2010/main" val="23165455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59</a:t>
            </a:fld>
            <a:endParaRPr lang="en-AU"/>
          </a:p>
        </p:txBody>
      </p:sp>
    </p:spTree>
    <p:extLst>
      <p:ext uri="{BB962C8B-B14F-4D97-AF65-F5344CB8AC3E}">
        <p14:creationId xmlns:p14="http://schemas.microsoft.com/office/powerpoint/2010/main" val="16516193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024BA-A631-8DE1-BDB7-B5419D7A38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C9BD4-8249-8232-4CEC-D4396C5E0D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EB2237-8E48-8CE6-2F63-D5372FB0BB93}"/>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E632971-816D-BEC8-52BD-09A425A37DB2}"/>
              </a:ext>
            </a:extLst>
          </p:cNvPr>
          <p:cNvSpPr>
            <a:spLocks noGrp="1"/>
          </p:cNvSpPr>
          <p:nvPr>
            <p:ph type="sldNum" sz="quarter" idx="10"/>
          </p:nvPr>
        </p:nvSpPr>
        <p:spPr/>
        <p:txBody>
          <a:bodyPr/>
          <a:lstStyle/>
          <a:p>
            <a:fld id="{E17E4790-4B88-4B3E-89CD-9E8426F404CC}" type="slidenum">
              <a:rPr lang="en-AU" smtClean="0"/>
              <a:pPr/>
              <a:t>60</a:t>
            </a:fld>
            <a:endParaRPr lang="en-AU"/>
          </a:p>
        </p:txBody>
      </p:sp>
    </p:spTree>
    <p:extLst>
      <p:ext uri="{BB962C8B-B14F-4D97-AF65-F5344CB8AC3E}">
        <p14:creationId xmlns:p14="http://schemas.microsoft.com/office/powerpoint/2010/main" val="2581062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7</a:t>
            </a:fld>
            <a:endParaRPr lang="en-AU"/>
          </a:p>
        </p:txBody>
      </p:sp>
    </p:spTree>
    <p:extLst>
      <p:ext uri="{BB962C8B-B14F-4D97-AF65-F5344CB8AC3E}">
        <p14:creationId xmlns:p14="http://schemas.microsoft.com/office/powerpoint/2010/main" val="19984094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61</a:t>
            </a:fld>
            <a:endParaRPr lang="en-AU" dirty="0"/>
          </a:p>
        </p:txBody>
      </p:sp>
    </p:spTree>
    <p:extLst>
      <p:ext uri="{BB962C8B-B14F-4D97-AF65-F5344CB8AC3E}">
        <p14:creationId xmlns:p14="http://schemas.microsoft.com/office/powerpoint/2010/main" val="37082392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6D5FE-C2C1-B17D-4141-978769ABA4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88084-8AE0-FE6F-9F00-E23A54438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EC1B7C-2937-1F21-28D5-BD34EB62C35A}"/>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3782B6C0-FF39-E906-280B-E22243CFB170}"/>
              </a:ext>
            </a:extLst>
          </p:cNvPr>
          <p:cNvSpPr>
            <a:spLocks noGrp="1"/>
          </p:cNvSpPr>
          <p:nvPr>
            <p:ph type="sldNum" sz="quarter" idx="10"/>
          </p:nvPr>
        </p:nvSpPr>
        <p:spPr/>
        <p:txBody>
          <a:bodyPr/>
          <a:lstStyle/>
          <a:p>
            <a:fld id="{E17E4790-4B88-4B3E-89CD-9E8426F404CC}" type="slidenum">
              <a:rPr lang="en-AU" smtClean="0"/>
              <a:pPr/>
              <a:t>62</a:t>
            </a:fld>
            <a:endParaRPr lang="en-AU"/>
          </a:p>
        </p:txBody>
      </p:sp>
    </p:spTree>
    <p:extLst>
      <p:ext uri="{BB962C8B-B14F-4D97-AF65-F5344CB8AC3E}">
        <p14:creationId xmlns:p14="http://schemas.microsoft.com/office/powerpoint/2010/main" val="21930309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B63A0-E139-5230-5304-3940D9BF90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1657C-96ED-325C-B421-7241A8A3F0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9AEDB0-0D0D-30BA-DDCC-DD8159589384}"/>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F869B93E-ABCE-DCF8-BE08-B94F50333A29}"/>
              </a:ext>
            </a:extLst>
          </p:cNvPr>
          <p:cNvSpPr>
            <a:spLocks noGrp="1"/>
          </p:cNvSpPr>
          <p:nvPr>
            <p:ph type="sldNum" sz="quarter" idx="10"/>
          </p:nvPr>
        </p:nvSpPr>
        <p:spPr/>
        <p:txBody>
          <a:bodyPr/>
          <a:lstStyle/>
          <a:p>
            <a:fld id="{E17E4790-4B88-4B3E-89CD-9E8426F404CC}" type="slidenum">
              <a:rPr lang="en-AU" smtClean="0"/>
              <a:pPr/>
              <a:t>64</a:t>
            </a:fld>
            <a:endParaRPr lang="en-AU"/>
          </a:p>
        </p:txBody>
      </p:sp>
    </p:spTree>
    <p:extLst>
      <p:ext uri="{BB962C8B-B14F-4D97-AF65-F5344CB8AC3E}">
        <p14:creationId xmlns:p14="http://schemas.microsoft.com/office/powerpoint/2010/main" val="11496343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4A84C-C779-D415-5333-10E127FDEF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020043-102C-03F5-2E21-187C90EEF8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9E4040-9A55-B43D-9F16-31D81EC559B7}"/>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CA84F74F-A409-34F6-AD67-C2A50DF1DF72}"/>
              </a:ext>
            </a:extLst>
          </p:cNvPr>
          <p:cNvSpPr>
            <a:spLocks noGrp="1"/>
          </p:cNvSpPr>
          <p:nvPr>
            <p:ph type="sldNum" sz="quarter" idx="10"/>
          </p:nvPr>
        </p:nvSpPr>
        <p:spPr/>
        <p:txBody>
          <a:bodyPr/>
          <a:lstStyle/>
          <a:p>
            <a:fld id="{E17E4790-4B88-4B3E-89CD-9E8426F404CC}" type="slidenum">
              <a:rPr lang="en-AU" smtClean="0"/>
              <a:pPr/>
              <a:t>65</a:t>
            </a:fld>
            <a:endParaRPr lang="en-AU"/>
          </a:p>
        </p:txBody>
      </p:sp>
    </p:spTree>
    <p:extLst>
      <p:ext uri="{BB962C8B-B14F-4D97-AF65-F5344CB8AC3E}">
        <p14:creationId xmlns:p14="http://schemas.microsoft.com/office/powerpoint/2010/main" val="28849618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EF516-AF13-2E64-C170-487439F0A0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C9349-447A-A6FB-F69C-44D6E2551B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D8B417-4B5E-EB64-1625-8E6201BD27FB}"/>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82B22FDC-42A7-C268-88A4-DAC66609108A}"/>
              </a:ext>
            </a:extLst>
          </p:cNvPr>
          <p:cNvSpPr>
            <a:spLocks noGrp="1"/>
          </p:cNvSpPr>
          <p:nvPr>
            <p:ph type="sldNum" sz="quarter" idx="10"/>
          </p:nvPr>
        </p:nvSpPr>
        <p:spPr/>
        <p:txBody>
          <a:bodyPr/>
          <a:lstStyle/>
          <a:p>
            <a:fld id="{E17E4790-4B88-4B3E-89CD-9E8426F404CC}" type="slidenum">
              <a:rPr lang="en-AU" smtClean="0"/>
              <a:pPr/>
              <a:t>66</a:t>
            </a:fld>
            <a:endParaRPr lang="en-AU"/>
          </a:p>
        </p:txBody>
      </p:sp>
    </p:spTree>
    <p:extLst>
      <p:ext uri="{BB962C8B-B14F-4D97-AF65-F5344CB8AC3E}">
        <p14:creationId xmlns:p14="http://schemas.microsoft.com/office/powerpoint/2010/main" val="30593623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D4966-1593-DAE2-52BE-5987D78CA5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EA2FC-8553-151D-0FA0-D633D2AAD4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379E5F-B331-7F7B-05FB-CD64A6DAC758}"/>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B69A8E98-C21F-B69D-A978-9C63B73F645D}"/>
              </a:ext>
            </a:extLst>
          </p:cNvPr>
          <p:cNvSpPr>
            <a:spLocks noGrp="1"/>
          </p:cNvSpPr>
          <p:nvPr>
            <p:ph type="sldNum" sz="quarter" idx="10"/>
          </p:nvPr>
        </p:nvSpPr>
        <p:spPr/>
        <p:txBody>
          <a:bodyPr/>
          <a:lstStyle/>
          <a:p>
            <a:fld id="{E17E4790-4B88-4B3E-89CD-9E8426F404CC}" type="slidenum">
              <a:rPr lang="en-AU" smtClean="0"/>
              <a:pPr/>
              <a:t>67</a:t>
            </a:fld>
            <a:endParaRPr lang="en-AU"/>
          </a:p>
        </p:txBody>
      </p:sp>
    </p:spTree>
    <p:extLst>
      <p:ext uri="{BB962C8B-B14F-4D97-AF65-F5344CB8AC3E}">
        <p14:creationId xmlns:p14="http://schemas.microsoft.com/office/powerpoint/2010/main" val="11115387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D1376-7967-E059-C64B-FC7BCEB65B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EFF13-EE1F-06CD-5697-521EE7DA1D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007FE8-2227-CEC3-79AA-947118B6DFAD}"/>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5B02F127-59F4-EB14-A018-1C934DB6FA82}"/>
              </a:ext>
            </a:extLst>
          </p:cNvPr>
          <p:cNvSpPr>
            <a:spLocks noGrp="1"/>
          </p:cNvSpPr>
          <p:nvPr>
            <p:ph type="sldNum" sz="quarter" idx="10"/>
          </p:nvPr>
        </p:nvSpPr>
        <p:spPr/>
        <p:txBody>
          <a:bodyPr/>
          <a:lstStyle/>
          <a:p>
            <a:fld id="{E17E4790-4B88-4B3E-89CD-9E8426F404CC}" type="slidenum">
              <a:rPr lang="en-AU" smtClean="0"/>
              <a:pPr/>
              <a:t>68</a:t>
            </a:fld>
            <a:endParaRPr lang="en-AU"/>
          </a:p>
        </p:txBody>
      </p:sp>
    </p:spTree>
    <p:extLst>
      <p:ext uri="{BB962C8B-B14F-4D97-AF65-F5344CB8AC3E}">
        <p14:creationId xmlns:p14="http://schemas.microsoft.com/office/powerpoint/2010/main" val="10842055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80BC5-ADBD-9C1E-AD31-5384709AA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DA68E9-9234-E13A-8D4E-0859C411CE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98A023-F3A7-EACB-E919-B74C0317FF24}"/>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B9E4EE8E-B1E1-6A1E-C26B-EBF227018F1A}"/>
              </a:ext>
            </a:extLst>
          </p:cNvPr>
          <p:cNvSpPr>
            <a:spLocks noGrp="1"/>
          </p:cNvSpPr>
          <p:nvPr>
            <p:ph type="sldNum" sz="quarter" idx="10"/>
          </p:nvPr>
        </p:nvSpPr>
        <p:spPr/>
        <p:txBody>
          <a:bodyPr/>
          <a:lstStyle/>
          <a:p>
            <a:fld id="{E17E4790-4B88-4B3E-89CD-9E8426F404CC}" type="slidenum">
              <a:rPr lang="en-AU" smtClean="0"/>
              <a:pPr/>
              <a:t>69</a:t>
            </a:fld>
            <a:endParaRPr lang="en-AU"/>
          </a:p>
        </p:txBody>
      </p:sp>
    </p:spTree>
    <p:extLst>
      <p:ext uri="{BB962C8B-B14F-4D97-AF65-F5344CB8AC3E}">
        <p14:creationId xmlns:p14="http://schemas.microsoft.com/office/powerpoint/2010/main" val="15370225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1F645-5F71-3249-80C1-992C2A903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F8CE4E-D3CA-374C-DD6B-842D9D83AD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9A1F7D-1474-6261-C4E7-C4B78E0AC4EE}"/>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440F964C-0E9A-A579-783C-63B72ACDA5A4}"/>
              </a:ext>
            </a:extLst>
          </p:cNvPr>
          <p:cNvSpPr>
            <a:spLocks noGrp="1"/>
          </p:cNvSpPr>
          <p:nvPr>
            <p:ph type="sldNum" sz="quarter" idx="10"/>
          </p:nvPr>
        </p:nvSpPr>
        <p:spPr/>
        <p:txBody>
          <a:bodyPr/>
          <a:lstStyle/>
          <a:p>
            <a:fld id="{E17E4790-4B88-4B3E-89CD-9E8426F404CC}" type="slidenum">
              <a:rPr lang="en-AU" smtClean="0"/>
              <a:pPr/>
              <a:t>70</a:t>
            </a:fld>
            <a:endParaRPr lang="en-AU"/>
          </a:p>
        </p:txBody>
      </p:sp>
    </p:spTree>
    <p:extLst>
      <p:ext uri="{BB962C8B-B14F-4D97-AF65-F5344CB8AC3E}">
        <p14:creationId xmlns:p14="http://schemas.microsoft.com/office/powerpoint/2010/main" val="16423298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71</a:t>
            </a:fld>
            <a:endParaRPr lang="en-AU" dirty="0"/>
          </a:p>
        </p:txBody>
      </p:sp>
    </p:spTree>
    <p:extLst>
      <p:ext uri="{BB962C8B-B14F-4D97-AF65-F5344CB8AC3E}">
        <p14:creationId xmlns:p14="http://schemas.microsoft.com/office/powerpoint/2010/main" val="2098534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85DCE-7ECC-3541-5683-AD73531EAF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2E612E-BFC0-53BF-FA90-385C480099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5E8B41-77A5-2236-35AC-6A6A062F0317}"/>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5378D5A5-EBA3-A23C-8674-6BB377A263B3}"/>
              </a:ext>
            </a:extLst>
          </p:cNvPr>
          <p:cNvSpPr>
            <a:spLocks noGrp="1"/>
          </p:cNvSpPr>
          <p:nvPr>
            <p:ph type="sldNum" sz="quarter" idx="10"/>
          </p:nvPr>
        </p:nvSpPr>
        <p:spPr/>
        <p:txBody>
          <a:bodyPr/>
          <a:lstStyle/>
          <a:p>
            <a:fld id="{E17E4790-4B88-4B3E-89CD-9E8426F404CC}" type="slidenum">
              <a:rPr lang="en-AU" smtClean="0"/>
              <a:pPr/>
              <a:t>8</a:t>
            </a:fld>
            <a:endParaRPr lang="en-AU"/>
          </a:p>
        </p:txBody>
      </p:sp>
    </p:spTree>
    <p:extLst>
      <p:ext uri="{BB962C8B-B14F-4D97-AF65-F5344CB8AC3E}">
        <p14:creationId xmlns:p14="http://schemas.microsoft.com/office/powerpoint/2010/main" val="20729875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72</a:t>
            </a:fld>
            <a:endParaRPr lang="en-AU" dirty="0"/>
          </a:p>
        </p:txBody>
      </p:sp>
    </p:spTree>
    <p:extLst>
      <p:ext uri="{BB962C8B-B14F-4D97-AF65-F5344CB8AC3E}">
        <p14:creationId xmlns:p14="http://schemas.microsoft.com/office/powerpoint/2010/main" val="34103935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73</a:t>
            </a:fld>
            <a:endParaRPr lang="en-AU" dirty="0"/>
          </a:p>
        </p:txBody>
      </p:sp>
    </p:spTree>
    <p:extLst>
      <p:ext uri="{BB962C8B-B14F-4D97-AF65-F5344CB8AC3E}">
        <p14:creationId xmlns:p14="http://schemas.microsoft.com/office/powerpoint/2010/main" val="23152623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74</a:t>
            </a:fld>
            <a:endParaRPr lang="en-AU" dirty="0"/>
          </a:p>
        </p:txBody>
      </p:sp>
    </p:spTree>
    <p:extLst>
      <p:ext uri="{BB962C8B-B14F-4D97-AF65-F5344CB8AC3E}">
        <p14:creationId xmlns:p14="http://schemas.microsoft.com/office/powerpoint/2010/main" val="26680033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75</a:t>
            </a:fld>
            <a:endParaRPr lang="en-AU" dirty="0"/>
          </a:p>
        </p:txBody>
      </p:sp>
    </p:spTree>
    <p:extLst>
      <p:ext uri="{BB962C8B-B14F-4D97-AF65-F5344CB8AC3E}">
        <p14:creationId xmlns:p14="http://schemas.microsoft.com/office/powerpoint/2010/main" val="42409957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76</a:t>
            </a:fld>
            <a:endParaRPr lang="en-AU" dirty="0"/>
          </a:p>
        </p:txBody>
      </p:sp>
    </p:spTree>
    <p:extLst>
      <p:ext uri="{BB962C8B-B14F-4D97-AF65-F5344CB8AC3E}">
        <p14:creationId xmlns:p14="http://schemas.microsoft.com/office/powerpoint/2010/main" val="29532480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77</a:t>
            </a:fld>
            <a:endParaRPr lang="en-AU" dirty="0"/>
          </a:p>
        </p:txBody>
      </p:sp>
    </p:spTree>
    <p:extLst>
      <p:ext uri="{BB962C8B-B14F-4D97-AF65-F5344CB8AC3E}">
        <p14:creationId xmlns:p14="http://schemas.microsoft.com/office/powerpoint/2010/main" val="38894043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930D9-A08F-6C2C-6289-C84C76FD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FDC0B-4A65-9CF6-8B13-1242B6667C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348315-2988-BE4C-2FE4-DE72F73B5CFD}"/>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75E1F328-ED03-E579-A72E-3E44BA0DC391}"/>
              </a:ext>
            </a:extLst>
          </p:cNvPr>
          <p:cNvSpPr>
            <a:spLocks noGrp="1"/>
          </p:cNvSpPr>
          <p:nvPr>
            <p:ph type="sldNum" sz="quarter" idx="10"/>
          </p:nvPr>
        </p:nvSpPr>
        <p:spPr/>
        <p:txBody>
          <a:bodyPr/>
          <a:lstStyle/>
          <a:p>
            <a:fld id="{E17E4790-4B88-4B3E-89CD-9E8426F404CC}" type="slidenum">
              <a:rPr lang="en-AU" smtClean="0"/>
              <a:pPr/>
              <a:t>78</a:t>
            </a:fld>
            <a:endParaRPr lang="en-AU"/>
          </a:p>
        </p:txBody>
      </p:sp>
    </p:spTree>
    <p:extLst>
      <p:ext uri="{BB962C8B-B14F-4D97-AF65-F5344CB8AC3E}">
        <p14:creationId xmlns:p14="http://schemas.microsoft.com/office/powerpoint/2010/main" val="36051628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2430E-41DA-9E79-6284-F9E9A7272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ABC6E-1303-6524-32FF-74652E51B7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6EA51E-309A-9AF0-9444-B6E9D6A9DF6E}"/>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3EFCDF23-F8EC-FBC6-2D6A-320B71029880}"/>
              </a:ext>
            </a:extLst>
          </p:cNvPr>
          <p:cNvSpPr>
            <a:spLocks noGrp="1"/>
          </p:cNvSpPr>
          <p:nvPr>
            <p:ph type="sldNum" sz="quarter" idx="10"/>
          </p:nvPr>
        </p:nvSpPr>
        <p:spPr/>
        <p:txBody>
          <a:bodyPr/>
          <a:lstStyle/>
          <a:p>
            <a:fld id="{E17E4790-4B88-4B3E-89CD-9E8426F404CC}" type="slidenum">
              <a:rPr lang="en-AU" smtClean="0"/>
              <a:pPr/>
              <a:t>79</a:t>
            </a:fld>
            <a:endParaRPr lang="en-AU"/>
          </a:p>
        </p:txBody>
      </p:sp>
    </p:spTree>
    <p:extLst>
      <p:ext uri="{BB962C8B-B14F-4D97-AF65-F5344CB8AC3E}">
        <p14:creationId xmlns:p14="http://schemas.microsoft.com/office/powerpoint/2010/main" val="12572716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54520-156B-673D-8E6F-E6E15F083F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C53CE2-76E2-3AB9-D3C3-EFA5E429B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4AE08-0098-490E-E3C2-80D494CABA68}"/>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40BC4539-A40B-ACA4-6DFA-32E3F26FF2B0}"/>
              </a:ext>
            </a:extLst>
          </p:cNvPr>
          <p:cNvSpPr>
            <a:spLocks noGrp="1"/>
          </p:cNvSpPr>
          <p:nvPr>
            <p:ph type="sldNum" sz="quarter" idx="10"/>
          </p:nvPr>
        </p:nvSpPr>
        <p:spPr/>
        <p:txBody>
          <a:bodyPr/>
          <a:lstStyle/>
          <a:p>
            <a:fld id="{E17E4790-4B88-4B3E-89CD-9E8426F404CC}" type="slidenum">
              <a:rPr lang="en-AU" smtClean="0"/>
              <a:pPr/>
              <a:t>80</a:t>
            </a:fld>
            <a:endParaRPr lang="en-AU"/>
          </a:p>
        </p:txBody>
      </p:sp>
    </p:spTree>
    <p:extLst>
      <p:ext uri="{BB962C8B-B14F-4D97-AF65-F5344CB8AC3E}">
        <p14:creationId xmlns:p14="http://schemas.microsoft.com/office/powerpoint/2010/main" val="2127054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9</a:t>
            </a:fld>
            <a:endParaRPr lang="en-AU"/>
          </a:p>
        </p:txBody>
      </p:sp>
    </p:spTree>
    <p:extLst>
      <p:ext uri="{BB962C8B-B14F-4D97-AF65-F5344CB8AC3E}">
        <p14:creationId xmlns:p14="http://schemas.microsoft.com/office/powerpoint/2010/main" val="1069245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C5DBE-1113-0293-3E7F-D7897B0CE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FAFA70-F3A7-15D7-0F6F-2E115CCA21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87118A-85BA-B636-E42A-4BBF9A254D25}"/>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4A200393-A360-05A8-B884-312954EB8178}"/>
              </a:ext>
            </a:extLst>
          </p:cNvPr>
          <p:cNvSpPr>
            <a:spLocks noGrp="1"/>
          </p:cNvSpPr>
          <p:nvPr>
            <p:ph type="sldNum" sz="quarter" idx="10"/>
          </p:nvPr>
        </p:nvSpPr>
        <p:spPr/>
        <p:txBody>
          <a:bodyPr/>
          <a:lstStyle/>
          <a:p>
            <a:fld id="{E17E4790-4B88-4B3E-89CD-9E8426F404CC}" type="slidenum">
              <a:rPr lang="en-AU" smtClean="0"/>
              <a:pPr/>
              <a:t>10</a:t>
            </a:fld>
            <a:endParaRPr lang="en-AU"/>
          </a:p>
        </p:txBody>
      </p:sp>
    </p:spTree>
    <p:extLst>
      <p:ext uri="{BB962C8B-B14F-4D97-AF65-F5344CB8AC3E}">
        <p14:creationId xmlns:p14="http://schemas.microsoft.com/office/powerpoint/2010/main" val="1600413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AU"/>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CB1BBCE7-22BB-4C35-B64C-521946A1A25E}" type="datetimeFigureOut">
              <a:rPr lang="en-AU" smtClean="0"/>
              <a:pPr/>
              <a:t>8/2/2025</a:t>
            </a:fld>
            <a:endParaRPr lang="en-AU" dirty="0"/>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00F11533-C339-4AC9-9FBB-5D0E827ECBD5}" type="slidenum">
              <a:rPr lang="en-AU" smtClean="0"/>
              <a:pPr/>
              <a:t>‹#›</a:t>
            </a:fld>
            <a:endParaRPr lang="en-A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15.wdp"/><Relationship Id="rId3" Type="http://schemas.openxmlformats.org/officeDocument/2006/relationships/image" Target="../media/image16.png"/><Relationship Id="rId7" Type="http://schemas.microsoft.com/office/2007/relationships/hdphoto" Target="../media/hdphoto12.wdp"/><Relationship Id="rId12"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png"/><Relationship Id="rId11" Type="http://schemas.microsoft.com/office/2007/relationships/hdphoto" Target="../media/hdphoto14.wdp"/><Relationship Id="rId5" Type="http://schemas.microsoft.com/office/2007/relationships/hdphoto" Target="../media/hdphoto11.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13.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17.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16.wdp"/><Relationship Id="rId4" Type="http://schemas.openxmlformats.org/officeDocument/2006/relationships/image" Target="../media/image24.png"/><Relationship Id="rId9" Type="http://schemas.microsoft.com/office/2007/relationships/hdphoto" Target="../media/hdphoto18.wdp"/></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19.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7" Type="http://schemas.microsoft.com/office/2007/relationships/hdphoto" Target="../media/hdphoto21.wdp"/><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20.wdp"/><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microsoft.com/office/2007/relationships/hdphoto" Target="../media/hdphoto22.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microsoft.com/office/2007/relationships/hdphoto" Target="../media/hdphoto23.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microsoft.com/office/2007/relationships/hdphoto" Target="../media/hdphoto25.wdp"/><Relationship Id="rId5" Type="http://schemas.openxmlformats.org/officeDocument/2006/relationships/image" Target="../media/image36.png"/><Relationship Id="rId4" Type="http://schemas.microsoft.com/office/2007/relationships/hdphoto" Target="../media/hdphoto24.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8.png"/><Relationship Id="rId4" Type="http://schemas.microsoft.com/office/2007/relationships/hdphoto" Target="../media/hdphoto5.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microsoft.com/office/2007/relationships/hdphoto" Target="../media/hdphoto26.wdp"/><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microsoft.com/office/2007/relationships/hdphoto" Target="../media/hdphoto28.wdp"/><Relationship Id="rId5" Type="http://schemas.openxmlformats.org/officeDocument/2006/relationships/image" Target="../media/image40.png"/><Relationship Id="rId4" Type="http://schemas.microsoft.com/office/2007/relationships/hdphoto" Target="../media/hdphoto27.wdp"/></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microsoft.com/office/2007/relationships/hdphoto" Target="../media/hdphoto30.wdp"/><Relationship Id="rId5" Type="http://schemas.openxmlformats.org/officeDocument/2006/relationships/image" Target="../media/image42.png"/><Relationship Id="rId4" Type="http://schemas.microsoft.com/office/2007/relationships/hdphoto" Target="../media/hdphoto29.wdp"/></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5.png"/><Relationship Id="rId7" Type="http://schemas.microsoft.com/office/2007/relationships/hdphoto" Target="../media/hdphoto32.wdp"/><Relationship Id="rId2" Type="http://schemas.openxmlformats.org/officeDocument/2006/relationships/image" Target="../media/image44.emf"/><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hyperlink" Target="mailto:noaht@trinitygladstone.qld.edu.au" TargetMode="External"/><Relationship Id="rId4" Type="http://schemas.microsoft.com/office/2007/relationships/hdphoto" Target="../media/hdphoto31.wdp"/><Relationship Id="rId9" Type="http://schemas.microsoft.com/office/2007/relationships/hdphoto" Target="../media/hdphoto33.wdp"/></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microsoft.com/office/2007/relationships/hdphoto" Target="../media/hdphoto35.wdp"/><Relationship Id="rId5" Type="http://schemas.openxmlformats.org/officeDocument/2006/relationships/image" Target="../media/image49.png"/><Relationship Id="rId4" Type="http://schemas.microsoft.com/office/2007/relationships/hdphoto" Target="../media/hdphoto34.wdp"/></Relationships>
</file>

<file path=ppt/slides/_rels/slide72.xml.rels><?xml version="1.0" encoding="UTF-8" standalone="yes"?>
<Relationships xmlns="http://schemas.openxmlformats.org/package/2006/relationships"><Relationship Id="rId8" Type="http://schemas.microsoft.com/office/2007/relationships/hdphoto" Target="../media/hdphoto38.wdp"/><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microsoft.com/office/2007/relationships/hdphoto" Target="../media/hdphoto37.wdp"/><Relationship Id="rId5" Type="http://schemas.openxmlformats.org/officeDocument/2006/relationships/image" Target="../media/image51.png"/><Relationship Id="rId10" Type="http://schemas.microsoft.com/office/2007/relationships/hdphoto" Target="../media/hdphoto39.wdp"/><Relationship Id="rId4" Type="http://schemas.microsoft.com/office/2007/relationships/hdphoto" Target="../media/hdphoto36.wdp"/><Relationship Id="rId9" Type="http://schemas.openxmlformats.org/officeDocument/2006/relationships/image" Target="../media/image53.png"/></Relationships>
</file>

<file path=ppt/slides/_rels/slide73.xml.rels><?xml version="1.0" encoding="UTF-8" standalone="yes"?>
<Relationships xmlns="http://schemas.openxmlformats.org/package/2006/relationships"><Relationship Id="rId8" Type="http://schemas.microsoft.com/office/2007/relationships/hdphoto" Target="../media/hdphoto42.wdp"/><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microsoft.com/office/2007/relationships/hdphoto" Target="../media/hdphoto41.wdp"/><Relationship Id="rId5" Type="http://schemas.openxmlformats.org/officeDocument/2006/relationships/image" Target="../media/image55.png"/><Relationship Id="rId10" Type="http://schemas.microsoft.com/office/2007/relationships/hdphoto" Target="../media/hdphoto43.wdp"/><Relationship Id="rId4" Type="http://schemas.microsoft.com/office/2007/relationships/hdphoto" Target="../media/hdphoto40.wdp"/><Relationship Id="rId9" Type="http://schemas.openxmlformats.org/officeDocument/2006/relationships/image" Target="../media/image57.png"/></Relationships>
</file>

<file path=ppt/slides/_rels/slide74.xml.rels><?xml version="1.0" encoding="UTF-8" standalone="yes"?>
<Relationships xmlns="http://schemas.openxmlformats.org/package/2006/relationships"><Relationship Id="rId8" Type="http://schemas.microsoft.com/office/2007/relationships/hdphoto" Target="../media/hdphoto46.wdp"/><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microsoft.com/office/2007/relationships/hdphoto" Target="../media/hdphoto45.wdp"/><Relationship Id="rId5" Type="http://schemas.openxmlformats.org/officeDocument/2006/relationships/image" Target="../media/image59.png"/><Relationship Id="rId4" Type="http://schemas.microsoft.com/office/2007/relationships/hdphoto" Target="../media/hdphoto44.wdp"/></Relationships>
</file>

<file path=ppt/slides/_rels/slide75.xml.rels><?xml version="1.0" encoding="UTF-8" standalone="yes"?>
<Relationships xmlns="http://schemas.openxmlformats.org/package/2006/relationships"><Relationship Id="rId8" Type="http://schemas.microsoft.com/office/2007/relationships/hdphoto" Target="../media/hdphoto49.wdp"/><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microsoft.com/office/2007/relationships/hdphoto" Target="../media/hdphoto48.wdp"/><Relationship Id="rId5" Type="http://schemas.openxmlformats.org/officeDocument/2006/relationships/image" Target="../media/image62.png"/><Relationship Id="rId10" Type="http://schemas.microsoft.com/office/2007/relationships/hdphoto" Target="../media/hdphoto50.wdp"/><Relationship Id="rId4" Type="http://schemas.microsoft.com/office/2007/relationships/hdphoto" Target="../media/hdphoto47.wdp"/><Relationship Id="rId9" Type="http://schemas.openxmlformats.org/officeDocument/2006/relationships/image" Target="../media/image64.png"/></Relationships>
</file>

<file path=ppt/slides/_rels/slide76.xml.rels><?xml version="1.0" encoding="UTF-8" standalone="yes"?>
<Relationships xmlns="http://schemas.openxmlformats.org/package/2006/relationships"><Relationship Id="rId8" Type="http://schemas.microsoft.com/office/2007/relationships/hdphoto" Target="../media/hdphoto53.wdp"/><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microsoft.com/office/2007/relationships/hdphoto" Target="../media/hdphoto52.wdp"/><Relationship Id="rId5" Type="http://schemas.openxmlformats.org/officeDocument/2006/relationships/image" Target="../media/image66.png"/><Relationship Id="rId4" Type="http://schemas.microsoft.com/office/2007/relationships/hdphoto" Target="../media/hdphoto51.wdp"/><Relationship Id="rId9" Type="http://schemas.openxmlformats.org/officeDocument/2006/relationships/image" Target="../media/image27.png"/></Relationships>
</file>

<file path=ppt/slides/_rels/slide77.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6.jpeg"/><Relationship Id="rId3" Type="http://schemas.openxmlformats.org/officeDocument/2006/relationships/image" Target="../media/image68.png"/><Relationship Id="rId7" Type="http://schemas.openxmlformats.org/officeDocument/2006/relationships/image" Target="../media/image71.jpeg"/><Relationship Id="rId12" Type="http://schemas.openxmlformats.org/officeDocument/2006/relationships/image" Target="../media/image75.jpe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70.jpeg"/><Relationship Id="rId11" Type="http://schemas.microsoft.com/office/2007/relationships/hdphoto" Target="../media/hdphoto55.wdp"/><Relationship Id="rId5" Type="http://schemas.openxmlformats.org/officeDocument/2006/relationships/image" Target="../media/image69.jpeg"/><Relationship Id="rId10" Type="http://schemas.openxmlformats.org/officeDocument/2006/relationships/image" Target="../media/image74.png"/><Relationship Id="rId4" Type="http://schemas.microsoft.com/office/2007/relationships/hdphoto" Target="../media/hdphoto54.wdp"/><Relationship Id="rId9" Type="http://schemas.openxmlformats.org/officeDocument/2006/relationships/image" Target="../media/image73.jpeg"/><Relationship Id="rId14" Type="http://schemas.openxmlformats.org/officeDocument/2006/relationships/image" Target="../media/image77.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microsoft.com/office/2007/relationships/hdphoto" Target="../media/hdphoto10.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9.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772816" y="236672"/>
            <a:ext cx="4191130" cy="523220"/>
          </a:xfrm>
          <a:prstGeom prst="rect">
            <a:avLst/>
          </a:prstGeom>
          <a:noFill/>
        </p:spPr>
        <p:txBody>
          <a:bodyPr wrap="square" rtlCol="0">
            <a:spAutoFit/>
          </a:bodyPr>
          <a:lstStyle/>
          <a:p>
            <a:r>
              <a:rPr lang="en-US" sz="2800" b="1" dirty="0">
                <a:latin typeface="Arial Narrow" pitchFamily="34" charset="0"/>
              </a:rPr>
              <a:t>Year 12 Marine Science</a:t>
            </a:r>
          </a:p>
        </p:txBody>
      </p:sp>
      <p:sp>
        <p:nvSpPr>
          <p:cNvPr id="32" name="TextBox 31"/>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3"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24" name="TextBox 23">
            <a:extLst>
              <a:ext uri="{FF2B5EF4-FFF2-40B4-BE49-F238E27FC236}">
                <a16:creationId xmlns:a16="http://schemas.microsoft.com/office/drawing/2014/main" id="{F543D231-9C60-416C-ABE6-D0A28BD82AC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5" name="TextBox 14">
            <a:extLst>
              <a:ext uri="{FF2B5EF4-FFF2-40B4-BE49-F238E27FC236}">
                <a16:creationId xmlns:a16="http://schemas.microsoft.com/office/drawing/2014/main" id="{B90BF2B5-4EE4-488F-A985-80F38D1A59D0}"/>
              </a:ext>
            </a:extLst>
          </p:cNvPr>
          <p:cNvSpPr txBox="1"/>
          <p:nvPr/>
        </p:nvSpPr>
        <p:spPr>
          <a:xfrm>
            <a:off x="437897" y="7717180"/>
            <a:ext cx="6038234" cy="861774"/>
          </a:xfrm>
          <a:prstGeom prst="rect">
            <a:avLst/>
          </a:prstGeom>
          <a:noFill/>
        </p:spPr>
        <p:txBody>
          <a:bodyPr wrap="square" rtlCol="0">
            <a:spAutoFit/>
          </a:bodyPr>
          <a:lstStyle/>
          <a:p>
            <a:r>
              <a:rPr lang="en-AU" sz="1000" b="1" dirty="0">
                <a:latin typeface="Arial Narrow" panose="020B0606020202030204" pitchFamily="34" charset="0"/>
              </a:rPr>
              <a:t>Above: Fishermen in the Maldives, pole and line fishing for Skipjack Tuna (</a:t>
            </a:r>
            <a:r>
              <a:rPr lang="en-AU" sz="1000" b="1" i="1" dirty="0" err="1">
                <a:latin typeface="Arial Narrow" panose="020B0606020202030204" pitchFamily="34" charset="0"/>
              </a:rPr>
              <a:t>Katsuwonus</a:t>
            </a:r>
            <a:r>
              <a:rPr lang="en-AU" sz="1000" b="1" i="1" dirty="0">
                <a:latin typeface="Arial Narrow" panose="020B0606020202030204" pitchFamily="34" charset="0"/>
              </a:rPr>
              <a:t> </a:t>
            </a:r>
            <a:r>
              <a:rPr lang="en-AU" sz="1000" b="1" i="1" dirty="0" err="1">
                <a:latin typeface="Arial Narrow" panose="020B0606020202030204" pitchFamily="34" charset="0"/>
              </a:rPr>
              <a:t>pelamis</a:t>
            </a:r>
            <a:r>
              <a:rPr lang="en-AU" sz="1000" b="1" i="1" dirty="0">
                <a:latin typeface="Arial Narrow" panose="020B0606020202030204" pitchFamily="34" charset="0"/>
              </a:rPr>
              <a:t>)</a:t>
            </a:r>
            <a:r>
              <a:rPr lang="en-AU" sz="1000" b="1" dirty="0">
                <a:latin typeface="Arial Narrow" panose="020B0606020202030204" pitchFamily="34" charset="0"/>
              </a:rPr>
              <a:t>. This fishing method is regarded as a more sustainable way to catch tuna. Only fish of a certain size are caught, leaving juveniles to grow to spawning age. Small bait fish are thrown over the side of the boat to lure the tuna to the water surface. The fishermen use the acceleration of the fish as they race to get their prey, hook them and fling them onto the ship’s flat deck</a:t>
            </a:r>
            <a:r>
              <a:rPr lang="en-AU" sz="1000" b="1" baseline="30000" dirty="0">
                <a:latin typeface="Arial Narrow" panose="020B0606020202030204" pitchFamily="34" charset="0"/>
              </a:rPr>
              <a:t>[1]</a:t>
            </a:r>
            <a:r>
              <a:rPr lang="en-AU" sz="1000" b="1" dirty="0">
                <a:latin typeface="Arial Narrow" panose="020B0606020202030204" pitchFamily="34" charset="0"/>
              </a:rPr>
              <a:t>. Photograph © Paul Hilton.</a:t>
            </a:r>
            <a:r>
              <a:rPr lang="en-AU" sz="1000" b="1" baseline="30000" dirty="0">
                <a:latin typeface="Arial Narrow" panose="020B0606020202030204" pitchFamily="34" charset="0"/>
              </a:rPr>
              <a:t> </a:t>
            </a:r>
            <a:r>
              <a:rPr lang="en-AU" sz="1000" b="1" dirty="0">
                <a:latin typeface="Arial Narrow" panose="020B0606020202030204" pitchFamily="34" charset="0"/>
              </a:rPr>
              <a:t>Reprinted with permission</a:t>
            </a:r>
            <a:r>
              <a:rPr lang="en-AU" sz="1000" b="1" baseline="30000" dirty="0">
                <a:latin typeface="Arial Narrow" panose="020B0606020202030204" pitchFamily="34" charset="0"/>
              </a:rPr>
              <a:t>[2]</a:t>
            </a:r>
            <a:r>
              <a:rPr lang="en-AU" sz="1000" b="1" dirty="0">
                <a:latin typeface="Arial Narrow" panose="020B0606020202030204" pitchFamily="34" charset="0"/>
              </a:rPr>
              <a:t>.</a:t>
            </a:r>
          </a:p>
        </p:txBody>
      </p:sp>
      <p:sp>
        <p:nvSpPr>
          <p:cNvPr id="2" name="Rectangle 1">
            <a:extLst>
              <a:ext uri="{FF2B5EF4-FFF2-40B4-BE49-F238E27FC236}">
                <a16:creationId xmlns:a16="http://schemas.microsoft.com/office/drawing/2014/main" id="{33FBFEC9-9366-4062-966C-9419D69C524F}"/>
              </a:ext>
            </a:extLst>
          </p:cNvPr>
          <p:cNvSpPr/>
          <p:nvPr/>
        </p:nvSpPr>
        <p:spPr>
          <a:xfrm>
            <a:off x="430507" y="8562402"/>
            <a:ext cx="6290433" cy="292388"/>
          </a:xfrm>
          <a:prstGeom prst="rect">
            <a:avLst/>
          </a:prstGeom>
        </p:spPr>
        <p:txBody>
          <a:bodyPr wrap="square">
            <a:spAutoFit/>
          </a:bodyPr>
          <a:lstStyle/>
          <a:p>
            <a:r>
              <a:rPr lang="en-AU" sz="650" baseline="30000" dirty="0">
                <a:latin typeface="Arial Narrow" panose="020B0606020202030204" pitchFamily="34" charset="0"/>
              </a:rPr>
              <a:t>[1] </a:t>
            </a:r>
            <a:r>
              <a:rPr lang="en-AU" sz="650" dirty="0">
                <a:latin typeface="Arial Narrow" panose="020B0606020202030204" pitchFamily="34" charset="0"/>
              </a:rPr>
              <a:t>ABC News Rural. (2017). </a:t>
            </a:r>
            <a:r>
              <a:rPr lang="en-AU" sz="650" i="1" dirty="0">
                <a:latin typeface="Arial Narrow" panose="020B0606020202030204" pitchFamily="34" charset="0"/>
              </a:rPr>
              <a:t>Pole and Line Fishing for Tuna. </a:t>
            </a:r>
            <a:r>
              <a:rPr lang="en-AU" sz="650" dirty="0">
                <a:latin typeface="Arial Narrow" panose="020B0606020202030204" pitchFamily="34" charset="0"/>
              </a:rPr>
              <a:t>ABC News Rural. Accessed 08.06.2019 from: https://www.abc.net.au/news/rural/2017-12-22/pole-and-line-fishing-for-tuna/9279282</a:t>
            </a:r>
          </a:p>
          <a:p>
            <a:r>
              <a:rPr lang="en-AU" sz="650" baseline="30000" dirty="0">
                <a:latin typeface="Arial Narrow" panose="020B0606020202030204" pitchFamily="34" charset="0"/>
              </a:rPr>
              <a:t>[2] </a:t>
            </a:r>
            <a:r>
              <a:rPr lang="en-AU" sz="650" dirty="0">
                <a:latin typeface="Arial Narrow" panose="020B0606020202030204" pitchFamily="34" charset="0"/>
              </a:rPr>
              <a:t>Paul Hilton is a conservation photojournalist and wildlife trade consultant. </a:t>
            </a:r>
            <a:r>
              <a:rPr lang="en-AU" sz="650" dirty="0" err="1">
                <a:latin typeface="Arial Narrow" panose="020B0606020202030204" pitchFamily="34" charset="0"/>
              </a:rPr>
              <a:t>Visit:</a:t>
            </a:r>
            <a:r>
              <a:rPr lang="en-AU" sz="650" b="1" dirty="0" err="1">
                <a:latin typeface="Arial Narrow" panose="020B0606020202030204" pitchFamily="34" charset="0"/>
              </a:rPr>
              <a:t>paulhiltonphotography.com</a:t>
            </a:r>
            <a:r>
              <a:rPr lang="en-AU" sz="650" b="1" dirty="0">
                <a:latin typeface="Arial Narrow" panose="020B0606020202030204" pitchFamily="34" charset="0"/>
              </a:rPr>
              <a:t> </a:t>
            </a:r>
            <a:r>
              <a:rPr lang="en-AU" sz="650" dirty="0">
                <a:latin typeface="Arial Narrow" panose="020B0606020202030204" pitchFamily="34" charset="0"/>
              </a:rPr>
              <a:t>or donate and follow Paul’s work at </a:t>
            </a:r>
            <a:r>
              <a:rPr lang="en-AU" sz="650" b="1" dirty="0">
                <a:latin typeface="Arial Narrow" panose="020B0606020202030204" pitchFamily="34" charset="0"/>
              </a:rPr>
              <a:t>https://www.patreon.com/paulhilton</a:t>
            </a:r>
            <a:endParaRPr lang="en-AU" sz="650" b="1" baseline="30000" dirty="0">
              <a:latin typeface="Arial Narrow" panose="020B0606020202030204" pitchFamily="34" charset="0"/>
            </a:endParaRPr>
          </a:p>
        </p:txBody>
      </p:sp>
      <p:pic>
        <p:nvPicPr>
          <p:cNvPr id="5" name="Picture 4" descr="A group of people swimming in the water&#10;&#10;Description automatically generated">
            <a:extLst>
              <a:ext uri="{FF2B5EF4-FFF2-40B4-BE49-F238E27FC236}">
                <a16:creationId xmlns:a16="http://schemas.microsoft.com/office/drawing/2014/main" id="{DAD8BA85-39A8-4573-BED8-0AA8DE43C1A7}"/>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9859" y="3984932"/>
            <a:ext cx="5818282" cy="3712618"/>
          </a:xfrm>
          <a:prstGeom prst="rect">
            <a:avLst/>
          </a:prstGeom>
        </p:spPr>
      </p:pic>
      <p:sp>
        <p:nvSpPr>
          <p:cNvPr id="16" name="TextBox 15">
            <a:extLst>
              <a:ext uri="{FF2B5EF4-FFF2-40B4-BE49-F238E27FC236}">
                <a16:creationId xmlns:a16="http://schemas.microsoft.com/office/drawing/2014/main" id="{D00ED320-D918-4FA1-B7FF-E39CBB589FF7}"/>
              </a:ext>
            </a:extLst>
          </p:cNvPr>
          <p:cNvSpPr txBox="1"/>
          <p:nvPr/>
        </p:nvSpPr>
        <p:spPr>
          <a:xfrm>
            <a:off x="1376772" y="1160150"/>
            <a:ext cx="4104456" cy="3077766"/>
          </a:xfrm>
          <a:prstGeom prst="rect">
            <a:avLst/>
          </a:prstGeom>
          <a:noFill/>
        </p:spPr>
        <p:txBody>
          <a:bodyPr wrap="square" rtlCol="0">
            <a:spAutoFit/>
          </a:bodyPr>
          <a:lstStyle/>
          <a:p>
            <a:pPr algn="ctr"/>
            <a:r>
              <a:rPr lang="en-AU" sz="2800" b="1" dirty="0">
                <a:latin typeface="Arial Narrow" panose="020B0606020202030204" pitchFamily="34" charset="0"/>
              </a:rPr>
              <a:t>Unit 4 Ocean issues and resource management</a:t>
            </a:r>
          </a:p>
          <a:p>
            <a:pPr algn="ctr"/>
            <a:endParaRPr lang="en-AU" sz="2800" b="1" dirty="0">
              <a:latin typeface="Arial Narrow" panose="020B0606020202030204" pitchFamily="34" charset="0"/>
            </a:endParaRPr>
          </a:p>
          <a:p>
            <a:pPr algn="ctr"/>
            <a:r>
              <a:rPr lang="en-AU" sz="2800" b="1" dirty="0">
                <a:latin typeface="Arial Narrow" panose="020B0606020202030204" pitchFamily="34" charset="0"/>
              </a:rPr>
              <a:t>Topic 2: </a:t>
            </a:r>
          </a:p>
          <a:p>
            <a:pPr algn="ctr"/>
            <a:r>
              <a:rPr lang="en-AU" sz="2800" b="1" dirty="0">
                <a:latin typeface="Arial Narrow" panose="020B0606020202030204" pitchFamily="34" charset="0"/>
              </a:rPr>
              <a:t>Managing fisheries</a:t>
            </a:r>
          </a:p>
          <a:p>
            <a:pPr algn="ctr"/>
            <a:r>
              <a:rPr lang="en-AU" dirty="0">
                <a:latin typeface="Arial Narrow" panose="020B0606020202030204" pitchFamily="34" charset="0"/>
              </a:rPr>
              <a:t>Fisheries and population dynamics</a:t>
            </a:r>
          </a:p>
          <a:p>
            <a:pPr algn="ctr"/>
            <a:r>
              <a:rPr lang="en-AU" dirty="0">
                <a:latin typeface="Arial Narrow" panose="020B0606020202030204" pitchFamily="34" charset="0"/>
              </a:rPr>
              <a:t>Australia’s fisheries management</a:t>
            </a:r>
          </a:p>
          <a:p>
            <a:pPr algn="ctr"/>
            <a:r>
              <a:rPr lang="en-AU" dirty="0">
                <a:latin typeface="Arial Narrow" panose="020B0606020202030204" pitchFamily="34" charset="0"/>
              </a:rPr>
              <a:t>Aquaculture</a:t>
            </a:r>
          </a:p>
        </p:txBody>
      </p:sp>
      <p:cxnSp>
        <p:nvCxnSpPr>
          <p:cNvPr id="3" name="Straight Connector 2">
            <a:extLst>
              <a:ext uri="{FF2B5EF4-FFF2-40B4-BE49-F238E27FC236}">
                <a16:creationId xmlns:a16="http://schemas.microsoft.com/office/drawing/2014/main" id="{829726E6-E83F-93CF-6324-1A252E52F09D}"/>
              </a:ext>
            </a:extLst>
          </p:cNvPr>
          <p:cNvCxnSpPr/>
          <p:nvPr/>
        </p:nvCxnSpPr>
        <p:spPr>
          <a:xfrm flipH="1">
            <a:off x="508863" y="8843736"/>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6">
            <a:extLst>
              <a:ext uri="{FF2B5EF4-FFF2-40B4-BE49-F238E27FC236}">
                <a16:creationId xmlns:a16="http://schemas.microsoft.com/office/drawing/2014/main" id="{088F7DC0-3759-D6EF-F600-A1FFED791869}"/>
              </a:ext>
            </a:extLst>
          </p:cNvPr>
          <p:cNvSpPr txBox="1"/>
          <p:nvPr/>
        </p:nvSpPr>
        <p:spPr>
          <a:xfrm>
            <a:off x="469477" y="8846894"/>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1831893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5F4A9-F072-33F8-0073-2396C072E140}"/>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725A12E0-285B-F7C6-BB75-B87F51A6727C}"/>
              </a:ext>
            </a:extLst>
          </p:cNvPr>
          <p:cNvSpPr txBox="1"/>
          <p:nvPr/>
        </p:nvSpPr>
        <p:spPr>
          <a:xfrm>
            <a:off x="1401426" y="118257"/>
            <a:ext cx="4395990" cy="954107"/>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how the distributions of fish populations are determined by temperature, primary productivity and nutrient dispersal, and how these factors are influenced by currents, upwelling and seasonal factors.</a:t>
            </a: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243E46C8-269D-37D1-8724-76154F1541F9}"/>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CE118753-91F1-34F7-8553-7DB355C341A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574B7E9E-66D3-FC7B-3B13-56FBC3A37FAA}"/>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657AEF42-2C68-5353-19CE-5ABA52CE2409}"/>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68DDC40B-E198-9603-3614-F037FF32FF8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A60CB79C-FD6B-E45D-A7A5-9444D0BCF761}"/>
              </a:ext>
            </a:extLst>
          </p:cNvPr>
          <p:cNvSpPr txBox="1"/>
          <p:nvPr/>
        </p:nvSpPr>
        <p:spPr>
          <a:xfrm>
            <a:off x="5693106" y="230847"/>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57091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427635" y="244062"/>
            <a:ext cx="3854991" cy="553998"/>
          </a:xfrm>
          <a:prstGeom prst="rect">
            <a:avLst/>
          </a:prstGeom>
          <a:noFill/>
        </p:spPr>
        <p:txBody>
          <a:bodyPr wrap="square" rtlCol="0">
            <a:spAutoFit/>
          </a:bodyPr>
          <a:lstStyle/>
          <a:p>
            <a:r>
              <a:rPr lang="en-US" b="1" dirty="0">
                <a:latin typeface="Arial Narrow" pitchFamily="34" charset="0"/>
              </a:rPr>
              <a:t>6. Rugosity Rocks – </a:t>
            </a:r>
            <a:r>
              <a:rPr lang="en-US" sz="1200" dirty="0" err="1">
                <a:latin typeface="Arial Narrow" panose="020B0606020202030204" pitchFamily="34" charset="0"/>
              </a:rPr>
              <a:t>Analyse</a:t>
            </a:r>
            <a:r>
              <a:rPr lang="en-US" sz="1200" dirty="0">
                <a:latin typeface="Arial Narrow" panose="020B0606020202030204" pitchFamily="34" charset="0"/>
              </a:rPr>
              <a:t> rugosity data and link this to fish diversity</a:t>
            </a:r>
            <a:endParaRPr lang="en-US" sz="1200" i="1" dirty="0">
              <a:latin typeface="Arial Narrow" pitchFamily="34" charset="0"/>
            </a:endParaRPr>
          </a:p>
        </p:txBody>
      </p:sp>
      <p:graphicFrame>
        <p:nvGraphicFramePr>
          <p:cNvPr id="11" name="Table 10">
            <a:extLst>
              <a:ext uri="{FF2B5EF4-FFF2-40B4-BE49-F238E27FC236}">
                <a16:creationId xmlns:a16="http://schemas.microsoft.com/office/drawing/2014/main" id="{9265D3D0-16B2-405B-90E0-23FD72FF16E3}"/>
              </a:ext>
            </a:extLst>
          </p:cNvPr>
          <p:cNvGraphicFramePr>
            <a:graphicFrameLocks noGrp="1"/>
          </p:cNvGraphicFramePr>
          <p:nvPr>
            <p:extLst>
              <p:ext uri="{D42A27DB-BD31-4B8C-83A1-F6EECF244321}">
                <p14:modId xmlns:p14="http://schemas.microsoft.com/office/powerpoint/2010/main" val="2612742980"/>
              </p:ext>
            </p:extLst>
          </p:nvPr>
        </p:nvGraphicFramePr>
        <p:xfrm>
          <a:off x="526204" y="4387727"/>
          <a:ext cx="2937345" cy="2905146"/>
        </p:xfrm>
        <a:graphic>
          <a:graphicData uri="http://schemas.openxmlformats.org/drawingml/2006/table">
            <a:tbl>
              <a:tblPr firstRow="1" bandRow="1">
                <a:tableStyleId>{5940675A-B579-460E-94D1-54222C63F5DA}</a:tableStyleId>
              </a:tblPr>
              <a:tblGrid>
                <a:gridCol w="1767587">
                  <a:extLst>
                    <a:ext uri="{9D8B030D-6E8A-4147-A177-3AD203B41FA5}">
                      <a16:colId xmlns:a16="http://schemas.microsoft.com/office/drawing/2014/main" val="20000"/>
                    </a:ext>
                  </a:extLst>
                </a:gridCol>
                <a:gridCol w="565953">
                  <a:extLst>
                    <a:ext uri="{9D8B030D-6E8A-4147-A177-3AD203B41FA5}">
                      <a16:colId xmlns:a16="http://schemas.microsoft.com/office/drawing/2014/main" val="20001"/>
                    </a:ext>
                  </a:extLst>
                </a:gridCol>
                <a:gridCol w="603805">
                  <a:extLst>
                    <a:ext uri="{9D8B030D-6E8A-4147-A177-3AD203B41FA5}">
                      <a16:colId xmlns:a16="http://schemas.microsoft.com/office/drawing/2014/main" val="20002"/>
                    </a:ext>
                  </a:extLst>
                </a:gridCol>
              </a:tblGrid>
              <a:tr h="265299">
                <a:tc gridSpan="3">
                  <a:txBody>
                    <a:bodyPr/>
                    <a:lstStyle/>
                    <a:p>
                      <a:pPr algn="ctr"/>
                      <a:r>
                        <a:rPr lang="en-AU" sz="1200" b="1" baseline="0" dirty="0">
                          <a:latin typeface="Arial Narrow" panose="020B0606020202030204" pitchFamily="34" charset="0"/>
                        </a:rPr>
                        <a:t>Site 1</a:t>
                      </a:r>
                      <a:endParaRPr lang="en-AU" sz="1200" b="1" dirty="0">
                        <a:latin typeface="Arial Narrow" panose="020B0606020202030204" pitchFamily="34" charset="0"/>
                      </a:endParaRPr>
                    </a:p>
                  </a:txBody>
                  <a:tcPr>
                    <a:solidFill>
                      <a:schemeClr val="bg1">
                        <a:lumMod val="85000"/>
                      </a:schemeClr>
                    </a:solidFill>
                  </a:tcPr>
                </a:tc>
                <a:tc hMerge="1">
                  <a:txBody>
                    <a:bodyPr/>
                    <a:lstStyle/>
                    <a:p>
                      <a:pPr algn="ctr"/>
                      <a:endParaRPr lang="en-AU" sz="800" b="1" dirty="0">
                        <a:latin typeface="Arial Narrow" panose="020B0606020202030204" pitchFamily="34" charset="0"/>
                      </a:endParaRPr>
                    </a:p>
                  </a:txBody>
                  <a:tcPr>
                    <a:solidFill>
                      <a:schemeClr val="bg1"/>
                    </a:solidFill>
                  </a:tcPr>
                </a:tc>
                <a:tc hMerge="1">
                  <a:txBody>
                    <a:bodyPr/>
                    <a:lstStyle/>
                    <a:p>
                      <a:pPr algn="ctr"/>
                      <a:endParaRPr lang="en-AU" sz="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0"/>
                  </a:ext>
                </a:extLst>
              </a:tr>
              <a:tr h="265299">
                <a:tc gridSpan="3">
                  <a:txBody>
                    <a:bodyPr/>
                    <a:lstStyle/>
                    <a:p>
                      <a:pPr algn="l"/>
                      <a:r>
                        <a:rPr lang="en-AU" sz="1200" b="1" dirty="0">
                          <a:solidFill>
                            <a:schemeClr val="bg1"/>
                          </a:solidFill>
                          <a:latin typeface="Arial Narrow" panose="020B0606020202030204" pitchFamily="34" charset="0"/>
                        </a:rPr>
                        <a:t>RUGOSITY (C): </a:t>
                      </a:r>
                    </a:p>
                  </a:txBody>
                  <a:tcPr>
                    <a:solidFill>
                      <a:schemeClr val="tx1"/>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622771118"/>
                  </a:ext>
                </a:extLst>
              </a:tr>
              <a:tr h="2063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latin typeface="Arial Narrow" panose="020B0606020202030204" pitchFamily="34" charset="0"/>
                        </a:rPr>
                        <a:t>IDENTIFY</a:t>
                      </a:r>
                      <a:endParaRPr lang="en-AU" sz="600" b="0" dirty="0">
                        <a:latin typeface="Arial Narrow" panose="020B0606020202030204" pitchFamily="34" charset="0"/>
                      </a:endParaRPr>
                    </a:p>
                  </a:txBody>
                  <a:tcPr>
                    <a:solidFill>
                      <a:schemeClr val="bg1">
                        <a:lumMod val="85000"/>
                      </a:schemeClr>
                    </a:solidFill>
                  </a:tcPr>
                </a:tc>
                <a:tc>
                  <a:txBody>
                    <a:bodyPr/>
                    <a:lstStyle/>
                    <a:p>
                      <a:pPr algn="ctr"/>
                      <a:r>
                        <a:rPr lang="en-AU" sz="800" b="1" dirty="0">
                          <a:latin typeface="Arial Narrow" panose="020B0606020202030204" pitchFamily="34" charset="0"/>
                        </a:rPr>
                        <a:t>COUNT</a:t>
                      </a:r>
                    </a:p>
                  </a:txBody>
                  <a:tcPr>
                    <a:solidFill>
                      <a:schemeClr val="bg1">
                        <a:lumMod val="85000"/>
                      </a:schemeClr>
                    </a:solidFill>
                  </a:tcPr>
                </a:tc>
                <a:tc>
                  <a:txBody>
                    <a:bodyPr/>
                    <a:lstStyle/>
                    <a:p>
                      <a:pPr algn="ctr"/>
                      <a:r>
                        <a:rPr lang="en-AU" sz="800" b="1" dirty="0">
                          <a:latin typeface="Arial Narrow" panose="020B0606020202030204" pitchFamily="34" charset="0"/>
                        </a:rPr>
                        <a:t>STATS</a:t>
                      </a:r>
                    </a:p>
                  </a:txBody>
                  <a:tcPr>
                    <a:solidFill>
                      <a:schemeClr val="bg1">
                        <a:lumMod val="85000"/>
                      </a:schemeClr>
                    </a:solidFill>
                  </a:tcPr>
                </a:tc>
                <a:extLst>
                  <a:ext uri="{0D108BD9-81ED-4DB2-BD59-A6C34878D82A}">
                    <a16:rowId xmlns:a16="http://schemas.microsoft.com/office/drawing/2014/main" val="10001"/>
                  </a:ext>
                </a:extLst>
              </a:tr>
              <a:tr h="2652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latin typeface="Arial Narrow" panose="020B0606020202030204" pitchFamily="34" charset="0"/>
                        </a:rPr>
                        <a:t>Species Name </a:t>
                      </a:r>
                      <a:endParaRPr lang="en-AU" sz="600" b="0" dirty="0">
                        <a:latin typeface="Arial Narrow" panose="020B0606020202030204" pitchFamily="34" charset="0"/>
                      </a:endParaRPr>
                    </a:p>
                  </a:txBody>
                  <a:tcPr>
                    <a:solidFill>
                      <a:schemeClr val="bg1">
                        <a:lumMod val="85000"/>
                      </a:schemeClr>
                    </a:solidFill>
                  </a:tcPr>
                </a:tc>
                <a:tc>
                  <a:txBody>
                    <a:bodyPr/>
                    <a:lstStyle/>
                    <a:p>
                      <a:pPr algn="ctr"/>
                      <a:r>
                        <a:rPr lang="en-AU" sz="1200" b="1" baseline="0" dirty="0">
                          <a:latin typeface="Arial Narrow" panose="020B0606020202030204" pitchFamily="34" charset="0"/>
                        </a:rPr>
                        <a:t>n</a:t>
                      </a:r>
                    </a:p>
                  </a:txBody>
                  <a:tcPr>
                    <a:solidFill>
                      <a:schemeClr val="bg1">
                        <a:lumMod val="85000"/>
                      </a:schemeClr>
                    </a:solidFill>
                  </a:tcPr>
                </a:tc>
                <a:tc>
                  <a:txBody>
                    <a:bodyPr/>
                    <a:lstStyle/>
                    <a:p>
                      <a:pPr algn="ctr"/>
                      <a:r>
                        <a:rPr lang="en-AU" sz="1200" b="1" dirty="0">
                          <a:latin typeface="Arial Narrow" panose="020B0606020202030204" pitchFamily="34" charset="0"/>
                        </a:rPr>
                        <a:t>n(n -1)</a:t>
                      </a:r>
                    </a:p>
                  </a:txBody>
                  <a:tcPr>
                    <a:solidFill>
                      <a:schemeClr val="bg1">
                        <a:lumMod val="85000"/>
                      </a:schemeClr>
                    </a:solidFill>
                  </a:tcPr>
                </a:tc>
                <a:extLst>
                  <a:ext uri="{0D108BD9-81ED-4DB2-BD59-A6C34878D82A}">
                    <a16:rowId xmlns:a16="http://schemas.microsoft.com/office/drawing/2014/main" val="10002"/>
                  </a:ext>
                </a:extLst>
              </a:tr>
              <a:tr h="328302">
                <a:tc>
                  <a:txBody>
                    <a:bodyPr/>
                    <a:lstStyle/>
                    <a:p>
                      <a:r>
                        <a:rPr lang="en-AU" sz="1100" i="1" dirty="0" err="1">
                          <a:solidFill>
                            <a:schemeClr val="bg1">
                              <a:lumMod val="50000"/>
                            </a:schemeClr>
                          </a:solidFill>
                          <a:latin typeface="Comic Sans MS" panose="030F0702030302020204" pitchFamily="66" charset="0"/>
                        </a:rPr>
                        <a:t>Lutjanus</a:t>
                      </a:r>
                      <a:r>
                        <a:rPr lang="en-AU" sz="1100" i="1" dirty="0">
                          <a:solidFill>
                            <a:schemeClr val="bg1">
                              <a:lumMod val="50000"/>
                            </a:schemeClr>
                          </a:solidFill>
                          <a:latin typeface="Comic Sans MS" panose="030F0702030302020204" pitchFamily="66" charset="0"/>
                        </a:rPr>
                        <a:t> </a:t>
                      </a:r>
                      <a:r>
                        <a:rPr lang="en-AU" sz="1100" i="1" dirty="0" err="1">
                          <a:solidFill>
                            <a:schemeClr val="bg1">
                              <a:lumMod val="50000"/>
                            </a:schemeClr>
                          </a:solidFill>
                          <a:latin typeface="Comic Sans MS" panose="030F0702030302020204" pitchFamily="66" charset="0"/>
                        </a:rPr>
                        <a:t>rivulatus</a:t>
                      </a:r>
                      <a:endParaRPr lang="en-AU" sz="1100" i="1" dirty="0">
                        <a:solidFill>
                          <a:schemeClr val="bg1">
                            <a:lumMod val="50000"/>
                          </a:schemeClr>
                        </a:solidFill>
                        <a:latin typeface="Comic Sans MS" panose="030F0702030302020204" pitchFamily="66" charset="0"/>
                      </a:endParaRP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1</a:t>
                      </a:r>
                    </a:p>
                  </a:txBody>
                  <a:tcPr>
                    <a:solidFill>
                      <a:schemeClr val="bg1"/>
                    </a:solidFill>
                  </a:tcPr>
                </a:tc>
                <a:tc>
                  <a:txBody>
                    <a:bodyPr/>
                    <a:lstStyle/>
                    <a:p>
                      <a:pPr algn="ctr"/>
                      <a:r>
                        <a:rPr lang="en-AU" sz="1200" b="0" dirty="0">
                          <a:solidFill>
                            <a:schemeClr val="tx1"/>
                          </a:solidFill>
                          <a:latin typeface="Arial Narrow" panose="020B0606020202030204" pitchFamily="34" charset="0"/>
                        </a:rPr>
                        <a:t>0</a:t>
                      </a:r>
                    </a:p>
                  </a:txBody>
                  <a:tcPr/>
                </a:tc>
                <a:extLst>
                  <a:ext uri="{0D108BD9-81ED-4DB2-BD59-A6C34878D82A}">
                    <a16:rowId xmlns:a16="http://schemas.microsoft.com/office/drawing/2014/main" val="10003"/>
                  </a:ext>
                </a:extLst>
              </a:tr>
              <a:tr h="328302">
                <a:tc>
                  <a:txBody>
                    <a:bodyPr/>
                    <a:lstStyle/>
                    <a:p>
                      <a:r>
                        <a:rPr lang="en-AU" sz="1100" i="1" dirty="0" err="1">
                          <a:solidFill>
                            <a:schemeClr val="bg1">
                              <a:lumMod val="50000"/>
                            </a:schemeClr>
                          </a:solidFill>
                          <a:latin typeface="Comic Sans MS" panose="030F0702030302020204" pitchFamily="66" charset="0"/>
                        </a:rPr>
                        <a:t>Abudefduf</a:t>
                      </a:r>
                      <a:r>
                        <a:rPr lang="en-AU" sz="1100" i="1" dirty="0">
                          <a:solidFill>
                            <a:schemeClr val="bg1">
                              <a:lumMod val="50000"/>
                            </a:schemeClr>
                          </a:solidFill>
                          <a:latin typeface="Comic Sans MS" panose="030F0702030302020204" pitchFamily="66" charset="0"/>
                        </a:rPr>
                        <a:t> sp.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30</a:t>
                      </a:r>
                    </a:p>
                  </a:txBody>
                  <a:tcPr>
                    <a:solidFill>
                      <a:schemeClr val="bg1"/>
                    </a:solidFill>
                  </a:tcPr>
                </a:tc>
                <a:tc>
                  <a:txBody>
                    <a:bodyPr/>
                    <a:lstStyle/>
                    <a:p>
                      <a:pPr algn="ctr"/>
                      <a:r>
                        <a:rPr lang="en-AU" sz="1200" b="0" dirty="0">
                          <a:solidFill>
                            <a:schemeClr val="bg1">
                              <a:lumMod val="50000"/>
                            </a:schemeClr>
                          </a:solidFill>
                          <a:latin typeface="Comic Sans MS" panose="030F0702030302020204" pitchFamily="66" charset="0"/>
                        </a:rPr>
                        <a:t>870</a:t>
                      </a:r>
                    </a:p>
                  </a:txBody>
                  <a:tcPr/>
                </a:tc>
                <a:extLst>
                  <a:ext uri="{0D108BD9-81ED-4DB2-BD59-A6C34878D82A}">
                    <a16:rowId xmlns:a16="http://schemas.microsoft.com/office/drawing/2014/main" val="10004"/>
                  </a:ext>
                </a:extLst>
              </a:tr>
              <a:tr h="328302">
                <a:tc>
                  <a:txBody>
                    <a:bodyPr/>
                    <a:lstStyle/>
                    <a:p>
                      <a:r>
                        <a:rPr lang="en-AU" sz="1100" i="1" dirty="0" err="1">
                          <a:solidFill>
                            <a:schemeClr val="bg1">
                              <a:lumMod val="50000"/>
                            </a:schemeClr>
                          </a:solidFill>
                          <a:latin typeface="Comic Sans MS" panose="030F0702030302020204" pitchFamily="66" charset="0"/>
                        </a:rPr>
                        <a:t>Plectorhinchus</a:t>
                      </a:r>
                      <a:r>
                        <a:rPr lang="en-AU" sz="1100" i="1" dirty="0">
                          <a:solidFill>
                            <a:schemeClr val="bg1">
                              <a:lumMod val="50000"/>
                            </a:schemeClr>
                          </a:solidFill>
                          <a:latin typeface="Comic Sans MS" panose="030F0702030302020204" pitchFamily="66" charset="0"/>
                        </a:rPr>
                        <a:t> </a:t>
                      </a:r>
                      <a:r>
                        <a:rPr lang="en-AU" sz="1100" i="1" dirty="0" err="1">
                          <a:solidFill>
                            <a:schemeClr val="bg1">
                              <a:lumMod val="50000"/>
                            </a:schemeClr>
                          </a:solidFill>
                          <a:latin typeface="Comic Sans MS" panose="030F0702030302020204" pitchFamily="66" charset="0"/>
                        </a:rPr>
                        <a:t>gibbosus</a:t>
                      </a:r>
                      <a:endParaRPr lang="en-AU" sz="1100" i="1" dirty="0">
                        <a:solidFill>
                          <a:schemeClr val="bg1">
                            <a:lumMod val="50000"/>
                          </a:schemeClr>
                        </a:solidFill>
                        <a:latin typeface="Comic Sans MS" panose="030F0702030302020204" pitchFamily="66"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10</a:t>
                      </a:r>
                    </a:p>
                  </a:txBody>
                  <a:tcPr>
                    <a:solidFill>
                      <a:schemeClr val="bg1"/>
                    </a:solidFill>
                  </a:tcPr>
                </a:tc>
                <a:tc>
                  <a:txBody>
                    <a:bodyPr/>
                    <a:lstStyle/>
                    <a:p>
                      <a:pPr algn="ctr"/>
                      <a:r>
                        <a:rPr lang="en-AU" sz="1200" b="0" dirty="0">
                          <a:solidFill>
                            <a:schemeClr val="bg1">
                              <a:lumMod val="50000"/>
                            </a:schemeClr>
                          </a:solidFill>
                          <a:latin typeface="Comic Sans MS" panose="030F0702030302020204" pitchFamily="66" charset="0"/>
                        </a:rPr>
                        <a:t>90</a:t>
                      </a:r>
                    </a:p>
                  </a:txBody>
                  <a:tcPr/>
                </a:tc>
                <a:extLst>
                  <a:ext uri="{0D108BD9-81ED-4DB2-BD59-A6C34878D82A}">
                    <a16:rowId xmlns:a16="http://schemas.microsoft.com/office/drawing/2014/main" val="10005"/>
                  </a:ext>
                </a:extLst>
              </a:tr>
              <a:tr h="442164">
                <a:tc>
                  <a:txBody>
                    <a:bodyPr/>
                    <a:lstStyle/>
                    <a:p>
                      <a:pPr algn="r"/>
                      <a:endParaRPr lang="en-AU" sz="1200" b="1" dirty="0">
                        <a:latin typeface="Arial Narrow" panose="020B0606020202030204" pitchFamily="34" charset="0"/>
                      </a:endParaRPr>
                    </a:p>
                    <a:p>
                      <a:pPr algn="r"/>
                      <a:r>
                        <a:rPr lang="en-AU" sz="1200" b="1" dirty="0">
                          <a:latin typeface="Arial Narrow" panose="020B0606020202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AU" sz="1000" b="1" dirty="0">
                          <a:latin typeface="Arial Narrow" panose="020B0606020202030204" pitchFamily="34" charset="0"/>
                        </a:rPr>
                        <a:t>N </a:t>
                      </a:r>
                    </a:p>
                    <a:p>
                      <a:pPr algn="ctr"/>
                      <a:r>
                        <a:rPr lang="en-AU" sz="1200" b="0" dirty="0">
                          <a:solidFill>
                            <a:schemeClr val="bg1">
                              <a:lumMod val="50000"/>
                            </a:schemeClr>
                          </a:solidFill>
                          <a:latin typeface="Comic Sans MS" panose="030F0702030302020204" pitchFamily="66" charset="0"/>
                        </a:rPr>
                        <a:t>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dirty="0">
                          <a:latin typeface="Arial Narrow" panose="020B0606020202030204" pitchFamily="34" charset="0"/>
                        </a:rPr>
                        <a:t>∑n(n-1)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200" b="1" dirty="0">
                        <a:latin typeface="Arial Narrow" panose="020B0606020202030204" pitchFamily="34" charset="0"/>
                      </a:endParaRPr>
                    </a:p>
                    <a:p>
                      <a:pPr algn="ctr"/>
                      <a:r>
                        <a:rPr lang="en-AU" sz="1200" b="0" dirty="0">
                          <a:solidFill>
                            <a:schemeClr val="bg1">
                              <a:lumMod val="50000"/>
                            </a:schemeClr>
                          </a:solidFill>
                          <a:latin typeface="Comic Sans MS" panose="030F0702030302020204" pitchFamily="66" charset="0"/>
                        </a:rPr>
                        <a:t> 960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8"/>
                  </a:ext>
                </a:extLst>
              </a:tr>
              <a:tr h="412687">
                <a:tc>
                  <a:txBody>
                    <a:bodyPr/>
                    <a:lstStyle/>
                    <a:p>
                      <a:pPr algn="l"/>
                      <a:r>
                        <a:rPr lang="en-AU" sz="1200" b="0" dirty="0">
                          <a:solidFill>
                            <a:schemeClr val="tx1"/>
                          </a:solidFill>
                          <a:latin typeface="Arial Narrow" panose="020B0606020202030204" pitchFamily="34" charset="0"/>
                        </a:rPr>
                        <a:t>             </a:t>
                      </a:r>
                      <a:r>
                        <a:rPr lang="en-AU" sz="1200" b="1" dirty="0">
                          <a:solidFill>
                            <a:schemeClr val="tx1"/>
                          </a:solidFill>
                          <a:latin typeface="Arial Narrow" panose="020B0606020202030204" pitchFamily="34" charset="0"/>
                        </a:rPr>
                        <a:t>         =</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1000" dirty="0">
                          <a:latin typeface="Arial Narrow" panose="020B0606020202030204" pitchFamily="34" charset="0"/>
                        </a:rPr>
                        <a:t>N(N-1)= </a:t>
                      </a:r>
                    </a:p>
                    <a:p>
                      <a:pPr algn="ctr"/>
                      <a:r>
                        <a:rPr lang="en-AU" sz="1200" b="0" dirty="0">
                          <a:solidFill>
                            <a:schemeClr val="bg1">
                              <a:lumMod val="50000"/>
                            </a:schemeClr>
                          </a:solidFill>
                          <a:latin typeface="Comic Sans MS" panose="030F0702030302020204" pitchFamily="66" charset="0"/>
                        </a:rPr>
                        <a:t>1640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0" u="none" dirty="0">
                          <a:latin typeface="Arial Narrow" panose="020B0606020202030204" pitchFamily="34" charset="0"/>
                        </a:rPr>
                        <a:t>SDI</a:t>
                      </a:r>
                      <a:r>
                        <a:rPr lang="en-AU" sz="1000" b="0" u="none" baseline="0" dirty="0">
                          <a:latin typeface="Arial Narrow" panose="020B0606020202030204" pitchFamily="34" charset="0"/>
                        </a:rPr>
                        <a:t> =</a:t>
                      </a:r>
                      <a:endParaRPr lang="en-AU" sz="1000" b="1" u="sng" dirty="0">
                        <a:latin typeface="Arial Narrow" panose="020B0606020202030204" pitchFamily="34" charset="0"/>
                      </a:endParaRPr>
                    </a:p>
                    <a:p>
                      <a:pPr algn="ctr"/>
                      <a:r>
                        <a:rPr lang="en-AU" sz="1200" b="0" dirty="0">
                          <a:solidFill>
                            <a:schemeClr val="bg1">
                              <a:lumMod val="50000"/>
                            </a:schemeClr>
                          </a:solidFill>
                          <a:latin typeface="Comic Sans MS" panose="030F0702030302020204" pitchFamily="66" charset="0"/>
                        </a:rPr>
                        <a:t>0.41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9"/>
                  </a:ext>
                </a:extLst>
              </a:tr>
            </a:tbl>
          </a:graphicData>
        </a:graphic>
      </p:graphicFrame>
      <p:sp>
        <p:nvSpPr>
          <p:cNvPr id="13" name="Rectangle 12">
            <a:extLst>
              <a:ext uri="{FF2B5EF4-FFF2-40B4-BE49-F238E27FC236}">
                <a16:creationId xmlns:a16="http://schemas.microsoft.com/office/drawing/2014/main" id="{304BDA8E-D1A9-4725-AD11-4FA80CED372E}"/>
              </a:ext>
            </a:extLst>
          </p:cNvPr>
          <p:cNvSpPr/>
          <p:nvPr/>
        </p:nvSpPr>
        <p:spPr>
          <a:xfrm>
            <a:off x="526204" y="1021926"/>
            <a:ext cx="5846143" cy="276999"/>
          </a:xfrm>
          <a:prstGeom prst="rect">
            <a:avLst/>
          </a:prstGeom>
          <a:solidFill>
            <a:schemeClr val="tx1"/>
          </a:solidFill>
          <a:ln w="19050">
            <a:solidFill>
              <a:schemeClr val="tx1"/>
            </a:solidFill>
          </a:ln>
          <a:effectLst/>
        </p:spPr>
        <p:txBody>
          <a:bodyPr wrap="square" anchor="t">
            <a:spAutoFit/>
          </a:bodyPr>
          <a:lstStyle/>
          <a:p>
            <a:r>
              <a:rPr lang="en-US" sz="1200" b="1" dirty="0">
                <a:solidFill>
                  <a:schemeClr val="bg1"/>
                </a:solidFill>
                <a:latin typeface="Arial Narrow" pitchFamily="34" charset="0"/>
              </a:rPr>
              <a:t>Activity: Measure and record the rugosity (C) and fish diversity (SDI) of Sites 1 &amp; 2 below.</a:t>
            </a:r>
            <a:endParaRPr lang="en-US" sz="1200" dirty="0">
              <a:solidFill>
                <a:schemeClr val="bg1"/>
              </a:solidFill>
              <a:latin typeface="Arial Narrow" pitchFamily="34" charset="0"/>
            </a:endParaRPr>
          </a:p>
        </p:txBody>
      </p:sp>
      <p:graphicFrame>
        <p:nvGraphicFramePr>
          <p:cNvPr id="58" name="Table 57">
            <a:extLst>
              <a:ext uri="{FF2B5EF4-FFF2-40B4-BE49-F238E27FC236}">
                <a16:creationId xmlns:a16="http://schemas.microsoft.com/office/drawing/2014/main" id="{8B1D5E65-9BA9-456D-95F9-63AC1AA44743}"/>
              </a:ext>
            </a:extLst>
          </p:cNvPr>
          <p:cNvGraphicFramePr>
            <a:graphicFrameLocks noGrp="1"/>
          </p:cNvGraphicFramePr>
          <p:nvPr>
            <p:extLst>
              <p:ext uri="{D42A27DB-BD31-4B8C-83A1-F6EECF244321}">
                <p14:modId xmlns:p14="http://schemas.microsoft.com/office/powerpoint/2010/main" val="2110519326"/>
              </p:ext>
            </p:extLst>
          </p:nvPr>
        </p:nvGraphicFramePr>
        <p:xfrm>
          <a:off x="3654873" y="4391609"/>
          <a:ext cx="2727323" cy="2916469"/>
        </p:xfrm>
        <a:graphic>
          <a:graphicData uri="http://schemas.openxmlformats.org/drawingml/2006/table">
            <a:tbl>
              <a:tblPr firstRow="1" bandRow="1">
                <a:tableStyleId>{5940675A-B579-460E-94D1-54222C63F5DA}</a:tableStyleId>
              </a:tblPr>
              <a:tblGrid>
                <a:gridCol w="1569573">
                  <a:extLst>
                    <a:ext uri="{9D8B030D-6E8A-4147-A177-3AD203B41FA5}">
                      <a16:colId xmlns:a16="http://schemas.microsoft.com/office/drawing/2014/main" val="20000"/>
                    </a:ext>
                  </a:extLst>
                </a:gridCol>
                <a:gridCol w="597117">
                  <a:extLst>
                    <a:ext uri="{9D8B030D-6E8A-4147-A177-3AD203B41FA5}">
                      <a16:colId xmlns:a16="http://schemas.microsoft.com/office/drawing/2014/main" val="20001"/>
                    </a:ext>
                  </a:extLst>
                </a:gridCol>
                <a:gridCol w="560633">
                  <a:extLst>
                    <a:ext uri="{9D8B030D-6E8A-4147-A177-3AD203B41FA5}">
                      <a16:colId xmlns:a16="http://schemas.microsoft.com/office/drawing/2014/main" val="20002"/>
                    </a:ext>
                  </a:extLst>
                </a:gridCol>
              </a:tblGrid>
              <a:tr h="274320">
                <a:tc gridSpan="3">
                  <a:txBody>
                    <a:bodyPr/>
                    <a:lstStyle/>
                    <a:p>
                      <a:pPr algn="ctr"/>
                      <a:r>
                        <a:rPr lang="en-AU" sz="1200" b="1" baseline="0" dirty="0">
                          <a:latin typeface="Arial Narrow" panose="020B0606020202030204" pitchFamily="34" charset="0"/>
                        </a:rPr>
                        <a:t>Site 2</a:t>
                      </a:r>
                      <a:endParaRPr lang="en-AU" sz="1200" b="1" dirty="0">
                        <a:latin typeface="Arial Narrow" panose="020B0606020202030204" pitchFamily="34" charset="0"/>
                      </a:endParaRPr>
                    </a:p>
                  </a:txBody>
                  <a:tcPr>
                    <a:solidFill>
                      <a:schemeClr val="bg1">
                        <a:lumMod val="85000"/>
                      </a:schemeClr>
                    </a:solidFill>
                  </a:tcPr>
                </a:tc>
                <a:tc hMerge="1">
                  <a:txBody>
                    <a:bodyPr/>
                    <a:lstStyle/>
                    <a:p>
                      <a:pPr algn="ctr"/>
                      <a:endParaRPr lang="en-AU" sz="800" b="1" dirty="0">
                        <a:latin typeface="Arial Narrow" panose="020B0606020202030204" pitchFamily="34" charset="0"/>
                      </a:endParaRPr>
                    </a:p>
                  </a:txBody>
                  <a:tcPr>
                    <a:solidFill>
                      <a:schemeClr val="bg1"/>
                    </a:solidFill>
                  </a:tcPr>
                </a:tc>
                <a:tc hMerge="1">
                  <a:txBody>
                    <a:bodyPr/>
                    <a:lstStyle/>
                    <a:p>
                      <a:pPr algn="ctr"/>
                      <a:endParaRPr lang="en-AU" sz="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0"/>
                  </a:ext>
                </a:extLst>
              </a:tr>
              <a:tr h="274320">
                <a:tc gridSpan="3">
                  <a:txBody>
                    <a:bodyPr/>
                    <a:lstStyle/>
                    <a:p>
                      <a:pPr algn="l"/>
                      <a:r>
                        <a:rPr lang="en-AU" sz="1200" b="1" dirty="0">
                          <a:solidFill>
                            <a:schemeClr val="bg1"/>
                          </a:solidFill>
                          <a:latin typeface="Arial Narrow" panose="020B0606020202030204" pitchFamily="34" charset="0"/>
                        </a:rPr>
                        <a:t>RUGOSITY (C):</a:t>
                      </a:r>
                    </a:p>
                  </a:txBody>
                  <a:tcPr>
                    <a:solidFill>
                      <a:schemeClr val="tx1"/>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96709852"/>
                  </a:ext>
                </a:extLst>
              </a:tr>
              <a:tr h="213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latin typeface="Arial Narrow" panose="020B0606020202030204" pitchFamily="34" charset="0"/>
                        </a:rPr>
                        <a:t>IDENTIFY</a:t>
                      </a:r>
                      <a:endParaRPr lang="en-AU" sz="600" b="0" dirty="0">
                        <a:latin typeface="Arial Narrow" panose="020B0606020202030204" pitchFamily="34" charset="0"/>
                      </a:endParaRPr>
                    </a:p>
                  </a:txBody>
                  <a:tcPr>
                    <a:solidFill>
                      <a:schemeClr val="bg1">
                        <a:lumMod val="85000"/>
                      </a:schemeClr>
                    </a:solidFill>
                  </a:tcPr>
                </a:tc>
                <a:tc>
                  <a:txBody>
                    <a:bodyPr/>
                    <a:lstStyle/>
                    <a:p>
                      <a:pPr algn="ctr"/>
                      <a:r>
                        <a:rPr lang="en-AU" sz="800" b="1" dirty="0">
                          <a:latin typeface="Arial Narrow" panose="020B0606020202030204" pitchFamily="34" charset="0"/>
                        </a:rPr>
                        <a:t>COUNT</a:t>
                      </a:r>
                    </a:p>
                  </a:txBody>
                  <a:tcPr>
                    <a:solidFill>
                      <a:schemeClr val="bg1">
                        <a:lumMod val="85000"/>
                      </a:schemeClr>
                    </a:solidFill>
                  </a:tcPr>
                </a:tc>
                <a:tc>
                  <a:txBody>
                    <a:bodyPr/>
                    <a:lstStyle/>
                    <a:p>
                      <a:pPr algn="ctr"/>
                      <a:r>
                        <a:rPr lang="en-AU" sz="800" b="1" dirty="0">
                          <a:latin typeface="Arial Narrow" panose="020B0606020202030204" pitchFamily="34" charset="0"/>
                        </a:rPr>
                        <a:t>STATS</a:t>
                      </a:r>
                    </a:p>
                  </a:txBody>
                  <a:tcPr>
                    <a:solidFill>
                      <a:schemeClr val="bg1">
                        <a:lumMod val="85000"/>
                      </a:schemeClr>
                    </a:solidFill>
                  </a:tcPr>
                </a:tc>
                <a:extLst>
                  <a:ext uri="{0D108BD9-81ED-4DB2-BD59-A6C34878D82A}">
                    <a16:rowId xmlns:a16="http://schemas.microsoft.com/office/drawing/2014/main" val="10001"/>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latin typeface="Arial Narrow" panose="020B0606020202030204" pitchFamily="34" charset="0"/>
                        </a:rPr>
                        <a:t>Species Name </a:t>
                      </a:r>
                      <a:endParaRPr lang="en-AU" sz="600" b="0" dirty="0">
                        <a:latin typeface="Arial Narrow" panose="020B0606020202030204" pitchFamily="34" charset="0"/>
                      </a:endParaRPr>
                    </a:p>
                  </a:txBody>
                  <a:tcPr>
                    <a:solidFill>
                      <a:schemeClr val="bg1">
                        <a:lumMod val="85000"/>
                      </a:schemeClr>
                    </a:solidFill>
                  </a:tcPr>
                </a:tc>
                <a:tc>
                  <a:txBody>
                    <a:bodyPr/>
                    <a:lstStyle/>
                    <a:p>
                      <a:pPr algn="ctr"/>
                      <a:r>
                        <a:rPr lang="en-AU" sz="1100" b="1" baseline="0" dirty="0">
                          <a:latin typeface="Arial Narrow" panose="020B0606020202030204" pitchFamily="34" charset="0"/>
                        </a:rPr>
                        <a:t>n</a:t>
                      </a:r>
                    </a:p>
                  </a:txBody>
                  <a:tcPr>
                    <a:solidFill>
                      <a:schemeClr val="bg1">
                        <a:lumMod val="85000"/>
                      </a:schemeClr>
                    </a:solidFill>
                  </a:tcPr>
                </a:tc>
                <a:tc>
                  <a:txBody>
                    <a:bodyPr/>
                    <a:lstStyle/>
                    <a:p>
                      <a:pPr algn="ctr"/>
                      <a:r>
                        <a:rPr lang="en-AU" sz="1100" b="1" dirty="0">
                          <a:latin typeface="Arial Narrow" panose="020B0606020202030204" pitchFamily="34" charset="0"/>
                        </a:rPr>
                        <a:t>n(n -1)</a:t>
                      </a:r>
                    </a:p>
                  </a:txBody>
                  <a:tcPr>
                    <a:solidFill>
                      <a:schemeClr val="bg1">
                        <a:lumMod val="85000"/>
                      </a:schemeClr>
                    </a:solidFill>
                  </a:tcPr>
                </a:tc>
                <a:extLst>
                  <a:ext uri="{0D108BD9-81ED-4DB2-BD59-A6C34878D82A}">
                    <a16:rowId xmlns:a16="http://schemas.microsoft.com/office/drawing/2014/main" val="10002"/>
                  </a:ext>
                </a:extLst>
              </a:tr>
              <a:tr h="327354">
                <a:tc>
                  <a:txBody>
                    <a:bodyPr/>
                    <a:lstStyle/>
                    <a:p>
                      <a:endParaRPr lang="en-AU" sz="1200" dirty="0">
                        <a:solidFill>
                          <a:schemeClr val="bg1">
                            <a:lumMod val="50000"/>
                          </a:schemeClr>
                        </a:solidFill>
                        <a:latin typeface="Comic Sans MS" panose="030F0702030302020204" pitchFamily="66" charset="0"/>
                      </a:endParaRP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AU" sz="1200" dirty="0">
                        <a:solidFill>
                          <a:schemeClr val="bg1">
                            <a:lumMod val="50000"/>
                          </a:schemeClr>
                        </a:solidFill>
                        <a:latin typeface="Comic Sans MS" panose="030F0702030302020204" pitchFamily="66" charset="0"/>
                      </a:endParaRPr>
                    </a:p>
                  </a:txBody>
                  <a:tcPr>
                    <a:solidFill>
                      <a:schemeClr val="bg1">
                        <a:lumMod val="85000"/>
                      </a:schemeClr>
                    </a:solidFill>
                  </a:tcPr>
                </a:tc>
                <a:tc>
                  <a:txBody>
                    <a:bodyPr/>
                    <a:lstStyle/>
                    <a:p>
                      <a:pPr algn="ctr"/>
                      <a:endParaRPr lang="en-AU" sz="1200" b="0" dirty="0">
                        <a:solidFill>
                          <a:schemeClr val="bg1">
                            <a:lumMod val="50000"/>
                          </a:schemeClr>
                        </a:solidFill>
                        <a:latin typeface="Comic Sans MS" panose="030F0702030302020204" pitchFamily="66" charset="0"/>
                      </a:endParaRPr>
                    </a:p>
                  </a:txBody>
                  <a:tcPr>
                    <a:solidFill>
                      <a:schemeClr val="bg1">
                        <a:lumMod val="85000"/>
                      </a:schemeClr>
                    </a:solidFill>
                  </a:tcPr>
                </a:tc>
                <a:extLst>
                  <a:ext uri="{0D108BD9-81ED-4DB2-BD59-A6C34878D82A}">
                    <a16:rowId xmlns:a16="http://schemas.microsoft.com/office/drawing/2014/main" val="10003"/>
                  </a:ext>
                </a:extLst>
              </a:tr>
              <a:tr h="327354">
                <a:tc>
                  <a:txBody>
                    <a:bodyPr/>
                    <a:lstStyle/>
                    <a:p>
                      <a:endParaRPr lang="en-AU" sz="1200" dirty="0">
                        <a:solidFill>
                          <a:schemeClr val="bg1">
                            <a:lumMod val="50000"/>
                          </a:schemeClr>
                        </a:solidFill>
                        <a:latin typeface="Comic Sans MS" panose="030F0702030302020204" pitchFamily="66"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AU" sz="1200" dirty="0">
                        <a:solidFill>
                          <a:schemeClr val="bg1">
                            <a:lumMod val="50000"/>
                          </a:schemeClr>
                        </a:solidFill>
                        <a:latin typeface="Comic Sans MS" panose="030F0702030302020204" pitchFamily="66" charset="0"/>
                      </a:endParaRPr>
                    </a:p>
                  </a:txBody>
                  <a:tcPr>
                    <a:solidFill>
                      <a:schemeClr val="bg1">
                        <a:lumMod val="85000"/>
                      </a:schemeClr>
                    </a:solidFill>
                  </a:tcPr>
                </a:tc>
                <a:tc>
                  <a:txBody>
                    <a:bodyPr/>
                    <a:lstStyle/>
                    <a:p>
                      <a:pPr algn="ctr"/>
                      <a:endParaRPr lang="en-AU" sz="1200" b="0" dirty="0">
                        <a:solidFill>
                          <a:schemeClr val="bg1">
                            <a:lumMod val="50000"/>
                          </a:schemeClr>
                        </a:solidFill>
                        <a:latin typeface="Comic Sans MS" panose="030F0702030302020204" pitchFamily="66" charset="0"/>
                      </a:endParaRPr>
                    </a:p>
                  </a:txBody>
                  <a:tcPr>
                    <a:solidFill>
                      <a:schemeClr val="bg1">
                        <a:lumMod val="85000"/>
                      </a:schemeClr>
                    </a:solidFill>
                  </a:tcPr>
                </a:tc>
                <a:extLst>
                  <a:ext uri="{0D108BD9-81ED-4DB2-BD59-A6C34878D82A}">
                    <a16:rowId xmlns:a16="http://schemas.microsoft.com/office/drawing/2014/main" val="10004"/>
                  </a:ext>
                </a:extLst>
              </a:tr>
              <a:tr h="327354">
                <a:tc>
                  <a:txBody>
                    <a:bodyPr/>
                    <a:lstStyle/>
                    <a:p>
                      <a:endParaRPr lang="en-AU" sz="1200" dirty="0">
                        <a:solidFill>
                          <a:schemeClr val="bg1">
                            <a:lumMod val="50000"/>
                          </a:schemeClr>
                        </a:solidFill>
                        <a:latin typeface="Comic Sans MS" panose="030F0702030302020204" pitchFamily="66"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AU" sz="1200" dirty="0">
                        <a:solidFill>
                          <a:schemeClr val="bg1">
                            <a:lumMod val="50000"/>
                          </a:schemeClr>
                        </a:solidFill>
                        <a:latin typeface="Comic Sans MS" panose="030F0702030302020204" pitchFamily="66" charset="0"/>
                      </a:endParaRPr>
                    </a:p>
                  </a:txBody>
                  <a:tcPr>
                    <a:solidFill>
                      <a:schemeClr val="bg1">
                        <a:lumMod val="85000"/>
                      </a:schemeClr>
                    </a:solidFill>
                  </a:tcPr>
                </a:tc>
                <a:tc>
                  <a:txBody>
                    <a:bodyPr/>
                    <a:lstStyle/>
                    <a:p>
                      <a:pPr algn="ctr"/>
                      <a:endParaRPr lang="en-AU" sz="1200" b="0" dirty="0">
                        <a:solidFill>
                          <a:schemeClr val="bg1">
                            <a:lumMod val="50000"/>
                          </a:schemeClr>
                        </a:solidFill>
                        <a:latin typeface="Comic Sans MS" panose="030F0702030302020204" pitchFamily="66" charset="0"/>
                      </a:endParaRPr>
                    </a:p>
                  </a:txBody>
                  <a:tcPr>
                    <a:solidFill>
                      <a:schemeClr val="bg1">
                        <a:lumMod val="85000"/>
                      </a:schemeClr>
                    </a:solidFill>
                  </a:tcPr>
                </a:tc>
                <a:extLst>
                  <a:ext uri="{0D108BD9-81ED-4DB2-BD59-A6C34878D82A}">
                    <a16:rowId xmlns:a16="http://schemas.microsoft.com/office/drawing/2014/main" val="10005"/>
                  </a:ext>
                </a:extLst>
              </a:tr>
              <a:tr h="457200">
                <a:tc>
                  <a:txBody>
                    <a:bodyPr/>
                    <a:lstStyle/>
                    <a:p>
                      <a:pPr algn="r"/>
                      <a:endParaRPr lang="en-AU" sz="1200" b="1" dirty="0">
                        <a:latin typeface="Arial Narrow" panose="020B0606020202030204" pitchFamily="34" charset="0"/>
                      </a:endParaRPr>
                    </a:p>
                    <a:p>
                      <a:pPr algn="r"/>
                      <a:r>
                        <a:rPr lang="en-AU" sz="1200" b="1" dirty="0">
                          <a:latin typeface="Arial Narrow" panose="020B0606020202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AU" sz="900" b="1" dirty="0">
                          <a:latin typeface="Arial Narrow" panose="020B0606020202030204" pitchFamily="34" charset="0"/>
                        </a:rPr>
                        <a:t>N </a:t>
                      </a:r>
                    </a:p>
                    <a:p>
                      <a:pPr algn="ctr"/>
                      <a:endParaRPr lang="en-AU" sz="1200" b="0" dirty="0">
                        <a:solidFill>
                          <a:schemeClr val="bg1">
                            <a:lumMod val="50000"/>
                          </a:schemeClr>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dirty="0">
                          <a:latin typeface="Arial Narrow" panose="020B0606020202030204" pitchFamily="34" charset="0"/>
                        </a:rPr>
                        <a:t>∑n(n-1)</a:t>
                      </a:r>
                      <a:endParaRPr lang="en-AU" sz="800" b="1" dirty="0">
                        <a:latin typeface="Arial Narrow" panose="020B0606020202030204" pitchFamily="34" charset="0"/>
                      </a:endParaRPr>
                    </a:p>
                    <a:p>
                      <a:pPr algn="ctr"/>
                      <a:endParaRPr lang="en-AU" sz="1200" b="0" dirty="0">
                        <a:solidFill>
                          <a:schemeClr val="bg1">
                            <a:lumMod val="50000"/>
                          </a:schemeClr>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8"/>
                  </a:ext>
                </a:extLst>
              </a:tr>
              <a:tr h="440887">
                <a:tc>
                  <a:txBody>
                    <a:bodyPr/>
                    <a:lstStyle/>
                    <a:p>
                      <a:pPr algn="r"/>
                      <a:r>
                        <a:rPr lang="en-AU" sz="1200" b="0" dirty="0">
                          <a:solidFill>
                            <a:schemeClr val="tx1"/>
                          </a:solidFill>
                          <a:latin typeface="Arial Narrow" panose="020B0606020202030204" pitchFamily="34" charset="0"/>
                        </a:rPr>
                        <a:t>              </a:t>
                      </a:r>
                      <a:r>
                        <a:rPr lang="en-AU" sz="1200" b="1" dirty="0">
                          <a:solidFill>
                            <a:schemeClr val="tx1"/>
                          </a:solidFill>
                          <a:latin typeface="Arial Narrow" panose="020B0606020202030204" pitchFamily="34" charset="0"/>
                        </a:rPr>
                        <a:t>SDI =</a:t>
                      </a:r>
                      <a:endParaRPr lang="en-AU" sz="1200" b="1" baseline="0" dirty="0">
                        <a:solidFill>
                          <a:schemeClr val="tx1"/>
                        </a:solidFill>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1000" dirty="0">
                          <a:latin typeface="Arial Narrow" panose="020B0606020202030204" pitchFamily="34" charset="0"/>
                        </a:rPr>
                        <a:t>N(N-1)= </a:t>
                      </a:r>
                    </a:p>
                    <a:p>
                      <a:pPr algn="ctr"/>
                      <a:endParaRPr lang="en-AU" sz="12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r>
                        <a:rPr lang="en-AU" sz="1000" b="1" dirty="0">
                          <a:solidFill>
                            <a:schemeClr val="bg1"/>
                          </a:solidFill>
                          <a:latin typeface="Arial Narrow" panose="020B0606020202030204" pitchFamily="34" charset="0"/>
                        </a:rPr>
                        <a:t>SDI =</a:t>
                      </a:r>
                    </a:p>
                    <a:p>
                      <a:pPr algn="ctr"/>
                      <a:r>
                        <a:rPr lang="en-AU" sz="1200" b="1" dirty="0">
                          <a:solidFill>
                            <a:schemeClr val="bg1"/>
                          </a:solidFill>
                          <a:latin typeface="Arial Narrow" panose="020B060602020203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10009"/>
                  </a:ext>
                </a:extLst>
              </a:tr>
            </a:tbl>
          </a:graphicData>
        </a:graphic>
      </p:graphicFrame>
      <p:sp>
        <p:nvSpPr>
          <p:cNvPr id="86" name="TextBox 85">
            <a:extLst>
              <a:ext uri="{FF2B5EF4-FFF2-40B4-BE49-F238E27FC236}">
                <a16:creationId xmlns:a16="http://schemas.microsoft.com/office/drawing/2014/main" id="{9AE3B947-EF2E-4114-9941-5C5FD3522ECF}"/>
              </a:ext>
            </a:extLst>
          </p:cNvPr>
          <p:cNvSpPr txBox="1"/>
          <p:nvPr/>
        </p:nvSpPr>
        <p:spPr>
          <a:xfrm>
            <a:off x="442831" y="1279363"/>
            <a:ext cx="5995548" cy="200055"/>
          </a:xfrm>
          <a:prstGeom prst="rect">
            <a:avLst/>
          </a:prstGeom>
          <a:noFill/>
        </p:spPr>
        <p:txBody>
          <a:bodyPr wrap="square" rtlCol="0">
            <a:spAutoFit/>
          </a:bodyPr>
          <a:lstStyle/>
          <a:p>
            <a:r>
              <a:rPr lang="en-AU" sz="700" b="1" i="1" dirty="0">
                <a:latin typeface="Arial Narrow" panose="020B0606020202030204" pitchFamily="34" charset="0"/>
              </a:rPr>
              <a:t>Hint: </a:t>
            </a:r>
            <a:r>
              <a:rPr lang="en-US" sz="700" b="1" dirty="0">
                <a:latin typeface="Arial Narrow" panose="020B0606020202030204" pitchFamily="34" charset="0"/>
              </a:rPr>
              <a:t>The formula for rugosity is C=a/b. Use a ruler to measure the length of b. Then, use a piece of string to follow the contours of the chain (a) to measure its length. </a:t>
            </a:r>
            <a:endParaRPr lang="en-AU" sz="700" b="1" dirty="0">
              <a:latin typeface="Arial Narrow" panose="020B0606020202030204" pitchFamily="34" charset="0"/>
            </a:endParaRPr>
          </a:p>
        </p:txBody>
      </p:sp>
      <p:sp>
        <p:nvSpPr>
          <p:cNvPr id="87" name="TextBox 86">
            <a:extLst>
              <a:ext uri="{FF2B5EF4-FFF2-40B4-BE49-F238E27FC236}">
                <a16:creationId xmlns:a16="http://schemas.microsoft.com/office/drawing/2014/main" id="{5BB18EC0-3C7E-454B-AFD2-1B14B5B3FAB9}"/>
              </a:ext>
            </a:extLst>
          </p:cNvPr>
          <p:cNvSpPr txBox="1"/>
          <p:nvPr/>
        </p:nvSpPr>
        <p:spPr>
          <a:xfrm>
            <a:off x="2820450" y="1636288"/>
            <a:ext cx="397151"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91" name="Rectangle 90">
            <a:extLst>
              <a:ext uri="{FF2B5EF4-FFF2-40B4-BE49-F238E27FC236}">
                <a16:creationId xmlns:a16="http://schemas.microsoft.com/office/drawing/2014/main" id="{F870981E-882B-4F14-AFCB-703B533E6F4E}"/>
              </a:ext>
            </a:extLst>
          </p:cNvPr>
          <p:cNvSpPr/>
          <p:nvPr/>
        </p:nvSpPr>
        <p:spPr>
          <a:xfrm>
            <a:off x="527432" y="1489120"/>
            <a:ext cx="2937345" cy="260263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bg1"/>
                </a:solidFill>
                <a:latin typeface="Arial Narrow" panose="020B0606020202030204" pitchFamily="34" charset="0"/>
              </a:rPr>
              <a:t>Site 1</a:t>
            </a:r>
          </a:p>
        </p:txBody>
      </p:sp>
      <p:sp>
        <p:nvSpPr>
          <p:cNvPr id="111" name="Rectangle 110">
            <a:extLst>
              <a:ext uri="{FF2B5EF4-FFF2-40B4-BE49-F238E27FC236}">
                <a16:creationId xmlns:a16="http://schemas.microsoft.com/office/drawing/2014/main" id="{6D08191D-7846-4CF0-B7DF-FDC59A17C854}"/>
              </a:ext>
            </a:extLst>
          </p:cNvPr>
          <p:cNvSpPr/>
          <p:nvPr/>
        </p:nvSpPr>
        <p:spPr>
          <a:xfrm>
            <a:off x="1593372" y="4690200"/>
            <a:ext cx="1835629" cy="218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dirty="0">
                <a:solidFill>
                  <a:schemeClr val="tx1">
                    <a:lumMod val="50000"/>
                    <a:lumOff val="50000"/>
                  </a:schemeClr>
                </a:solidFill>
                <a:latin typeface="Comic Sans MS" panose="030F0702030302020204" pitchFamily="66" charset="0"/>
              </a:rPr>
              <a:t>C=10cm/7cm=1.43</a:t>
            </a:r>
          </a:p>
        </p:txBody>
      </p:sp>
      <p:sp>
        <p:nvSpPr>
          <p:cNvPr id="112" name="Rectangle 111">
            <a:extLst>
              <a:ext uri="{FF2B5EF4-FFF2-40B4-BE49-F238E27FC236}">
                <a16:creationId xmlns:a16="http://schemas.microsoft.com/office/drawing/2014/main" id="{9BD75BEE-407E-47E4-B4E5-9106315C51D6}"/>
              </a:ext>
            </a:extLst>
          </p:cNvPr>
          <p:cNvSpPr/>
          <p:nvPr/>
        </p:nvSpPr>
        <p:spPr>
          <a:xfrm>
            <a:off x="4740026" y="4693294"/>
            <a:ext cx="1609743" cy="221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dirty="0">
                <a:solidFill>
                  <a:schemeClr val="tx1">
                    <a:lumMod val="50000"/>
                    <a:lumOff val="50000"/>
                  </a:schemeClr>
                </a:solidFill>
                <a:latin typeface="Comic Sans MS" panose="030F0702030302020204" pitchFamily="66" charset="0"/>
              </a:rPr>
              <a:t>C=7.5cm/5.5cm=1.36</a:t>
            </a:r>
          </a:p>
        </p:txBody>
      </p:sp>
      <p:sp>
        <p:nvSpPr>
          <p:cNvPr id="133" name="Rectangle 132">
            <a:extLst>
              <a:ext uri="{FF2B5EF4-FFF2-40B4-BE49-F238E27FC236}">
                <a16:creationId xmlns:a16="http://schemas.microsoft.com/office/drawing/2014/main" id="{6AEFFADE-7CAF-4DE5-9C1E-6063EDDA2058}"/>
              </a:ext>
            </a:extLst>
          </p:cNvPr>
          <p:cNvSpPr/>
          <p:nvPr/>
        </p:nvSpPr>
        <p:spPr>
          <a:xfrm>
            <a:off x="526204" y="7461843"/>
            <a:ext cx="5872937" cy="126209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134" name="Rectangle 133">
            <a:extLst>
              <a:ext uri="{FF2B5EF4-FFF2-40B4-BE49-F238E27FC236}">
                <a16:creationId xmlns:a16="http://schemas.microsoft.com/office/drawing/2014/main" id="{58728F91-90F0-4ABD-B0FC-BB11EEAD1626}"/>
              </a:ext>
            </a:extLst>
          </p:cNvPr>
          <p:cNvSpPr/>
          <p:nvPr/>
        </p:nvSpPr>
        <p:spPr>
          <a:xfrm>
            <a:off x="552996" y="7479496"/>
            <a:ext cx="6131083" cy="276999"/>
          </a:xfrm>
          <a:prstGeom prst="rect">
            <a:avLst/>
          </a:prstGeom>
        </p:spPr>
        <p:txBody>
          <a:bodyPr wrap="square">
            <a:spAutoFit/>
          </a:bodyPr>
          <a:lstStyle/>
          <a:p>
            <a:r>
              <a:rPr lang="en-AU" sz="1200" b="1" dirty="0">
                <a:latin typeface="Arial Narrow" panose="020B0606020202030204" pitchFamily="34" charset="0"/>
              </a:rPr>
              <a:t>Activity: Explain how habitat complexity (rugosity), established by corals, effects fish diversity</a:t>
            </a:r>
          </a:p>
        </p:txBody>
      </p:sp>
      <p:sp>
        <p:nvSpPr>
          <p:cNvPr id="135" name="Rectangle 134">
            <a:extLst>
              <a:ext uri="{FF2B5EF4-FFF2-40B4-BE49-F238E27FC236}">
                <a16:creationId xmlns:a16="http://schemas.microsoft.com/office/drawing/2014/main" id="{CE4992C6-8FC8-448F-A8E9-7F64862DD98A}"/>
              </a:ext>
            </a:extLst>
          </p:cNvPr>
          <p:cNvSpPr/>
          <p:nvPr/>
        </p:nvSpPr>
        <p:spPr>
          <a:xfrm>
            <a:off x="591051" y="7760561"/>
            <a:ext cx="5731427" cy="88494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dirty="0">
                <a:solidFill>
                  <a:schemeClr val="tx1">
                    <a:lumMod val="65000"/>
                    <a:lumOff val="35000"/>
                  </a:schemeClr>
                </a:solidFill>
                <a:latin typeface="Comic Sans MS" panose="030F0702030302020204" pitchFamily="66" charset="0"/>
              </a:rPr>
              <a:t>Page 65: Healthy, thriving, busy, city-like coral reefs, with high rugosity, provide more organisms with more places to live, and more places to hide than unhealthy, struggling, desert-like coral rubble banks with low rugosity. Reefs that are structurally complex have more surface area for larval settlement, more refuge for prey species, more vertical relief and more microhabitat variability for more species to live in (i.e. fish)!</a:t>
            </a:r>
          </a:p>
        </p:txBody>
      </p:sp>
      <p:sp>
        <p:nvSpPr>
          <p:cNvPr id="136" name="Rectangle 135">
            <a:extLst>
              <a:ext uri="{FF2B5EF4-FFF2-40B4-BE49-F238E27FC236}">
                <a16:creationId xmlns:a16="http://schemas.microsoft.com/office/drawing/2014/main" id="{9D44E31A-C176-4EFD-A426-2357DF9BCB23}"/>
              </a:ext>
            </a:extLst>
          </p:cNvPr>
          <p:cNvSpPr/>
          <p:nvPr/>
        </p:nvSpPr>
        <p:spPr>
          <a:xfrm>
            <a:off x="2860908" y="6854680"/>
            <a:ext cx="596027" cy="43819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9" name="Picture 138">
            <a:extLst>
              <a:ext uri="{FF2B5EF4-FFF2-40B4-BE49-F238E27FC236}">
                <a16:creationId xmlns:a16="http://schemas.microsoft.com/office/drawing/2014/main" id="{5D5092AA-41AC-4135-8B7D-F8F0FDC25568}"/>
              </a:ext>
            </a:extLst>
          </p:cNvPr>
          <p:cNvPicPr>
            <a:picLocks noChangeAspect="1"/>
          </p:cNvPicPr>
          <p:nvPr/>
        </p:nvPicPr>
        <p:blipFill rotWithShape="1">
          <a:blip r:embed="rId3"/>
          <a:srcRect l="1292" t="2649" r="2482" b="5205"/>
          <a:stretch/>
        </p:blipFill>
        <p:spPr>
          <a:xfrm>
            <a:off x="1476680" y="6893712"/>
            <a:ext cx="731689" cy="444739"/>
          </a:xfrm>
          <a:prstGeom prst="rect">
            <a:avLst/>
          </a:prstGeom>
        </p:spPr>
      </p:pic>
      <p:sp>
        <p:nvSpPr>
          <p:cNvPr id="140" name="Rectangle 139">
            <a:extLst>
              <a:ext uri="{FF2B5EF4-FFF2-40B4-BE49-F238E27FC236}">
                <a16:creationId xmlns:a16="http://schemas.microsoft.com/office/drawing/2014/main" id="{36206332-ADFA-4770-8DC0-BE7746DAFE54}"/>
              </a:ext>
            </a:extLst>
          </p:cNvPr>
          <p:cNvSpPr/>
          <p:nvPr/>
        </p:nvSpPr>
        <p:spPr>
          <a:xfrm>
            <a:off x="3645024" y="1492754"/>
            <a:ext cx="2727323" cy="259899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bg1"/>
                </a:solidFill>
                <a:latin typeface="Arial Narrow" panose="020B0606020202030204" pitchFamily="34" charset="0"/>
              </a:rPr>
              <a:t>Site 2</a:t>
            </a:r>
          </a:p>
        </p:txBody>
      </p:sp>
      <p:pic>
        <p:nvPicPr>
          <p:cNvPr id="141" name="Picture 140" descr="A view of the ocean&#10;&#10;Description automatically generated">
            <a:extLst>
              <a:ext uri="{FF2B5EF4-FFF2-40B4-BE49-F238E27FC236}">
                <a16:creationId xmlns:a16="http://schemas.microsoft.com/office/drawing/2014/main" id="{68DBD013-2503-482C-BD65-015AA9B590F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17790" t="3985" r="11781" b="12216"/>
          <a:stretch/>
        </p:blipFill>
        <p:spPr>
          <a:xfrm>
            <a:off x="3694913" y="1728831"/>
            <a:ext cx="2621205" cy="1522731"/>
          </a:xfrm>
          <a:prstGeom prst="rect">
            <a:avLst/>
          </a:prstGeom>
          <a:effectLst>
            <a:outerShdw blurRad="50800" dist="38100" dir="2700000" algn="tl" rotWithShape="0">
              <a:prstClr val="black">
                <a:alpha val="40000"/>
              </a:prstClr>
            </a:outerShdw>
          </a:effectLst>
        </p:spPr>
      </p:pic>
      <p:sp>
        <p:nvSpPr>
          <p:cNvPr id="142" name="Freeform: Shape 141">
            <a:extLst>
              <a:ext uri="{FF2B5EF4-FFF2-40B4-BE49-F238E27FC236}">
                <a16:creationId xmlns:a16="http://schemas.microsoft.com/office/drawing/2014/main" id="{CB7AD23E-A62B-448E-89C5-14D76840C44F}"/>
              </a:ext>
            </a:extLst>
          </p:cNvPr>
          <p:cNvSpPr/>
          <p:nvPr/>
        </p:nvSpPr>
        <p:spPr>
          <a:xfrm>
            <a:off x="3956804" y="2522720"/>
            <a:ext cx="1824182" cy="350982"/>
          </a:xfrm>
          <a:custGeom>
            <a:avLst/>
            <a:gdLst>
              <a:gd name="connsiteX0" fmla="*/ 0 w 1824182"/>
              <a:gd name="connsiteY0" fmla="*/ 350982 h 350982"/>
              <a:gd name="connsiteX1" fmla="*/ 53109 w 1824182"/>
              <a:gd name="connsiteY1" fmla="*/ 339436 h 350982"/>
              <a:gd name="connsiteX2" fmla="*/ 66964 w 1824182"/>
              <a:gd name="connsiteY2" fmla="*/ 334818 h 350982"/>
              <a:gd name="connsiteX3" fmla="*/ 76200 w 1824182"/>
              <a:gd name="connsiteY3" fmla="*/ 332509 h 350982"/>
              <a:gd name="connsiteX4" fmla="*/ 92364 w 1824182"/>
              <a:gd name="connsiteY4" fmla="*/ 327891 h 350982"/>
              <a:gd name="connsiteX5" fmla="*/ 96982 w 1824182"/>
              <a:gd name="connsiteY5" fmla="*/ 323272 h 350982"/>
              <a:gd name="connsiteX6" fmla="*/ 108527 w 1824182"/>
              <a:gd name="connsiteY6" fmla="*/ 318654 h 350982"/>
              <a:gd name="connsiteX7" fmla="*/ 115455 w 1824182"/>
              <a:gd name="connsiteY7" fmla="*/ 309418 h 350982"/>
              <a:gd name="connsiteX8" fmla="*/ 120073 w 1824182"/>
              <a:gd name="connsiteY8" fmla="*/ 300182 h 350982"/>
              <a:gd name="connsiteX9" fmla="*/ 124691 w 1824182"/>
              <a:gd name="connsiteY9" fmla="*/ 286327 h 350982"/>
              <a:gd name="connsiteX10" fmla="*/ 117764 w 1824182"/>
              <a:gd name="connsiteY10" fmla="*/ 249382 h 350982"/>
              <a:gd name="connsiteX11" fmla="*/ 110836 w 1824182"/>
              <a:gd name="connsiteY11" fmla="*/ 247072 h 350982"/>
              <a:gd name="connsiteX12" fmla="*/ 106218 w 1824182"/>
              <a:gd name="connsiteY12" fmla="*/ 240145 h 350982"/>
              <a:gd name="connsiteX13" fmla="*/ 92364 w 1824182"/>
              <a:gd name="connsiteY13" fmla="*/ 230909 h 350982"/>
              <a:gd name="connsiteX14" fmla="*/ 87745 w 1824182"/>
              <a:gd name="connsiteY14" fmla="*/ 217054 h 350982"/>
              <a:gd name="connsiteX15" fmla="*/ 90055 w 1824182"/>
              <a:gd name="connsiteY15" fmla="*/ 196272 h 350982"/>
              <a:gd name="connsiteX16" fmla="*/ 101600 w 1824182"/>
              <a:gd name="connsiteY16" fmla="*/ 182418 h 350982"/>
              <a:gd name="connsiteX17" fmla="*/ 115455 w 1824182"/>
              <a:gd name="connsiteY17" fmla="*/ 170872 h 350982"/>
              <a:gd name="connsiteX18" fmla="*/ 122382 w 1824182"/>
              <a:gd name="connsiteY18" fmla="*/ 168563 h 350982"/>
              <a:gd name="connsiteX19" fmla="*/ 129309 w 1824182"/>
              <a:gd name="connsiteY19" fmla="*/ 87745 h 350982"/>
              <a:gd name="connsiteX20" fmla="*/ 131618 w 1824182"/>
              <a:gd name="connsiteY20" fmla="*/ 76200 h 350982"/>
              <a:gd name="connsiteX21" fmla="*/ 143164 w 1824182"/>
              <a:gd name="connsiteY21" fmla="*/ 57727 h 350982"/>
              <a:gd name="connsiteX22" fmla="*/ 145473 w 1824182"/>
              <a:gd name="connsiteY22" fmla="*/ 48491 h 350982"/>
              <a:gd name="connsiteX23" fmla="*/ 152400 w 1824182"/>
              <a:gd name="connsiteY23" fmla="*/ 43872 h 350982"/>
              <a:gd name="connsiteX24" fmla="*/ 166255 w 1824182"/>
              <a:gd name="connsiteY24" fmla="*/ 30018 h 350982"/>
              <a:gd name="connsiteX25" fmla="*/ 173182 w 1824182"/>
              <a:gd name="connsiteY25" fmla="*/ 25400 h 350982"/>
              <a:gd name="connsiteX26" fmla="*/ 182418 w 1824182"/>
              <a:gd name="connsiteY26" fmla="*/ 16163 h 350982"/>
              <a:gd name="connsiteX27" fmla="*/ 203200 w 1824182"/>
              <a:gd name="connsiteY27" fmla="*/ 2309 h 350982"/>
              <a:gd name="connsiteX28" fmla="*/ 210127 w 1824182"/>
              <a:gd name="connsiteY28" fmla="*/ 0 h 350982"/>
              <a:gd name="connsiteX29" fmla="*/ 300182 w 1824182"/>
              <a:gd name="connsiteY29" fmla="*/ 2309 h 350982"/>
              <a:gd name="connsiteX30" fmla="*/ 307109 w 1824182"/>
              <a:gd name="connsiteY30" fmla="*/ 6927 h 350982"/>
              <a:gd name="connsiteX31" fmla="*/ 332509 w 1824182"/>
              <a:gd name="connsiteY31" fmla="*/ 9236 h 350982"/>
              <a:gd name="connsiteX32" fmla="*/ 346364 w 1824182"/>
              <a:gd name="connsiteY32" fmla="*/ 18472 h 350982"/>
              <a:gd name="connsiteX33" fmla="*/ 348673 w 1824182"/>
              <a:gd name="connsiteY33" fmla="*/ 36945 h 350982"/>
              <a:gd name="connsiteX34" fmla="*/ 346364 w 1824182"/>
              <a:gd name="connsiteY34" fmla="*/ 133927 h 350982"/>
              <a:gd name="connsiteX35" fmla="*/ 348673 w 1824182"/>
              <a:gd name="connsiteY35" fmla="*/ 166254 h 350982"/>
              <a:gd name="connsiteX36" fmla="*/ 357909 w 1824182"/>
              <a:gd name="connsiteY36" fmla="*/ 182418 h 350982"/>
              <a:gd name="connsiteX37" fmla="*/ 367145 w 1824182"/>
              <a:gd name="connsiteY37" fmla="*/ 198582 h 350982"/>
              <a:gd name="connsiteX38" fmla="*/ 381000 w 1824182"/>
              <a:gd name="connsiteY38" fmla="*/ 212436 h 350982"/>
              <a:gd name="connsiteX39" fmla="*/ 392545 w 1824182"/>
              <a:gd name="connsiteY39" fmla="*/ 230909 h 350982"/>
              <a:gd name="connsiteX40" fmla="*/ 397164 w 1824182"/>
              <a:gd name="connsiteY40" fmla="*/ 237836 h 350982"/>
              <a:gd name="connsiteX41" fmla="*/ 399473 w 1824182"/>
              <a:gd name="connsiteY41" fmla="*/ 247072 h 350982"/>
              <a:gd name="connsiteX42" fmla="*/ 404091 w 1824182"/>
              <a:gd name="connsiteY42" fmla="*/ 254000 h 350982"/>
              <a:gd name="connsiteX43" fmla="*/ 406400 w 1824182"/>
              <a:gd name="connsiteY43" fmla="*/ 260927 h 350982"/>
              <a:gd name="connsiteX44" fmla="*/ 408709 w 1824182"/>
              <a:gd name="connsiteY44" fmla="*/ 311727 h 350982"/>
              <a:gd name="connsiteX45" fmla="*/ 422564 w 1824182"/>
              <a:gd name="connsiteY45" fmla="*/ 325582 h 350982"/>
              <a:gd name="connsiteX46" fmla="*/ 429491 w 1824182"/>
              <a:gd name="connsiteY46" fmla="*/ 330200 h 350982"/>
              <a:gd name="connsiteX47" fmla="*/ 457200 w 1824182"/>
              <a:gd name="connsiteY47" fmla="*/ 332509 h 350982"/>
              <a:gd name="connsiteX48" fmla="*/ 505691 w 1824182"/>
              <a:gd name="connsiteY48" fmla="*/ 334818 h 350982"/>
              <a:gd name="connsiteX49" fmla="*/ 646545 w 1824182"/>
              <a:gd name="connsiteY49" fmla="*/ 334818 h 350982"/>
              <a:gd name="connsiteX50" fmla="*/ 870527 w 1824182"/>
              <a:gd name="connsiteY50" fmla="*/ 337127 h 350982"/>
              <a:gd name="connsiteX51" fmla="*/ 886691 w 1824182"/>
              <a:gd name="connsiteY51" fmla="*/ 339436 h 350982"/>
              <a:gd name="connsiteX52" fmla="*/ 909782 w 1824182"/>
              <a:gd name="connsiteY52" fmla="*/ 341745 h 350982"/>
              <a:gd name="connsiteX53" fmla="*/ 930564 w 1824182"/>
              <a:gd name="connsiteY53" fmla="*/ 344054 h 350982"/>
              <a:gd name="connsiteX54" fmla="*/ 967509 w 1824182"/>
              <a:gd name="connsiteY54" fmla="*/ 341745 h 350982"/>
              <a:gd name="connsiteX55" fmla="*/ 969818 w 1824182"/>
              <a:gd name="connsiteY55" fmla="*/ 334818 h 350982"/>
              <a:gd name="connsiteX56" fmla="*/ 976745 w 1824182"/>
              <a:gd name="connsiteY56" fmla="*/ 330200 h 350982"/>
              <a:gd name="connsiteX57" fmla="*/ 1179945 w 1824182"/>
              <a:gd name="connsiteY57" fmla="*/ 330200 h 350982"/>
              <a:gd name="connsiteX58" fmla="*/ 1184564 w 1824182"/>
              <a:gd name="connsiteY58" fmla="*/ 325582 h 350982"/>
              <a:gd name="connsiteX59" fmla="*/ 1205345 w 1824182"/>
              <a:gd name="connsiteY59" fmla="*/ 323272 h 350982"/>
              <a:gd name="connsiteX60" fmla="*/ 1316182 w 1824182"/>
              <a:gd name="connsiteY60" fmla="*/ 327891 h 350982"/>
              <a:gd name="connsiteX61" fmla="*/ 1330036 w 1824182"/>
              <a:gd name="connsiteY61" fmla="*/ 332509 h 350982"/>
              <a:gd name="connsiteX62" fmla="*/ 1581727 w 1824182"/>
              <a:gd name="connsiteY62" fmla="*/ 334818 h 350982"/>
              <a:gd name="connsiteX63" fmla="*/ 1602509 w 1824182"/>
              <a:gd name="connsiteY63" fmla="*/ 337127 h 350982"/>
              <a:gd name="connsiteX64" fmla="*/ 1609436 w 1824182"/>
              <a:gd name="connsiteY64" fmla="*/ 332509 h 350982"/>
              <a:gd name="connsiteX65" fmla="*/ 1620982 w 1824182"/>
              <a:gd name="connsiteY65" fmla="*/ 330200 h 350982"/>
              <a:gd name="connsiteX66" fmla="*/ 1722582 w 1824182"/>
              <a:gd name="connsiteY66" fmla="*/ 332509 h 350982"/>
              <a:gd name="connsiteX67" fmla="*/ 1743364 w 1824182"/>
              <a:gd name="connsiteY67" fmla="*/ 334818 h 350982"/>
              <a:gd name="connsiteX68" fmla="*/ 1778000 w 1824182"/>
              <a:gd name="connsiteY68" fmla="*/ 337127 h 350982"/>
              <a:gd name="connsiteX69" fmla="*/ 1824182 w 1824182"/>
              <a:gd name="connsiteY69" fmla="*/ 337127 h 35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824182" h="350982">
                <a:moveTo>
                  <a:pt x="0" y="350982"/>
                </a:moveTo>
                <a:cubicBezTo>
                  <a:pt x="27294" y="332785"/>
                  <a:pt x="2332" y="346059"/>
                  <a:pt x="53109" y="339436"/>
                </a:cubicBezTo>
                <a:cubicBezTo>
                  <a:pt x="57936" y="338806"/>
                  <a:pt x="62301" y="336217"/>
                  <a:pt x="66964" y="334818"/>
                </a:cubicBezTo>
                <a:cubicBezTo>
                  <a:pt x="70004" y="333906"/>
                  <a:pt x="73149" y="333381"/>
                  <a:pt x="76200" y="332509"/>
                </a:cubicBezTo>
                <a:cubicBezTo>
                  <a:pt x="99378" y="325887"/>
                  <a:pt x="63501" y="335106"/>
                  <a:pt x="92364" y="327891"/>
                </a:cubicBezTo>
                <a:cubicBezTo>
                  <a:pt x="93903" y="326351"/>
                  <a:pt x="95092" y="324352"/>
                  <a:pt x="96982" y="323272"/>
                </a:cubicBezTo>
                <a:cubicBezTo>
                  <a:pt x="100581" y="321215"/>
                  <a:pt x="105211" y="321141"/>
                  <a:pt x="108527" y="318654"/>
                </a:cubicBezTo>
                <a:cubicBezTo>
                  <a:pt x="111606" y="316345"/>
                  <a:pt x="113415" y="312681"/>
                  <a:pt x="115455" y="309418"/>
                </a:cubicBezTo>
                <a:cubicBezTo>
                  <a:pt x="117279" y="306499"/>
                  <a:pt x="118795" y="303378"/>
                  <a:pt x="120073" y="300182"/>
                </a:cubicBezTo>
                <a:cubicBezTo>
                  <a:pt x="121881" y="295662"/>
                  <a:pt x="124691" y="286327"/>
                  <a:pt x="124691" y="286327"/>
                </a:cubicBezTo>
                <a:cubicBezTo>
                  <a:pt x="124282" y="281014"/>
                  <a:pt x="127364" y="257062"/>
                  <a:pt x="117764" y="249382"/>
                </a:cubicBezTo>
                <a:cubicBezTo>
                  <a:pt x="115863" y="247861"/>
                  <a:pt x="113145" y="247842"/>
                  <a:pt x="110836" y="247072"/>
                </a:cubicBezTo>
                <a:cubicBezTo>
                  <a:pt x="109297" y="244763"/>
                  <a:pt x="108527" y="241684"/>
                  <a:pt x="106218" y="240145"/>
                </a:cubicBezTo>
                <a:cubicBezTo>
                  <a:pt x="94605" y="232403"/>
                  <a:pt x="98466" y="244639"/>
                  <a:pt x="92364" y="230909"/>
                </a:cubicBezTo>
                <a:cubicBezTo>
                  <a:pt x="90387" y="226460"/>
                  <a:pt x="87745" y="217054"/>
                  <a:pt x="87745" y="217054"/>
                </a:cubicBezTo>
                <a:cubicBezTo>
                  <a:pt x="88515" y="210127"/>
                  <a:pt x="87466" y="202743"/>
                  <a:pt x="90055" y="196272"/>
                </a:cubicBezTo>
                <a:cubicBezTo>
                  <a:pt x="92288" y="190691"/>
                  <a:pt x="97606" y="186911"/>
                  <a:pt x="101600" y="182418"/>
                </a:cubicBezTo>
                <a:cubicBezTo>
                  <a:pt x="105685" y="177822"/>
                  <a:pt x="109894" y="173653"/>
                  <a:pt x="115455" y="170872"/>
                </a:cubicBezTo>
                <a:cubicBezTo>
                  <a:pt x="117632" y="169783"/>
                  <a:pt x="120073" y="169333"/>
                  <a:pt x="122382" y="168563"/>
                </a:cubicBezTo>
                <a:cubicBezTo>
                  <a:pt x="130770" y="135011"/>
                  <a:pt x="122377" y="170933"/>
                  <a:pt x="129309" y="87745"/>
                </a:cubicBezTo>
                <a:cubicBezTo>
                  <a:pt x="129635" y="83834"/>
                  <a:pt x="130161" y="79844"/>
                  <a:pt x="131618" y="76200"/>
                </a:cubicBezTo>
                <a:cubicBezTo>
                  <a:pt x="133014" y="72710"/>
                  <a:pt x="140358" y="61935"/>
                  <a:pt x="143164" y="57727"/>
                </a:cubicBezTo>
                <a:cubicBezTo>
                  <a:pt x="143934" y="54648"/>
                  <a:pt x="143713" y="51132"/>
                  <a:pt x="145473" y="48491"/>
                </a:cubicBezTo>
                <a:cubicBezTo>
                  <a:pt x="147012" y="46182"/>
                  <a:pt x="150326" y="45716"/>
                  <a:pt x="152400" y="43872"/>
                </a:cubicBezTo>
                <a:cubicBezTo>
                  <a:pt x="157281" y="39533"/>
                  <a:pt x="160821" y="33641"/>
                  <a:pt x="166255" y="30018"/>
                </a:cubicBezTo>
                <a:cubicBezTo>
                  <a:pt x="168564" y="28479"/>
                  <a:pt x="171075" y="27206"/>
                  <a:pt x="173182" y="25400"/>
                </a:cubicBezTo>
                <a:cubicBezTo>
                  <a:pt x="176488" y="22566"/>
                  <a:pt x="179141" y="19030"/>
                  <a:pt x="182418" y="16163"/>
                </a:cubicBezTo>
                <a:cubicBezTo>
                  <a:pt x="187572" y="11653"/>
                  <a:pt x="197303" y="5258"/>
                  <a:pt x="203200" y="2309"/>
                </a:cubicBezTo>
                <a:cubicBezTo>
                  <a:pt x="205377" y="1221"/>
                  <a:pt x="207818" y="770"/>
                  <a:pt x="210127" y="0"/>
                </a:cubicBezTo>
                <a:cubicBezTo>
                  <a:pt x="240145" y="770"/>
                  <a:pt x="270230" y="170"/>
                  <a:pt x="300182" y="2309"/>
                </a:cubicBezTo>
                <a:cubicBezTo>
                  <a:pt x="302950" y="2507"/>
                  <a:pt x="304396" y="6346"/>
                  <a:pt x="307109" y="6927"/>
                </a:cubicBezTo>
                <a:cubicBezTo>
                  <a:pt x="315422" y="8708"/>
                  <a:pt x="324042" y="8466"/>
                  <a:pt x="332509" y="9236"/>
                </a:cubicBezTo>
                <a:cubicBezTo>
                  <a:pt x="337127" y="12315"/>
                  <a:pt x="343567" y="13678"/>
                  <a:pt x="346364" y="18472"/>
                </a:cubicBezTo>
                <a:cubicBezTo>
                  <a:pt x="349491" y="23832"/>
                  <a:pt x="348673" y="30739"/>
                  <a:pt x="348673" y="36945"/>
                </a:cubicBezTo>
                <a:cubicBezTo>
                  <a:pt x="348673" y="69281"/>
                  <a:pt x="347134" y="101600"/>
                  <a:pt x="346364" y="133927"/>
                </a:cubicBezTo>
                <a:cubicBezTo>
                  <a:pt x="347134" y="144703"/>
                  <a:pt x="346897" y="155598"/>
                  <a:pt x="348673" y="166254"/>
                </a:cubicBezTo>
                <a:cubicBezTo>
                  <a:pt x="349685" y="172329"/>
                  <a:pt x="355289" y="177177"/>
                  <a:pt x="357909" y="182418"/>
                </a:cubicBezTo>
                <a:cubicBezTo>
                  <a:pt x="364075" y="194750"/>
                  <a:pt x="354584" y="184625"/>
                  <a:pt x="367145" y="198582"/>
                </a:cubicBezTo>
                <a:cubicBezTo>
                  <a:pt x="371514" y="203436"/>
                  <a:pt x="377377" y="207002"/>
                  <a:pt x="381000" y="212436"/>
                </a:cubicBezTo>
                <a:cubicBezTo>
                  <a:pt x="391563" y="228281"/>
                  <a:pt x="378601" y="208600"/>
                  <a:pt x="392545" y="230909"/>
                </a:cubicBezTo>
                <a:cubicBezTo>
                  <a:pt x="394016" y="233262"/>
                  <a:pt x="395624" y="235527"/>
                  <a:pt x="397164" y="237836"/>
                </a:cubicBezTo>
                <a:cubicBezTo>
                  <a:pt x="397934" y="240915"/>
                  <a:pt x="398223" y="244155"/>
                  <a:pt x="399473" y="247072"/>
                </a:cubicBezTo>
                <a:cubicBezTo>
                  <a:pt x="400566" y="249623"/>
                  <a:pt x="402850" y="251518"/>
                  <a:pt x="404091" y="254000"/>
                </a:cubicBezTo>
                <a:cubicBezTo>
                  <a:pt x="405179" y="256177"/>
                  <a:pt x="405630" y="258618"/>
                  <a:pt x="406400" y="260927"/>
                </a:cubicBezTo>
                <a:cubicBezTo>
                  <a:pt x="407170" y="277860"/>
                  <a:pt x="404598" y="295282"/>
                  <a:pt x="408709" y="311727"/>
                </a:cubicBezTo>
                <a:cubicBezTo>
                  <a:pt x="410293" y="318063"/>
                  <a:pt x="417682" y="321243"/>
                  <a:pt x="422564" y="325582"/>
                </a:cubicBezTo>
                <a:cubicBezTo>
                  <a:pt x="424638" y="327426"/>
                  <a:pt x="426770" y="329656"/>
                  <a:pt x="429491" y="330200"/>
                </a:cubicBezTo>
                <a:cubicBezTo>
                  <a:pt x="438579" y="332018"/>
                  <a:pt x="447949" y="331948"/>
                  <a:pt x="457200" y="332509"/>
                </a:cubicBezTo>
                <a:cubicBezTo>
                  <a:pt x="473352" y="333488"/>
                  <a:pt x="489527" y="334048"/>
                  <a:pt x="505691" y="334818"/>
                </a:cubicBezTo>
                <a:cubicBezTo>
                  <a:pt x="584869" y="342358"/>
                  <a:pt x="537965" y="340247"/>
                  <a:pt x="646545" y="334818"/>
                </a:cubicBezTo>
                <a:cubicBezTo>
                  <a:pt x="717379" y="311210"/>
                  <a:pt x="870527" y="337127"/>
                  <a:pt x="870527" y="337127"/>
                </a:cubicBezTo>
                <a:cubicBezTo>
                  <a:pt x="875915" y="337897"/>
                  <a:pt x="881286" y="338800"/>
                  <a:pt x="886691" y="339436"/>
                </a:cubicBezTo>
                <a:cubicBezTo>
                  <a:pt x="894373" y="340340"/>
                  <a:pt x="902089" y="340935"/>
                  <a:pt x="909782" y="341745"/>
                </a:cubicBezTo>
                <a:lnTo>
                  <a:pt x="930564" y="344054"/>
                </a:lnTo>
                <a:cubicBezTo>
                  <a:pt x="942879" y="343284"/>
                  <a:pt x="955498" y="344571"/>
                  <a:pt x="967509" y="341745"/>
                </a:cubicBezTo>
                <a:cubicBezTo>
                  <a:pt x="969878" y="341188"/>
                  <a:pt x="968298" y="336719"/>
                  <a:pt x="969818" y="334818"/>
                </a:cubicBezTo>
                <a:cubicBezTo>
                  <a:pt x="971552" y="332651"/>
                  <a:pt x="974436" y="331739"/>
                  <a:pt x="976745" y="330200"/>
                </a:cubicBezTo>
                <a:cubicBezTo>
                  <a:pt x="1050567" y="332000"/>
                  <a:pt x="1105222" y="334775"/>
                  <a:pt x="1179945" y="330200"/>
                </a:cubicBezTo>
                <a:cubicBezTo>
                  <a:pt x="1182118" y="330067"/>
                  <a:pt x="1182464" y="326155"/>
                  <a:pt x="1184564" y="325582"/>
                </a:cubicBezTo>
                <a:cubicBezTo>
                  <a:pt x="1191288" y="323748"/>
                  <a:pt x="1198418" y="324042"/>
                  <a:pt x="1205345" y="323272"/>
                </a:cubicBezTo>
                <a:lnTo>
                  <a:pt x="1316182" y="327891"/>
                </a:lnTo>
                <a:cubicBezTo>
                  <a:pt x="1321018" y="328449"/>
                  <a:pt x="1325170" y="332382"/>
                  <a:pt x="1330036" y="332509"/>
                </a:cubicBezTo>
                <a:cubicBezTo>
                  <a:pt x="1413908" y="334697"/>
                  <a:pt x="1497830" y="334048"/>
                  <a:pt x="1581727" y="334818"/>
                </a:cubicBezTo>
                <a:cubicBezTo>
                  <a:pt x="1588654" y="335588"/>
                  <a:pt x="1595563" y="337706"/>
                  <a:pt x="1602509" y="337127"/>
                </a:cubicBezTo>
                <a:cubicBezTo>
                  <a:pt x="1605274" y="336897"/>
                  <a:pt x="1606838" y="333483"/>
                  <a:pt x="1609436" y="332509"/>
                </a:cubicBezTo>
                <a:cubicBezTo>
                  <a:pt x="1613111" y="331131"/>
                  <a:pt x="1617133" y="330970"/>
                  <a:pt x="1620982" y="330200"/>
                </a:cubicBezTo>
                <a:lnTo>
                  <a:pt x="1722582" y="332509"/>
                </a:lnTo>
                <a:cubicBezTo>
                  <a:pt x="1729547" y="332772"/>
                  <a:pt x="1736418" y="334239"/>
                  <a:pt x="1743364" y="334818"/>
                </a:cubicBezTo>
                <a:cubicBezTo>
                  <a:pt x="1754895" y="335779"/>
                  <a:pt x="1766434" y="336797"/>
                  <a:pt x="1778000" y="337127"/>
                </a:cubicBezTo>
                <a:cubicBezTo>
                  <a:pt x="1793388" y="337567"/>
                  <a:pt x="1808788" y="337127"/>
                  <a:pt x="1824182" y="337127"/>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43" name="Straight Connector 142">
            <a:extLst>
              <a:ext uri="{FF2B5EF4-FFF2-40B4-BE49-F238E27FC236}">
                <a16:creationId xmlns:a16="http://schemas.microsoft.com/office/drawing/2014/main" id="{C9536C8D-197F-49E3-9634-2952E6FD38F3}"/>
              </a:ext>
            </a:extLst>
          </p:cNvPr>
          <p:cNvCxnSpPr>
            <a:cxnSpLocks/>
          </p:cNvCxnSpPr>
          <p:nvPr/>
        </p:nvCxnSpPr>
        <p:spPr>
          <a:xfrm>
            <a:off x="3956804" y="1880335"/>
            <a:ext cx="182418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0B631078-26BB-4284-A21B-CA1AFD099317}"/>
              </a:ext>
            </a:extLst>
          </p:cNvPr>
          <p:cNvSpPr txBox="1"/>
          <p:nvPr/>
        </p:nvSpPr>
        <p:spPr>
          <a:xfrm>
            <a:off x="5725766" y="1643940"/>
            <a:ext cx="397151"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145" name="TextBox 144">
            <a:extLst>
              <a:ext uri="{FF2B5EF4-FFF2-40B4-BE49-F238E27FC236}">
                <a16:creationId xmlns:a16="http://schemas.microsoft.com/office/drawing/2014/main" id="{3F445088-88BF-47F1-B77E-AC9A1C129E3A}"/>
              </a:ext>
            </a:extLst>
          </p:cNvPr>
          <p:cNvSpPr txBox="1"/>
          <p:nvPr/>
        </p:nvSpPr>
        <p:spPr>
          <a:xfrm>
            <a:off x="5720170" y="2642136"/>
            <a:ext cx="397151"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pic>
        <p:nvPicPr>
          <p:cNvPr id="146" name="Picture 145" descr="A picture containing turtle&#10;&#10;Description automatically generated">
            <a:extLst>
              <a:ext uri="{FF2B5EF4-FFF2-40B4-BE49-F238E27FC236}">
                <a16:creationId xmlns:a16="http://schemas.microsoft.com/office/drawing/2014/main" id="{E4F4CC80-2E01-476A-ADC3-9439451257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20085" t="7944" r="11939" b="17083"/>
          <a:stretch/>
        </p:blipFill>
        <p:spPr>
          <a:xfrm>
            <a:off x="565863" y="1728831"/>
            <a:ext cx="2841156" cy="1522731"/>
          </a:xfrm>
          <a:prstGeom prst="rect">
            <a:avLst/>
          </a:prstGeom>
          <a:effectLst>
            <a:outerShdw blurRad="50800" dist="38100" dir="2700000" algn="tl" rotWithShape="0">
              <a:prstClr val="black">
                <a:alpha val="40000"/>
              </a:prstClr>
            </a:outerShdw>
          </a:effectLst>
        </p:spPr>
      </p:pic>
      <p:sp>
        <p:nvSpPr>
          <p:cNvPr id="147" name="Freeform: Shape 146">
            <a:extLst>
              <a:ext uri="{FF2B5EF4-FFF2-40B4-BE49-F238E27FC236}">
                <a16:creationId xmlns:a16="http://schemas.microsoft.com/office/drawing/2014/main" id="{51ADC534-38D3-476F-8193-462680B75B72}"/>
              </a:ext>
            </a:extLst>
          </p:cNvPr>
          <p:cNvSpPr/>
          <p:nvPr/>
        </p:nvSpPr>
        <p:spPr>
          <a:xfrm>
            <a:off x="568561" y="2084036"/>
            <a:ext cx="2296445" cy="927432"/>
          </a:xfrm>
          <a:custGeom>
            <a:avLst/>
            <a:gdLst>
              <a:gd name="connsiteX0" fmla="*/ 0 w 2297545"/>
              <a:gd name="connsiteY0" fmla="*/ 962890 h 962890"/>
              <a:gd name="connsiteX1" fmla="*/ 129309 w 2297545"/>
              <a:gd name="connsiteY1" fmla="*/ 955963 h 962890"/>
              <a:gd name="connsiteX2" fmla="*/ 154709 w 2297545"/>
              <a:gd name="connsiteY2" fmla="*/ 951345 h 962890"/>
              <a:gd name="connsiteX3" fmla="*/ 166254 w 2297545"/>
              <a:gd name="connsiteY3" fmla="*/ 949036 h 962890"/>
              <a:gd name="connsiteX4" fmla="*/ 175491 w 2297545"/>
              <a:gd name="connsiteY4" fmla="*/ 946727 h 962890"/>
              <a:gd name="connsiteX5" fmla="*/ 196273 w 2297545"/>
              <a:gd name="connsiteY5" fmla="*/ 944418 h 962890"/>
              <a:gd name="connsiteX6" fmla="*/ 212436 w 2297545"/>
              <a:gd name="connsiteY6" fmla="*/ 939800 h 962890"/>
              <a:gd name="connsiteX7" fmla="*/ 240145 w 2297545"/>
              <a:gd name="connsiteY7" fmla="*/ 935181 h 962890"/>
              <a:gd name="connsiteX8" fmla="*/ 251691 w 2297545"/>
              <a:gd name="connsiteY8" fmla="*/ 923636 h 962890"/>
              <a:gd name="connsiteX9" fmla="*/ 258618 w 2297545"/>
              <a:gd name="connsiteY9" fmla="*/ 916709 h 962890"/>
              <a:gd name="connsiteX10" fmla="*/ 263236 w 2297545"/>
              <a:gd name="connsiteY10" fmla="*/ 912090 h 962890"/>
              <a:gd name="connsiteX11" fmla="*/ 270164 w 2297545"/>
              <a:gd name="connsiteY11" fmla="*/ 907472 h 962890"/>
              <a:gd name="connsiteX12" fmla="*/ 281709 w 2297545"/>
              <a:gd name="connsiteY12" fmla="*/ 891309 h 962890"/>
              <a:gd name="connsiteX13" fmla="*/ 286327 w 2297545"/>
              <a:gd name="connsiteY13" fmla="*/ 882072 h 962890"/>
              <a:gd name="connsiteX14" fmla="*/ 295564 w 2297545"/>
              <a:gd name="connsiteY14" fmla="*/ 865909 h 962890"/>
              <a:gd name="connsiteX15" fmla="*/ 300182 w 2297545"/>
              <a:gd name="connsiteY15" fmla="*/ 852054 h 962890"/>
              <a:gd name="connsiteX16" fmla="*/ 300182 w 2297545"/>
              <a:gd name="connsiteY16" fmla="*/ 757381 h 962890"/>
              <a:gd name="connsiteX17" fmla="*/ 293254 w 2297545"/>
              <a:gd name="connsiteY17" fmla="*/ 741218 h 962890"/>
              <a:gd name="connsiteX18" fmla="*/ 290945 w 2297545"/>
              <a:gd name="connsiteY18" fmla="*/ 734290 h 962890"/>
              <a:gd name="connsiteX19" fmla="*/ 281709 w 2297545"/>
              <a:gd name="connsiteY19" fmla="*/ 720436 h 962890"/>
              <a:gd name="connsiteX20" fmla="*/ 279400 w 2297545"/>
              <a:gd name="connsiteY20" fmla="*/ 711200 h 962890"/>
              <a:gd name="connsiteX21" fmla="*/ 263236 w 2297545"/>
              <a:gd name="connsiteY21" fmla="*/ 690418 h 962890"/>
              <a:gd name="connsiteX22" fmla="*/ 258618 w 2297545"/>
              <a:gd name="connsiteY22" fmla="*/ 683490 h 962890"/>
              <a:gd name="connsiteX23" fmla="*/ 254000 w 2297545"/>
              <a:gd name="connsiteY23" fmla="*/ 669636 h 962890"/>
              <a:gd name="connsiteX24" fmla="*/ 263236 w 2297545"/>
              <a:gd name="connsiteY24" fmla="*/ 510309 h 962890"/>
              <a:gd name="connsiteX25" fmla="*/ 270164 w 2297545"/>
              <a:gd name="connsiteY25" fmla="*/ 503381 h 962890"/>
              <a:gd name="connsiteX26" fmla="*/ 281709 w 2297545"/>
              <a:gd name="connsiteY26" fmla="*/ 489527 h 962890"/>
              <a:gd name="connsiteX27" fmla="*/ 290945 w 2297545"/>
              <a:gd name="connsiteY27" fmla="*/ 487218 h 962890"/>
              <a:gd name="connsiteX28" fmla="*/ 300182 w 2297545"/>
              <a:gd name="connsiteY28" fmla="*/ 480290 h 962890"/>
              <a:gd name="connsiteX29" fmla="*/ 307109 w 2297545"/>
              <a:gd name="connsiteY29" fmla="*/ 477981 h 962890"/>
              <a:gd name="connsiteX30" fmla="*/ 314036 w 2297545"/>
              <a:gd name="connsiteY30" fmla="*/ 473363 h 962890"/>
              <a:gd name="connsiteX31" fmla="*/ 325582 w 2297545"/>
              <a:gd name="connsiteY31" fmla="*/ 454890 h 962890"/>
              <a:gd name="connsiteX32" fmla="*/ 334818 w 2297545"/>
              <a:gd name="connsiteY32" fmla="*/ 441036 h 962890"/>
              <a:gd name="connsiteX33" fmla="*/ 339436 w 2297545"/>
              <a:gd name="connsiteY33" fmla="*/ 434109 h 962890"/>
              <a:gd name="connsiteX34" fmla="*/ 346364 w 2297545"/>
              <a:gd name="connsiteY34" fmla="*/ 427181 h 962890"/>
              <a:gd name="connsiteX35" fmla="*/ 348673 w 2297545"/>
              <a:gd name="connsiteY35" fmla="*/ 411018 h 962890"/>
              <a:gd name="connsiteX36" fmla="*/ 350982 w 2297545"/>
              <a:gd name="connsiteY36" fmla="*/ 387927 h 962890"/>
              <a:gd name="connsiteX37" fmla="*/ 357909 w 2297545"/>
              <a:gd name="connsiteY37" fmla="*/ 350981 h 962890"/>
              <a:gd name="connsiteX38" fmla="*/ 367145 w 2297545"/>
              <a:gd name="connsiteY38" fmla="*/ 330200 h 962890"/>
              <a:gd name="connsiteX39" fmla="*/ 376382 w 2297545"/>
              <a:gd name="connsiteY39" fmla="*/ 325581 h 962890"/>
              <a:gd name="connsiteX40" fmla="*/ 401782 w 2297545"/>
              <a:gd name="connsiteY40" fmla="*/ 309418 h 962890"/>
              <a:gd name="connsiteX41" fmla="*/ 420254 w 2297545"/>
              <a:gd name="connsiteY41" fmla="*/ 295563 h 962890"/>
              <a:gd name="connsiteX42" fmla="*/ 431800 w 2297545"/>
              <a:gd name="connsiteY42" fmla="*/ 284018 h 962890"/>
              <a:gd name="connsiteX43" fmla="*/ 443345 w 2297545"/>
              <a:gd name="connsiteY43" fmla="*/ 272472 h 962890"/>
              <a:gd name="connsiteX44" fmla="*/ 445654 w 2297545"/>
              <a:gd name="connsiteY44" fmla="*/ 265545 h 962890"/>
              <a:gd name="connsiteX45" fmla="*/ 450273 w 2297545"/>
              <a:gd name="connsiteY45" fmla="*/ 258618 h 962890"/>
              <a:gd name="connsiteX46" fmla="*/ 475673 w 2297545"/>
              <a:gd name="connsiteY46" fmla="*/ 235527 h 962890"/>
              <a:gd name="connsiteX47" fmla="*/ 482600 w 2297545"/>
              <a:gd name="connsiteY47" fmla="*/ 230909 h 962890"/>
              <a:gd name="connsiteX48" fmla="*/ 498764 w 2297545"/>
              <a:gd name="connsiteY48" fmla="*/ 212436 h 962890"/>
              <a:gd name="connsiteX49" fmla="*/ 505691 w 2297545"/>
              <a:gd name="connsiteY49" fmla="*/ 207818 h 962890"/>
              <a:gd name="connsiteX50" fmla="*/ 517236 w 2297545"/>
              <a:gd name="connsiteY50" fmla="*/ 196272 h 962890"/>
              <a:gd name="connsiteX51" fmla="*/ 521854 w 2297545"/>
              <a:gd name="connsiteY51" fmla="*/ 189345 h 962890"/>
              <a:gd name="connsiteX52" fmla="*/ 533400 w 2297545"/>
              <a:gd name="connsiteY52" fmla="*/ 180109 h 962890"/>
              <a:gd name="connsiteX53" fmla="*/ 556491 w 2297545"/>
              <a:gd name="connsiteY53" fmla="*/ 170872 h 962890"/>
              <a:gd name="connsiteX54" fmla="*/ 565727 w 2297545"/>
              <a:gd name="connsiteY54" fmla="*/ 166254 h 962890"/>
              <a:gd name="connsiteX55" fmla="*/ 572654 w 2297545"/>
              <a:gd name="connsiteY55" fmla="*/ 161636 h 962890"/>
              <a:gd name="connsiteX56" fmla="*/ 584200 w 2297545"/>
              <a:gd name="connsiteY56" fmla="*/ 159327 h 962890"/>
              <a:gd name="connsiteX57" fmla="*/ 600364 w 2297545"/>
              <a:gd name="connsiteY57" fmla="*/ 154709 h 962890"/>
              <a:gd name="connsiteX58" fmla="*/ 632691 w 2297545"/>
              <a:gd name="connsiteY58" fmla="*/ 150090 h 962890"/>
              <a:gd name="connsiteX59" fmla="*/ 671945 w 2297545"/>
              <a:gd name="connsiteY59" fmla="*/ 143163 h 962890"/>
              <a:gd name="connsiteX60" fmla="*/ 877454 w 2297545"/>
              <a:gd name="connsiteY60" fmla="*/ 145472 h 962890"/>
              <a:gd name="connsiteX61" fmla="*/ 930564 w 2297545"/>
              <a:gd name="connsiteY61" fmla="*/ 147781 h 962890"/>
              <a:gd name="connsiteX62" fmla="*/ 939800 w 2297545"/>
              <a:gd name="connsiteY62" fmla="*/ 150090 h 962890"/>
              <a:gd name="connsiteX63" fmla="*/ 960582 w 2297545"/>
              <a:gd name="connsiteY63" fmla="*/ 154709 h 962890"/>
              <a:gd name="connsiteX64" fmla="*/ 969818 w 2297545"/>
              <a:gd name="connsiteY64" fmla="*/ 157018 h 962890"/>
              <a:gd name="connsiteX65" fmla="*/ 979054 w 2297545"/>
              <a:gd name="connsiteY65" fmla="*/ 161636 h 962890"/>
              <a:gd name="connsiteX66" fmla="*/ 995218 w 2297545"/>
              <a:gd name="connsiteY66" fmla="*/ 166254 h 962890"/>
              <a:gd name="connsiteX67" fmla="*/ 1011382 w 2297545"/>
              <a:gd name="connsiteY67" fmla="*/ 175490 h 962890"/>
              <a:gd name="connsiteX68" fmla="*/ 1016000 w 2297545"/>
              <a:gd name="connsiteY68" fmla="*/ 180109 h 962890"/>
              <a:gd name="connsiteX69" fmla="*/ 1022927 w 2297545"/>
              <a:gd name="connsiteY69" fmla="*/ 217054 h 962890"/>
              <a:gd name="connsiteX70" fmla="*/ 1025236 w 2297545"/>
              <a:gd name="connsiteY70" fmla="*/ 223981 h 962890"/>
              <a:gd name="connsiteX71" fmla="*/ 1032164 w 2297545"/>
              <a:gd name="connsiteY71" fmla="*/ 230909 h 962890"/>
              <a:gd name="connsiteX72" fmla="*/ 1036782 w 2297545"/>
              <a:gd name="connsiteY72" fmla="*/ 237836 h 962890"/>
              <a:gd name="connsiteX73" fmla="*/ 1064491 w 2297545"/>
              <a:gd name="connsiteY73" fmla="*/ 244763 h 962890"/>
              <a:gd name="connsiteX74" fmla="*/ 1110673 w 2297545"/>
              <a:gd name="connsiteY74" fmla="*/ 242454 h 962890"/>
              <a:gd name="connsiteX75" fmla="*/ 1124527 w 2297545"/>
              <a:gd name="connsiteY75" fmla="*/ 233218 h 962890"/>
              <a:gd name="connsiteX76" fmla="*/ 1129145 w 2297545"/>
              <a:gd name="connsiteY76" fmla="*/ 226290 h 962890"/>
              <a:gd name="connsiteX77" fmla="*/ 1136073 w 2297545"/>
              <a:gd name="connsiteY77" fmla="*/ 223981 h 962890"/>
              <a:gd name="connsiteX78" fmla="*/ 1138382 w 2297545"/>
              <a:gd name="connsiteY78" fmla="*/ 217054 h 962890"/>
              <a:gd name="connsiteX79" fmla="*/ 1159164 w 2297545"/>
              <a:gd name="connsiteY79" fmla="*/ 200890 h 962890"/>
              <a:gd name="connsiteX80" fmla="*/ 1166091 w 2297545"/>
              <a:gd name="connsiteY80" fmla="*/ 193963 h 962890"/>
              <a:gd name="connsiteX81" fmla="*/ 1175327 w 2297545"/>
              <a:gd name="connsiteY81" fmla="*/ 177800 h 962890"/>
              <a:gd name="connsiteX82" fmla="*/ 1196109 w 2297545"/>
              <a:gd name="connsiteY82" fmla="*/ 161636 h 962890"/>
              <a:gd name="connsiteX83" fmla="*/ 1219200 w 2297545"/>
              <a:gd name="connsiteY83" fmla="*/ 136236 h 962890"/>
              <a:gd name="connsiteX84" fmla="*/ 1226127 w 2297545"/>
              <a:gd name="connsiteY84" fmla="*/ 131618 h 962890"/>
              <a:gd name="connsiteX85" fmla="*/ 1233054 w 2297545"/>
              <a:gd name="connsiteY85" fmla="*/ 129309 h 962890"/>
              <a:gd name="connsiteX86" fmla="*/ 1246909 w 2297545"/>
              <a:gd name="connsiteY86" fmla="*/ 122381 h 962890"/>
              <a:gd name="connsiteX87" fmla="*/ 1258454 w 2297545"/>
              <a:gd name="connsiteY87" fmla="*/ 113145 h 962890"/>
              <a:gd name="connsiteX88" fmla="*/ 1265382 w 2297545"/>
              <a:gd name="connsiteY88" fmla="*/ 106218 h 962890"/>
              <a:gd name="connsiteX89" fmla="*/ 1272309 w 2297545"/>
              <a:gd name="connsiteY89" fmla="*/ 101600 h 962890"/>
              <a:gd name="connsiteX90" fmla="*/ 1281545 w 2297545"/>
              <a:gd name="connsiteY90" fmla="*/ 90054 h 962890"/>
              <a:gd name="connsiteX91" fmla="*/ 1290782 w 2297545"/>
              <a:gd name="connsiteY91" fmla="*/ 83127 h 962890"/>
              <a:gd name="connsiteX92" fmla="*/ 1295400 w 2297545"/>
              <a:gd name="connsiteY92" fmla="*/ 73890 h 962890"/>
              <a:gd name="connsiteX93" fmla="*/ 1313873 w 2297545"/>
              <a:gd name="connsiteY93" fmla="*/ 66963 h 962890"/>
              <a:gd name="connsiteX94" fmla="*/ 1364673 w 2297545"/>
              <a:gd name="connsiteY94" fmla="*/ 62345 h 962890"/>
              <a:gd name="connsiteX95" fmla="*/ 1387764 w 2297545"/>
              <a:gd name="connsiteY95" fmla="*/ 57727 h 962890"/>
              <a:gd name="connsiteX96" fmla="*/ 1394691 w 2297545"/>
              <a:gd name="connsiteY96" fmla="*/ 55418 h 962890"/>
              <a:gd name="connsiteX97" fmla="*/ 1413164 w 2297545"/>
              <a:gd name="connsiteY97" fmla="*/ 50800 h 962890"/>
              <a:gd name="connsiteX98" fmla="*/ 1422400 w 2297545"/>
              <a:gd name="connsiteY98" fmla="*/ 48490 h 962890"/>
              <a:gd name="connsiteX99" fmla="*/ 1429327 w 2297545"/>
              <a:gd name="connsiteY99" fmla="*/ 43872 h 962890"/>
              <a:gd name="connsiteX100" fmla="*/ 1443182 w 2297545"/>
              <a:gd name="connsiteY100" fmla="*/ 39254 h 962890"/>
              <a:gd name="connsiteX101" fmla="*/ 1452418 w 2297545"/>
              <a:gd name="connsiteY101" fmla="*/ 32327 h 962890"/>
              <a:gd name="connsiteX102" fmla="*/ 1484745 w 2297545"/>
              <a:gd name="connsiteY102" fmla="*/ 25400 h 962890"/>
              <a:gd name="connsiteX103" fmla="*/ 1505527 w 2297545"/>
              <a:gd name="connsiteY103" fmla="*/ 16163 h 962890"/>
              <a:gd name="connsiteX104" fmla="*/ 1505527 w 2297545"/>
              <a:gd name="connsiteY104" fmla="*/ 16163 h 962890"/>
              <a:gd name="connsiteX105" fmla="*/ 1517073 w 2297545"/>
              <a:gd name="connsiteY105" fmla="*/ 9236 h 962890"/>
              <a:gd name="connsiteX106" fmla="*/ 1549400 w 2297545"/>
              <a:gd name="connsiteY106" fmla="*/ 4618 h 962890"/>
              <a:gd name="connsiteX107" fmla="*/ 1602509 w 2297545"/>
              <a:gd name="connsiteY107" fmla="*/ 0 h 962890"/>
              <a:gd name="connsiteX108" fmla="*/ 1664854 w 2297545"/>
              <a:gd name="connsiteY108" fmla="*/ 2309 h 962890"/>
              <a:gd name="connsiteX109" fmla="*/ 1671782 w 2297545"/>
              <a:gd name="connsiteY109" fmla="*/ 6927 h 962890"/>
              <a:gd name="connsiteX110" fmla="*/ 1687945 w 2297545"/>
              <a:gd name="connsiteY110" fmla="*/ 13854 h 962890"/>
              <a:gd name="connsiteX111" fmla="*/ 1734127 w 2297545"/>
              <a:gd name="connsiteY111" fmla="*/ 16163 h 962890"/>
              <a:gd name="connsiteX112" fmla="*/ 1743364 w 2297545"/>
              <a:gd name="connsiteY112" fmla="*/ 20781 h 962890"/>
              <a:gd name="connsiteX113" fmla="*/ 1752600 w 2297545"/>
              <a:gd name="connsiteY113" fmla="*/ 23090 h 962890"/>
              <a:gd name="connsiteX114" fmla="*/ 1759527 w 2297545"/>
              <a:gd name="connsiteY114" fmla="*/ 27709 h 962890"/>
              <a:gd name="connsiteX115" fmla="*/ 1775691 w 2297545"/>
              <a:gd name="connsiteY115" fmla="*/ 30018 h 962890"/>
              <a:gd name="connsiteX116" fmla="*/ 1789545 w 2297545"/>
              <a:gd name="connsiteY116" fmla="*/ 32327 h 962890"/>
              <a:gd name="connsiteX117" fmla="*/ 1796473 w 2297545"/>
              <a:gd name="connsiteY117" fmla="*/ 34636 h 962890"/>
              <a:gd name="connsiteX118" fmla="*/ 1805709 w 2297545"/>
              <a:gd name="connsiteY118" fmla="*/ 36945 h 962890"/>
              <a:gd name="connsiteX119" fmla="*/ 1817254 w 2297545"/>
              <a:gd name="connsiteY119" fmla="*/ 43872 h 962890"/>
              <a:gd name="connsiteX120" fmla="*/ 1826491 w 2297545"/>
              <a:gd name="connsiteY120" fmla="*/ 46181 h 962890"/>
              <a:gd name="connsiteX121" fmla="*/ 1847273 w 2297545"/>
              <a:gd name="connsiteY121" fmla="*/ 55418 h 962890"/>
              <a:gd name="connsiteX122" fmla="*/ 1858818 w 2297545"/>
              <a:gd name="connsiteY122" fmla="*/ 66963 h 962890"/>
              <a:gd name="connsiteX123" fmla="*/ 1868054 w 2297545"/>
              <a:gd name="connsiteY123" fmla="*/ 73890 h 962890"/>
              <a:gd name="connsiteX124" fmla="*/ 1877291 w 2297545"/>
              <a:gd name="connsiteY124" fmla="*/ 85436 h 962890"/>
              <a:gd name="connsiteX125" fmla="*/ 1891145 w 2297545"/>
              <a:gd name="connsiteY125" fmla="*/ 96981 h 962890"/>
              <a:gd name="connsiteX126" fmla="*/ 1905000 w 2297545"/>
              <a:gd name="connsiteY126" fmla="*/ 106218 h 962890"/>
              <a:gd name="connsiteX127" fmla="*/ 1923473 w 2297545"/>
              <a:gd name="connsiteY127" fmla="*/ 122381 h 962890"/>
              <a:gd name="connsiteX128" fmla="*/ 1928091 w 2297545"/>
              <a:gd name="connsiteY128" fmla="*/ 131618 h 962890"/>
              <a:gd name="connsiteX129" fmla="*/ 1935018 w 2297545"/>
              <a:gd name="connsiteY129" fmla="*/ 140854 h 962890"/>
              <a:gd name="connsiteX130" fmla="*/ 1939636 w 2297545"/>
              <a:gd name="connsiteY130" fmla="*/ 150090 h 962890"/>
              <a:gd name="connsiteX131" fmla="*/ 1944254 w 2297545"/>
              <a:gd name="connsiteY131" fmla="*/ 157018 h 962890"/>
              <a:gd name="connsiteX132" fmla="*/ 1948873 w 2297545"/>
              <a:gd name="connsiteY132" fmla="*/ 175490 h 962890"/>
              <a:gd name="connsiteX133" fmla="*/ 1958109 w 2297545"/>
              <a:gd name="connsiteY133" fmla="*/ 193963 h 962890"/>
              <a:gd name="connsiteX134" fmla="*/ 1960418 w 2297545"/>
              <a:gd name="connsiteY134" fmla="*/ 200890 h 962890"/>
              <a:gd name="connsiteX135" fmla="*/ 1967345 w 2297545"/>
              <a:gd name="connsiteY135" fmla="*/ 205509 h 962890"/>
              <a:gd name="connsiteX136" fmla="*/ 1969654 w 2297545"/>
              <a:gd name="connsiteY136" fmla="*/ 214745 h 962890"/>
              <a:gd name="connsiteX137" fmla="*/ 1974273 w 2297545"/>
              <a:gd name="connsiteY137" fmla="*/ 219363 h 962890"/>
              <a:gd name="connsiteX138" fmla="*/ 1978891 w 2297545"/>
              <a:gd name="connsiteY138" fmla="*/ 233218 h 962890"/>
              <a:gd name="connsiteX139" fmla="*/ 1981200 w 2297545"/>
              <a:gd name="connsiteY139" fmla="*/ 240145 h 962890"/>
              <a:gd name="connsiteX140" fmla="*/ 1985818 w 2297545"/>
              <a:gd name="connsiteY140" fmla="*/ 454890 h 962890"/>
              <a:gd name="connsiteX141" fmla="*/ 1990436 w 2297545"/>
              <a:gd name="connsiteY141" fmla="*/ 544945 h 962890"/>
              <a:gd name="connsiteX142" fmla="*/ 1992745 w 2297545"/>
              <a:gd name="connsiteY142" fmla="*/ 551872 h 962890"/>
              <a:gd name="connsiteX143" fmla="*/ 2006600 w 2297545"/>
              <a:gd name="connsiteY143" fmla="*/ 563418 h 962890"/>
              <a:gd name="connsiteX144" fmla="*/ 2013527 w 2297545"/>
              <a:gd name="connsiteY144" fmla="*/ 570345 h 962890"/>
              <a:gd name="connsiteX145" fmla="*/ 2027382 w 2297545"/>
              <a:gd name="connsiteY145" fmla="*/ 574963 h 962890"/>
              <a:gd name="connsiteX146" fmla="*/ 2041236 w 2297545"/>
              <a:gd name="connsiteY146" fmla="*/ 584200 h 962890"/>
              <a:gd name="connsiteX147" fmla="*/ 2052782 w 2297545"/>
              <a:gd name="connsiteY147" fmla="*/ 586509 h 962890"/>
              <a:gd name="connsiteX148" fmla="*/ 2062018 w 2297545"/>
              <a:gd name="connsiteY148" fmla="*/ 588818 h 962890"/>
              <a:gd name="connsiteX149" fmla="*/ 2085109 w 2297545"/>
              <a:gd name="connsiteY149" fmla="*/ 591127 h 962890"/>
              <a:gd name="connsiteX150" fmla="*/ 2195945 w 2297545"/>
              <a:gd name="connsiteY150" fmla="*/ 588818 h 962890"/>
              <a:gd name="connsiteX151" fmla="*/ 2221345 w 2297545"/>
              <a:gd name="connsiteY151" fmla="*/ 584200 h 962890"/>
              <a:gd name="connsiteX152" fmla="*/ 2228273 w 2297545"/>
              <a:gd name="connsiteY152" fmla="*/ 581890 h 962890"/>
              <a:gd name="connsiteX153" fmla="*/ 2274454 w 2297545"/>
              <a:gd name="connsiteY153" fmla="*/ 579581 h 962890"/>
              <a:gd name="connsiteX154" fmla="*/ 2290618 w 2297545"/>
              <a:gd name="connsiteY154" fmla="*/ 577272 h 962890"/>
              <a:gd name="connsiteX155" fmla="*/ 2297545 w 2297545"/>
              <a:gd name="connsiteY155" fmla="*/ 574963 h 9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2297545" h="962890">
                <a:moveTo>
                  <a:pt x="0" y="962890"/>
                </a:moveTo>
                <a:cubicBezTo>
                  <a:pt x="48523" y="943481"/>
                  <a:pt x="2440" y="960338"/>
                  <a:pt x="129309" y="955963"/>
                </a:cubicBezTo>
                <a:cubicBezTo>
                  <a:pt x="141155" y="955555"/>
                  <a:pt x="144542" y="953604"/>
                  <a:pt x="154709" y="951345"/>
                </a:cubicBezTo>
                <a:cubicBezTo>
                  <a:pt x="158540" y="950494"/>
                  <a:pt x="162423" y="949887"/>
                  <a:pt x="166254" y="949036"/>
                </a:cubicBezTo>
                <a:cubicBezTo>
                  <a:pt x="169352" y="948348"/>
                  <a:pt x="172354" y="947210"/>
                  <a:pt x="175491" y="946727"/>
                </a:cubicBezTo>
                <a:cubicBezTo>
                  <a:pt x="182380" y="945667"/>
                  <a:pt x="189346" y="945188"/>
                  <a:pt x="196273" y="944418"/>
                </a:cubicBezTo>
                <a:cubicBezTo>
                  <a:pt x="201661" y="942879"/>
                  <a:pt x="206953" y="940954"/>
                  <a:pt x="212436" y="939800"/>
                </a:cubicBezTo>
                <a:cubicBezTo>
                  <a:pt x="221599" y="937871"/>
                  <a:pt x="231487" y="938746"/>
                  <a:pt x="240145" y="935181"/>
                </a:cubicBezTo>
                <a:cubicBezTo>
                  <a:pt x="245178" y="933109"/>
                  <a:pt x="247842" y="927484"/>
                  <a:pt x="251691" y="923636"/>
                </a:cubicBezTo>
                <a:lnTo>
                  <a:pt x="258618" y="916709"/>
                </a:lnTo>
                <a:cubicBezTo>
                  <a:pt x="260157" y="915169"/>
                  <a:pt x="261424" y="913298"/>
                  <a:pt x="263236" y="912090"/>
                </a:cubicBezTo>
                <a:lnTo>
                  <a:pt x="270164" y="907472"/>
                </a:lnTo>
                <a:cubicBezTo>
                  <a:pt x="282823" y="882154"/>
                  <a:pt x="266105" y="913156"/>
                  <a:pt x="281709" y="891309"/>
                </a:cubicBezTo>
                <a:cubicBezTo>
                  <a:pt x="283710" y="888508"/>
                  <a:pt x="284619" y="885061"/>
                  <a:pt x="286327" y="882072"/>
                </a:cubicBezTo>
                <a:cubicBezTo>
                  <a:pt x="291879" y="872355"/>
                  <a:pt x="290913" y="877535"/>
                  <a:pt x="295564" y="865909"/>
                </a:cubicBezTo>
                <a:cubicBezTo>
                  <a:pt x="297372" y="861389"/>
                  <a:pt x="298643" y="856672"/>
                  <a:pt x="300182" y="852054"/>
                </a:cubicBezTo>
                <a:cubicBezTo>
                  <a:pt x="303894" y="807504"/>
                  <a:pt x="303898" y="820556"/>
                  <a:pt x="300182" y="757381"/>
                </a:cubicBezTo>
                <a:cubicBezTo>
                  <a:pt x="299498" y="745753"/>
                  <a:pt x="299510" y="747473"/>
                  <a:pt x="293254" y="741218"/>
                </a:cubicBezTo>
                <a:cubicBezTo>
                  <a:pt x="292484" y="738909"/>
                  <a:pt x="292127" y="736418"/>
                  <a:pt x="290945" y="734290"/>
                </a:cubicBezTo>
                <a:cubicBezTo>
                  <a:pt x="288250" y="729438"/>
                  <a:pt x="281709" y="720436"/>
                  <a:pt x="281709" y="720436"/>
                </a:cubicBezTo>
                <a:cubicBezTo>
                  <a:pt x="280939" y="717357"/>
                  <a:pt x="280819" y="714038"/>
                  <a:pt x="279400" y="711200"/>
                </a:cubicBezTo>
                <a:cubicBezTo>
                  <a:pt x="270642" y="693684"/>
                  <a:pt x="272742" y="701825"/>
                  <a:pt x="263236" y="690418"/>
                </a:cubicBezTo>
                <a:cubicBezTo>
                  <a:pt x="261459" y="688286"/>
                  <a:pt x="259745" y="686026"/>
                  <a:pt x="258618" y="683490"/>
                </a:cubicBezTo>
                <a:cubicBezTo>
                  <a:pt x="256641" y="679042"/>
                  <a:pt x="254000" y="669636"/>
                  <a:pt x="254000" y="669636"/>
                </a:cubicBezTo>
                <a:cubicBezTo>
                  <a:pt x="255114" y="597235"/>
                  <a:pt x="226384" y="553303"/>
                  <a:pt x="263236" y="510309"/>
                </a:cubicBezTo>
                <a:cubicBezTo>
                  <a:pt x="265361" y="507829"/>
                  <a:pt x="268073" y="505890"/>
                  <a:pt x="270164" y="503381"/>
                </a:cubicBezTo>
                <a:cubicBezTo>
                  <a:pt x="274511" y="498164"/>
                  <a:pt x="275270" y="493207"/>
                  <a:pt x="281709" y="489527"/>
                </a:cubicBezTo>
                <a:cubicBezTo>
                  <a:pt x="284464" y="487953"/>
                  <a:pt x="287866" y="487988"/>
                  <a:pt x="290945" y="487218"/>
                </a:cubicBezTo>
                <a:cubicBezTo>
                  <a:pt x="294024" y="484909"/>
                  <a:pt x="296840" y="482200"/>
                  <a:pt x="300182" y="480290"/>
                </a:cubicBezTo>
                <a:cubicBezTo>
                  <a:pt x="302295" y="479082"/>
                  <a:pt x="304932" y="479069"/>
                  <a:pt x="307109" y="477981"/>
                </a:cubicBezTo>
                <a:cubicBezTo>
                  <a:pt x="309591" y="476740"/>
                  <a:pt x="311727" y="474902"/>
                  <a:pt x="314036" y="473363"/>
                </a:cubicBezTo>
                <a:cubicBezTo>
                  <a:pt x="322811" y="451426"/>
                  <a:pt x="313404" y="470548"/>
                  <a:pt x="325582" y="454890"/>
                </a:cubicBezTo>
                <a:cubicBezTo>
                  <a:pt x="328989" y="450509"/>
                  <a:pt x="331739" y="445654"/>
                  <a:pt x="334818" y="441036"/>
                </a:cubicBezTo>
                <a:cubicBezTo>
                  <a:pt x="336357" y="438727"/>
                  <a:pt x="337474" y="436071"/>
                  <a:pt x="339436" y="434109"/>
                </a:cubicBezTo>
                <a:lnTo>
                  <a:pt x="346364" y="427181"/>
                </a:lnTo>
                <a:cubicBezTo>
                  <a:pt x="347134" y="421793"/>
                  <a:pt x="348037" y="416423"/>
                  <a:pt x="348673" y="411018"/>
                </a:cubicBezTo>
                <a:cubicBezTo>
                  <a:pt x="349577" y="403336"/>
                  <a:pt x="349937" y="395591"/>
                  <a:pt x="350982" y="387927"/>
                </a:cubicBezTo>
                <a:cubicBezTo>
                  <a:pt x="352156" y="379321"/>
                  <a:pt x="354673" y="361766"/>
                  <a:pt x="357909" y="350981"/>
                </a:cubicBezTo>
                <a:cubicBezTo>
                  <a:pt x="359249" y="346515"/>
                  <a:pt x="362196" y="334324"/>
                  <a:pt x="367145" y="330200"/>
                </a:cubicBezTo>
                <a:cubicBezTo>
                  <a:pt x="369790" y="327996"/>
                  <a:pt x="373373" y="327253"/>
                  <a:pt x="376382" y="325581"/>
                </a:cubicBezTo>
                <a:cubicBezTo>
                  <a:pt x="382861" y="321982"/>
                  <a:pt x="396345" y="313496"/>
                  <a:pt x="401782" y="309418"/>
                </a:cubicBezTo>
                <a:cubicBezTo>
                  <a:pt x="407939" y="304800"/>
                  <a:pt x="414811" y="301005"/>
                  <a:pt x="420254" y="295563"/>
                </a:cubicBezTo>
                <a:lnTo>
                  <a:pt x="431800" y="284018"/>
                </a:lnTo>
                <a:lnTo>
                  <a:pt x="443345" y="272472"/>
                </a:lnTo>
                <a:cubicBezTo>
                  <a:pt x="444115" y="270163"/>
                  <a:pt x="444565" y="267722"/>
                  <a:pt x="445654" y="265545"/>
                </a:cubicBezTo>
                <a:cubicBezTo>
                  <a:pt x="446895" y="263063"/>
                  <a:pt x="448429" y="260692"/>
                  <a:pt x="450273" y="258618"/>
                </a:cubicBezTo>
                <a:cubicBezTo>
                  <a:pt x="458897" y="248916"/>
                  <a:pt x="465603" y="243079"/>
                  <a:pt x="475673" y="235527"/>
                </a:cubicBezTo>
                <a:cubicBezTo>
                  <a:pt x="477893" y="233862"/>
                  <a:pt x="480468" y="232686"/>
                  <a:pt x="482600" y="230909"/>
                </a:cubicBezTo>
                <a:cubicBezTo>
                  <a:pt x="493801" y="221574"/>
                  <a:pt x="486295" y="224904"/>
                  <a:pt x="498764" y="212436"/>
                </a:cubicBezTo>
                <a:cubicBezTo>
                  <a:pt x="500726" y="210474"/>
                  <a:pt x="503382" y="209357"/>
                  <a:pt x="505691" y="207818"/>
                </a:cubicBezTo>
                <a:cubicBezTo>
                  <a:pt x="518004" y="189346"/>
                  <a:pt x="501845" y="211663"/>
                  <a:pt x="517236" y="196272"/>
                </a:cubicBezTo>
                <a:cubicBezTo>
                  <a:pt x="519198" y="194310"/>
                  <a:pt x="520120" y="191512"/>
                  <a:pt x="521854" y="189345"/>
                </a:cubicBezTo>
                <a:cubicBezTo>
                  <a:pt x="525047" y="185354"/>
                  <a:pt x="528980" y="182635"/>
                  <a:pt x="533400" y="180109"/>
                </a:cubicBezTo>
                <a:cubicBezTo>
                  <a:pt x="561647" y="163966"/>
                  <a:pt x="518642" y="189797"/>
                  <a:pt x="556491" y="170872"/>
                </a:cubicBezTo>
                <a:cubicBezTo>
                  <a:pt x="559570" y="169333"/>
                  <a:pt x="562738" y="167962"/>
                  <a:pt x="565727" y="166254"/>
                </a:cubicBezTo>
                <a:cubicBezTo>
                  <a:pt x="568136" y="164877"/>
                  <a:pt x="570056" y="162610"/>
                  <a:pt x="572654" y="161636"/>
                </a:cubicBezTo>
                <a:cubicBezTo>
                  <a:pt x="576329" y="160258"/>
                  <a:pt x="580392" y="160279"/>
                  <a:pt x="584200" y="159327"/>
                </a:cubicBezTo>
                <a:cubicBezTo>
                  <a:pt x="601813" y="154924"/>
                  <a:pt x="578757" y="159030"/>
                  <a:pt x="600364" y="154709"/>
                </a:cubicBezTo>
                <a:cubicBezTo>
                  <a:pt x="611457" y="152490"/>
                  <a:pt x="621346" y="151509"/>
                  <a:pt x="632691" y="150090"/>
                </a:cubicBezTo>
                <a:cubicBezTo>
                  <a:pt x="649138" y="141866"/>
                  <a:pt x="643641" y="143163"/>
                  <a:pt x="671945" y="143163"/>
                </a:cubicBezTo>
                <a:cubicBezTo>
                  <a:pt x="740452" y="143163"/>
                  <a:pt x="808951" y="144702"/>
                  <a:pt x="877454" y="145472"/>
                </a:cubicBezTo>
                <a:cubicBezTo>
                  <a:pt x="895157" y="146242"/>
                  <a:pt x="912892" y="146472"/>
                  <a:pt x="930564" y="147781"/>
                </a:cubicBezTo>
                <a:cubicBezTo>
                  <a:pt x="933729" y="148015"/>
                  <a:pt x="936688" y="149468"/>
                  <a:pt x="939800" y="150090"/>
                </a:cubicBezTo>
                <a:cubicBezTo>
                  <a:pt x="974525" y="157036"/>
                  <a:pt x="939609" y="148717"/>
                  <a:pt x="960582" y="154709"/>
                </a:cubicBezTo>
                <a:cubicBezTo>
                  <a:pt x="963633" y="155581"/>
                  <a:pt x="966847" y="155904"/>
                  <a:pt x="969818" y="157018"/>
                </a:cubicBezTo>
                <a:cubicBezTo>
                  <a:pt x="973041" y="158227"/>
                  <a:pt x="975890" y="160280"/>
                  <a:pt x="979054" y="161636"/>
                </a:cubicBezTo>
                <a:cubicBezTo>
                  <a:pt x="992079" y="167218"/>
                  <a:pt x="979597" y="160396"/>
                  <a:pt x="995218" y="166254"/>
                </a:cubicBezTo>
                <a:cubicBezTo>
                  <a:pt x="999677" y="167926"/>
                  <a:pt x="1007443" y="172339"/>
                  <a:pt x="1011382" y="175490"/>
                </a:cubicBezTo>
                <a:cubicBezTo>
                  <a:pt x="1013082" y="176850"/>
                  <a:pt x="1014461" y="178569"/>
                  <a:pt x="1016000" y="180109"/>
                </a:cubicBezTo>
                <a:cubicBezTo>
                  <a:pt x="1019408" y="221012"/>
                  <a:pt x="1013862" y="195902"/>
                  <a:pt x="1022927" y="217054"/>
                </a:cubicBezTo>
                <a:cubicBezTo>
                  <a:pt x="1023886" y="219291"/>
                  <a:pt x="1023886" y="221956"/>
                  <a:pt x="1025236" y="223981"/>
                </a:cubicBezTo>
                <a:cubicBezTo>
                  <a:pt x="1027048" y="226698"/>
                  <a:pt x="1030073" y="228400"/>
                  <a:pt x="1032164" y="230909"/>
                </a:cubicBezTo>
                <a:cubicBezTo>
                  <a:pt x="1033941" y="233041"/>
                  <a:pt x="1034429" y="236365"/>
                  <a:pt x="1036782" y="237836"/>
                </a:cubicBezTo>
                <a:cubicBezTo>
                  <a:pt x="1043435" y="241994"/>
                  <a:pt x="1057033" y="243520"/>
                  <a:pt x="1064491" y="244763"/>
                </a:cubicBezTo>
                <a:cubicBezTo>
                  <a:pt x="1079885" y="243993"/>
                  <a:pt x="1095537" y="245365"/>
                  <a:pt x="1110673" y="242454"/>
                </a:cubicBezTo>
                <a:cubicBezTo>
                  <a:pt x="1116123" y="241406"/>
                  <a:pt x="1124527" y="233218"/>
                  <a:pt x="1124527" y="233218"/>
                </a:cubicBezTo>
                <a:cubicBezTo>
                  <a:pt x="1126066" y="230909"/>
                  <a:pt x="1126978" y="228024"/>
                  <a:pt x="1129145" y="226290"/>
                </a:cubicBezTo>
                <a:cubicBezTo>
                  <a:pt x="1131046" y="224769"/>
                  <a:pt x="1134352" y="225702"/>
                  <a:pt x="1136073" y="223981"/>
                </a:cubicBezTo>
                <a:cubicBezTo>
                  <a:pt x="1137794" y="222260"/>
                  <a:pt x="1136888" y="218975"/>
                  <a:pt x="1138382" y="217054"/>
                </a:cubicBezTo>
                <a:cubicBezTo>
                  <a:pt x="1149284" y="203037"/>
                  <a:pt x="1147782" y="204685"/>
                  <a:pt x="1159164" y="200890"/>
                </a:cubicBezTo>
                <a:cubicBezTo>
                  <a:pt x="1161473" y="198581"/>
                  <a:pt x="1164280" y="196680"/>
                  <a:pt x="1166091" y="193963"/>
                </a:cubicBezTo>
                <a:cubicBezTo>
                  <a:pt x="1174414" y="181479"/>
                  <a:pt x="1159355" y="191997"/>
                  <a:pt x="1175327" y="177800"/>
                </a:cubicBezTo>
                <a:cubicBezTo>
                  <a:pt x="1196017" y="159409"/>
                  <a:pt x="1182835" y="176808"/>
                  <a:pt x="1196109" y="161636"/>
                </a:cubicBezTo>
                <a:cubicBezTo>
                  <a:pt x="1203265" y="153457"/>
                  <a:pt x="1210022" y="142354"/>
                  <a:pt x="1219200" y="136236"/>
                </a:cubicBezTo>
                <a:cubicBezTo>
                  <a:pt x="1221509" y="134697"/>
                  <a:pt x="1223645" y="132859"/>
                  <a:pt x="1226127" y="131618"/>
                </a:cubicBezTo>
                <a:cubicBezTo>
                  <a:pt x="1228304" y="130530"/>
                  <a:pt x="1230745" y="130079"/>
                  <a:pt x="1233054" y="129309"/>
                </a:cubicBezTo>
                <a:cubicBezTo>
                  <a:pt x="1245270" y="117093"/>
                  <a:pt x="1227759" y="133020"/>
                  <a:pt x="1246909" y="122381"/>
                </a:cubicBezTo>
                <a:cubicBezTo>
                  <a:pt x="1251217" y="119988"/>
                  <a:pt x="1254745" y="116390"/>
                  <a:pt x="1258454" y="113145"/>
                </a:cubicBezTo>
                <a:cubicBezTo>
                  <a:pt x="1260912" y="110995"/>
                  <a:pt x="1262873" y="108309"/>
                  <a:pt x="1265382" y="106218"/>
                </a:cubicBezTo>
                <a:cubicBezTo>
                  <a:pt x="1267514" y="104442"/>
                  <a:pt x="1270142" y="103334"/>
                  <a:pt x="1272309" y="101600"/>
                </a:cubicBezTo>
                <a:cubicBezTo>
                  <a:pt x="1283737" y="92457"/>
                  <a:pt x="1269541" y="102058"/>
                  <a:pt x="1281545" y="90054"/>
                </a:cubicBezTo>
                <a:cubicBezTo>
                  <a:pt x="1284266" y="87333"/>
                  <a:pt x="1287703" y="85436"/>
                  <a:pt x="1290782" y="83127"/>
                </a:cubicBezTo>
                <a:cubicBezTo>
                  <a:pt x="1292321" y="80048"/>
                  <a:pt x="1293196" y="76535"/>
                  <a:pt x="1295400" y="73890"/>
                </a:cubicBezTo>
                <a:cubicBezTo>
                  <a:pt x="1299777" y="68638"/>
                  <a:pt x="1307832" y="67634"/>
                  <a:pt x="1313873" y="66963"/>
                </a:cubicBezTo>
                <a:cubicBezTo>
                  <a:pt x="1330772" y="65085"/>
                  <a:pt x="1364673" y="62345"/>
                  <a:pt x="1364673" y="62345"/>
                </a:cubicBezTo>
                <a:cubicBezTo>
                  <a:pt x="1380323" y="57128"/>
                  <a:pt x="1361231" y="63033"/>
                  <a:pt x="1387764" y="57727"/>
                </a:cubicBezTo>
                <a:cubicBezTo>
                  <a:pt x="1390151" y="57250"/>
                  <a:pt x="1392343" y="56058"/>
                  <a:pt x="1394691" y="55418"/>
                </a:cubicBezTo>
                <a:cubicBezTo>
                  <a:pt x="1400815" y="53748"/>
                  <a:pt x="1407006" y="52340"/>
                  <a:pt x="1413164" y="50800"/>
                </a:cubicBezTo>
                <a:lnTo>
                  <a:pt x="1422400" y="48490"/>
                </a:lnTo>
                <a:cubicBezTo>
                  <a:pt x="1424709" y="46951"/>
                  <a:pt x="1426791" y="44999"/>
                  <a:pt x="1429327" y="43872"/>
                </a:cubicBezTo>
                <a:cubicBezTo>
                  <a:pt x="1433776" y="41895"/>
                  <a:pt x="1443182" y="39254"/>
                  <a:pt x="1443182" y="39254"/>
                </a:cubicBezTo>
                <a:cubicBezTo>
                  <a:pt x="1446261" y="36945"/>
                  <a:pt x="1448767" y="33544"/>
                  <a:pt x="1452418" y="32327"/>
                </a:cubicBezTo>
                <a:cubicBezTo>
                  <a:pt x="1462873" y="28842"/>
                  <a:pt x="1484745" y="25400"/>
                  <a:pt x="1484745" y="25400"/>
                </a:cubicBezTo>
                <a:cubicBezTo>
                  <a:pt x="1495723" y="18081"/>
                  <a:pt x="1489040" y="21659"/>
                  <a:pt x="1505527" y="16163"/>
                </a:cubicBezTo>
                <a:lnTo>
                  <a:pt x="1505527" y="16163"/>
                </a:lnTo>
                <a:cubicBezTo>
                  <a:pt x="1509376" y="13854"/>
                  <a:pt x="1512855" y="10770"/>
                  <a:pt x="1517073" y="9236"/>
                </a:cubicBezTo>
                <a:cubicBezTo>
                  <a:pt x="1520442" y="8011"/>
                  <a:pt x="1548293" y="4719"/>
                  <a:pt x="1549400" y="4618"/>
                </a:cubicBezTo>
                <a:cubicBezTo>
                  <a:pt x="1626556" y="-2396"/>
                  <a:pt x="1546552" y="6217"/>
                  <a:pt x="1602509" y="0"/>
                </a:cubicBezTo>
                <a:cubicBezTo>
                  <a:pt x="1623291" y="770"/>
                  <a:pt x="1644161" y="240"/>
                  <a:pt x="1664854" y="2309"/>
                </a:cubicBezTo>
                <a:cubicBezTo>
                  <a:pt x="1667616" y="2585"/>
                  <a:pt x="1669372" y="5550"/>
                  <a:pt x="1671782" y="6927"/>
                </a:cubicBezTo>
                <a:cubicBezTo>
                  <a:pt x="1674182" y="8298"/>
                  <a:pt x="1684126" y="13522"/>
                  <a:pt x="1687945" y="13854"/>
                </a:cubicBezTo>
                <a:cubicBezTo>
                  <a:pt x="1703300" y="15189"/>
                  <a:pt x="1718733" y="15393"/>
                  <a:pt x="1734127" y="16163"/>
                </a:cubicBezTo>
                <a:cubicBezTo>
                  <a:pt x="1737206" y="17702"/>
                  <a:pt x="1740141" y="19572"/>
                  <a:pt x="1743364" y="20781"/>
                </a:cubicBezTo>
                <a:cubicBezTo>
                  <a:pt x="1746335" y="21895"/>
                  <a:pt x="1749683" y="21840"/>
                  <a:pt x="1752600" y="23090"/>
                </a:cubicBezTo>
                <a:cubicBezTo>
                  <a:pt x="1755151" y="24183"/>
                  <a:pt x="1756869" y="26911"/>
                  <a:pt x="1759527" y="27709"/>
                </a:cubicBezTo>
                <a:cubicBezTo>
                  <a:pt x="1764740" y="29273"/>
                  <a:pt x="1770312" y="29190"/>
                  <a:pt x="1775691" y="30018"/>
                </a:cubicBezTo>
                <a:cubicBezTo>
                  <a:pt x="1780318" y="30730"/>
                  <a:pt x="1784975" y="31311"/>
                  <a:pt x="1789545" y="32327"/>
                </a:cubicBezTo>
                <a:cubicBezTo>
                  <a:pt x="1791921" y="32855"/>
                  <a:pt x="1794132" y="33967"/>
                  <a:pt x="1796473" y="34636"/>
                </a:cubicBezTo>
                <a:cubicBezTo>
                  <a:pt x="1799524" y="35508"/>
                  <a:pt x="1802630" y="36175"/>
                  <a:pt x="1805709" y="36945"/>
                </a:cubicBezTo>
                <a:cubicBezTo>
                  <a:pt x="1809557" y="39254"/>
                  <a:pt x="1813153" y="42049"/>
                  <a:pt x="1817254" y="43872"/>
                </a:cubicBezTo>
                <a:cubicBezTo>
                  <a:pt x="1820154" y="45161"/>
                  <a:pt x="1823439" y="45309"/>
                  <a:pt x="1826491" y="46181"/>
                </a:cubicBezTo>
                <a:cubicBezTo>
                  <a:pt x="1833152" y="48084"/>
                  <a:pt x="1842198" y="51727"/>
                  <a:pt x="1847273" y="55418"/>
                </a:cubicBezTo>
                <a:cubicBezTo>
                  <a:pt x="1851674" y="58619"/>
                  <a:pt x="1854750" y="63347"/>
                  <a:pt x="1858818" y="66963"/>
                </a:cubicBezTo>
                <a:cubicBezTo>
                  <a:pt x="1861694" y="69520"/>
                  <a:pt x="1865333" y="71169"/>
                  <a:pt x="1868054" y="73890"/>
                </a:cubicBezTo>
                <a:cubicBezTo>
                  <a:pt x="1871539" y="77375"/>
                  <a:pt x="1874045" y="81727"/>
                  <a:pt x="1877291" y="85436"/>
                </a:cubicBezTo>
                <a:cubicBezTo>
                  <a:pt x="1888189" y="97891"/>
                  <a:pt x="1879794" y="87522"/>
                  <a:pt x="1891145" y="96981"/>
                </a:cubicBezTo>
                <a:cubicBezTo>
                  <a:pt x="1902677" y="106591"/>
                  <a:pt x="1892826" y="102160"/>
                  <a:pt x="1905000" y="106218"/>
                </a:cubicBezTo>
                <a:cubicBezTo>
                  <a:pt x="1908615" y="109110"/>
                  <a:pt x="1920004" y="117525"/>
                  <a:pt x="1923473" y="122381"/>
                </a:cubicBezTo>
                <a:cubicBezTo>
                  <a:pt x="1925474" y="125182"/>
                  <a:pt x="1926267" y="128699"/>
                  <a:pt x="1928091" y="131618"/>
                </a:cubicBezTo>
                <a:cubicBezTo>
                  <a:pt x="1930131" y="134881"/>
                  <a:pt x="1932978" y="137591"/>
                  <a:pt x="1935018" y="140854"/>
                </a:cubicBezTo>
                <a:cubicBezTo>
                  <a:pt x="1936842" y="143773"/>
                  <a:pt x="1937928" y="147101"/>
                  <a:pt x="1939636" y="150090"/>
                </a:cubicBezTo>
                <a:cubicBezTo>
                  <a:pt x="1941013" y="152500"/>
                  <a:pt x="1942715" y="154709"/>
                  <a:pt x="1944254" y="157018"/>
                </a:cubicBezTo>
                <a:cubicBezTo>
                  <a:pt x="1945405" y="162770"/>
                  <a:pt x="1946338" y="169913"/>
                  <a:pt x="1948873" y="175490"/>
                </a:cubicBezTo>
                <a:cubicBezTo>
                  <a:pt x="1951722" y="181757"/>
                  <a:pt x="1955932" y="187432"/>
                  <a:pt x="1958109" y="193963"/>
                </a:cubicBezTo>
                <a:cubicBezTo>
                  <a:pt x="1958879" y="196272"/>
                  <a:pt x="1958898" y="198989"/>
                  <a:pt x="1960418" y="200890"/>
                </a:cubicBezTo>
                <a:cubicBezTo>
                  <a:pt x="1962152" y="203057"/>
                  <a:pt x="1965036" y="203969"/>
                  <a:pt x="1967345" y="205509"/>
                </a:cubicBezTo>
                <a:cubicBezTo>
                  <a:pt x="1968115" y="208588"/>
                  <a:pt x="1968235" y="211907"/>
                  <a:pt x="1969654" y="214745"/>
                </a:cubicBezTo>
                <a:cubicBezTo>
                  <a:pt x="1970628" y="216692"/>
                  <a:pt x="1973299" y="217416"/>
                  <a:pt x="1974273" y="219363"/>
                </a:cubicBezTo>
                <a:cubicBezTo>
                  <a:pt x="1976450" y="223717"/>
                  <a:pt x="1977352" y="228600"/>
                  <a:pt x="1978891" y="233218"/>
                </a:cubicBezTo>
                <a:lnTo>
                  <a:pt x="1981200" y="240145"/>
                </a:lnTo>
                <a:cubicBezTo>
                  <a:pt x="1982190" y="298547"/>
                  <a:pt x="1983190" y="390938"/>
                  <a:pt x="1985818" y="454890"/>
                </a:cubicBezTo>
                <a:cubicBezTo>
                  <a:pt x="1987052" y="484922"/>
                  <a:pt x="1988295" y="514964"/>
                  <a:pt x="1990436" y="544945"/>
                </a:cubicBezTo>
                <a:cubicBezTo>
                  <a:pt x="1990609" y="547373"/>
                  <a:pt x="1991493" y="549785"/>
                  <a:pt x="1992745" y="551872"/>
                </a:cubicBezTo>
                <a:cubicBezTo>
                  <a:pt x="1994860" y="555397"/>
                  <a:pt x="2004859" y="561926"/>
                  <a:pt x="2006600" y="563418"/>
                </a:cubicBezTo>
                <a:cubicBezTo>
                  <a:pt x="2009079" y="565543"/>
                  <a:pt x="2010672" y="568759"/>
                  <a:pt x="2013527" y="570345"/>
                </a:cubicBezTo>
                <a:cubicBezTo>
                  <a:pt x="2017783" y="572709"/>
                  <a:pt x="2022764" y="573424"/>
                  <a:pt x="2027382" y="574963"/>
                </a:cubicBezTo>
                <a:cubicBezTo>
                  <a:pt x="2032000" y="578042"/>
                  <a:pt x="2035793" y="583112"/>
                  <a:pt x="2041236" y="584200"/>
                </a:cubicBezTo>
                <a:cubicBezTo>
                  <a:pt x="2045085" y="584970"/>
                  <a:pt x="2048951" y="585658"/>
                  <a:pt x="2052782" y="586509"/>
                </a:cubicBezTo>
                <a:cubicBezTo>
                  <a:pt x="2055880" y="587197"/>
                  <a:pt x="2058876" y="588369"/>
                  <a:pt x="2062018" y="588818"/>
                </a:cubicBezTo>
                <a:cubicBezTo>
                  <a:pt x="2069676" y="589912"/>
                  <a:pt x="2077412" y="590357"/>
                  <a:pt x="2085109" y="591127"/>
                </a:cubicBezTo>
                <a:lnTo>
                  <a:pt x="2195945" y="588818"/>
                </a:lnTo>
                <a:cubicBezTo>
                  <a:pt x="2198362" y="588728"/>
                  <a:pt x="2218041" y="585026"/>
                  <a:pt x="2221345" y="584200"/>
                </a:cubicBezTo>
                <a:cubicBezTo>
                  <a:pt x="2223707" y="583610"/>
                  <a:pt x="2225848" y="582101"/>
                  <a:pt x="2228273" y="581890"/>
                </a:cubicBezTo>
                <a:cubicBezTo>
                  <a:pt x="2243628" y="580555"/>
                  <a:pt x="2259060" y="580351"/>
                  <a:pt x="2274454" y="579581"/>
                </a:cubicBezTo>
                <a:cubicBezTo>
                  <a:pt x="2279842" y="578811"/>
                  <a:pt x="2285281" y="578339"/>
                  <a:pt x="2290618" y="577272"/>
                </a:cubicBezTo>
                <a:cubicBezTo>
                  <a:pt x="2293005" y="576795"/>
                  <a:pt x="2297545" y="574963"/>
                  <a:pt x="2297545" y="574963"/>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48" name="Straight Connector 147">
            <a:extLst>
              <a:ext uri="{FF2B5EF4-FFF2-40B4-BE49-F238E27FC236}">
                <a16:creationId xmlns:a16="http://schemas.microsoft.com/office/drawing/2014/main" id="{63BF3C70-8D2A-40AF-8F05-946F4FFB102A}"/>
              </a:ext>
            </a:extLst>
          </p:cNvPr>
          <p:cNvCxnSpPr/>
          <p:nvPr/>
        </p:nvCxnSpPr>
        <p:spPr>
          <a:xfrm>
            <a:off x="579636" y="1880335"/>
            <a:ext cx="230425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49" name="Picture 148" descr="A picture containing nature&#10;&#10;Description automatically generated">
            <a:extLst>
              <a:ext uri="{FF2B5EF4-FFF2-40B4-BE49-F238E27FC236}">
                <a16:creationId xmlns:a16="http://schemas.microsoft.com/office/drawing/2014/main" id="{D65D4C3A-6213-42AC-8389-DA5E013BAE15}"/>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26243" t="37503" r="21450" b="6835"/>
          <a:stretch/>
        </p:blipFill>
        <p:spPr>
          <a:xfrm>
            <a:off x="567934" y="3341581"/>
            <a:ext cx="1035336" cy="551891"/>
          </a:xfrm>
          <a:prstGeom prst="rect">
            <a:avLst/>
          </a:prstGeom>
          <a:ln w="6350">
            <a:solidFill>
              <a:schemeClr val="bg1"/>
            </a:solidFill>
          </a:ln>
          <a:effectLst>
            <a:outerShdw blurRad="50800" dist="38100" dir="2700000" algn="tl" rotWithShape="0">
              <a:prstClr val="black">
                <a:alpha val="40000"/>
              </a:prstClr>
            </a:outerShdw>
          </a:effectLst>
        </p:spPr>
      </p:pic>
      <p:sp>
        <p:nvSpPr>
          <p:cNvPr id="150" name="TextBox 149">
            <a:extLst>
              <a:ext uri="{FF2B5EF4-FFF2-40B4-BE49-F238E27FC236}">
                <a16:creationId xmlns:a16="http://schemas.microsoft.com/office/drawing/2014/main" id="{7A55EFCF-E02F-4B88-BCDA-F1F7E751D2B1}"/>
              </a:ext>
            </a:extLst>
          </p:cNvPr>
          <p:cNvSpPr txBox="1"/>
          <p:nvPr/>
        </p:nvSpPr>
        <p:spPr>
          <a:xfrm>
            <a:off x="2805285" y="2444510"/>
            <a:ext cx="397151"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pic>
        <p:nvPicPr>
          <p:cNvPr id="151" name="Picture 150" descr="A picture containing animal&#10;&#10;Description automatically generated">
            <a:extLst>
              <a:ext uri="{FF2B5EF4-FFF2-40B4-BE49-F238E27FC236}">
                <a16:creationId xmlns:a16="http://schemas.microsoft.com/office/drawing/2014/main" id="{AD63C5AB-9763-41BF-AACD-9EFB0DD285C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69817" t="24946" r="18187" b="51184"/>
          <a:stretch/>
        </p:blipFill>
        <p:spPr>
          <a:xfrm>
            <a:off x="1674564" y="3339777"/>
            <a:ext cx="595588" cy="556080"/>
          </a:xfrm>
          <a:prstGeom prst="rect">
            <a:avLst/>
          </a:prstGeom>
          <a:ln w="6350">
            <a:solidFill>
              <a:schemeClr val="bg1"/>
            </a:solidFill>
          </a:ln>
          <a:effectLst>
            <a:outerShdw blurRad="50800" dist="38100" dir="2700000" algn="tl" rotWithShape="0">
              <a:prstClr val="black">
                <a:alpha val="40000"/>
              </a:prstClr>
            </a:outerShdw>
          </a:effectLst>
        </p:spPr>
      </p:pic>
      <p:pic>
        <p:nvPicPr>
          <p:cNvPr id="152" name="Picture 151" descr="A picture containing outdoor&#10;&#10;Description automatically generated">
            <a:extLst>
              <a:ext uri="{FF2B5EF4-FFF2-40B4-BE49-F238E27FC236}">
                <a16:creationId xmlns:a16="http://schemas.microsoft.com/office/drawing/2014/main" id="{17A2D565-785B-493E-A36F-7C74C2E337CC}"/>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55369" t="26939" r="4595" b="30161"/>
          <a:stretch/>
        </p:blipFill>
        <p:spPr>
          <a:xfrm>
            <a:off x="2328948" y="3339069"/>
            <a:ext cx="1072116" cy="550157"/>
          </a:xfrm>
          <a:prstGeom prst="rect">
            <a:avLst/>
          </a:prstGeom>
          <a:ln w="6350">
            <a:solidFill>
              <a:schemeClr val="bg1"/>
            </a:solidFill>
          </a:ln>
          <a:effectLst>
            <a:outerShdw blurRad="50800" dist="38100" dir="2700000" algn="tl" rotWithShape="0">
              <a:prstClr val="black">
                <a:alpha val="40000"/>
              </a:prstClr>
            </a:outerShdw>
          </a:effectLst>
        </p:spPr>
      </p:pic>
      <p:cxnSp>
        <p:nvCxnSpPr>
          <p:cNvPr id="153" name="Straight Arrow Connector 152">
            <a:extLst>
              <a:ext uri="{FF2B5EF4-FFF2-40B4-BE49-F238E27FC236}">
                <a16:creationId xmlns:a16="http://schemas.microsoft.com/office/drawing/2014/main" id="{7125D577-713A-4E27-9F44-884DADF53EF0}"/>
              </a:ext>
            </a:extLst>
          </p:cNvPr>
          <p:cNvCxnSpPr/>
          <p:nvPr/>
        </p:nvCxnSpPr>
        <p:spPr>
          <a:xfrm flipV="1">
            <a:off x="1201055" y="2547752"/>
            <a:ext cx="530709" cy="78704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2F758C39-41E9-43AA-9540-B40B028332D4}"/>
              </a:ext>
            </a:extLst>
          </p:cNvPr>
          <p:cNvCxnSpPr>
            <a:cxnSpLocks/>
            <a:stCxn id="151" idx="0"/>
          </p:cNvCxnSpPr>
          <p:nvPr/>
        </p:nvCxnSpPr>
        <p:spPr>
          <a:xfrm flipV="1">
            <a:off x="1972358" y="2344343"/>
            <a:ext cx="232915" cy="99543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750C2B98-8056-4C64-A039-18E06211C45B}"/>
              </a:ext>
            </a:extLst>
          </p:cNvPr>
          <p:cNvCxnSpPr>
            <a:cxnSpLocks/>
            <a:stCxn id="152" idx="0"/>
          </p:cNvCxnSpPr>
          <p:nvPr/>
        </p:nvCxnSpPr>
        <p:spPr>
          <a:xfrm flipH="1" flipV="1">
            <a:off x="2684870" y="2239805"/>
            <a:ext cx="180136" cy="109926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B0AEFA59-A7AB-42F2-A8AC-C3260492AB22}"/>
              </a:ext>
            </a:extLst>
          </p:cNvPr>
          <p:cNvCxnSpPr>
            <a:cxnSpLocks/>
            <a:stCxn id="152" idx="0"/>
          </p:cNvCxnSpPr>
          <p:nvPr/>
        </p:nvCxnSpPr>
        <p:spPr>
          <a:xfrm flipV="1">
            <a:off x="2865006" y="2284079"/>
            <a:ext cx="321255" cy="105499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A34DC16F-EFAE-4AED-AED8-7993C7380E9A}"/>
              </a:ext>
            </a:extLst>
          </p:cNvPr>
          <p:cNvCxnSpPr>
            <a:cxnSpLocks/>
            <a:stCxn id="151" idx="0"/>
          </p:cNvCxnSpPr>
          <p:nvPr/>
        </p:nvCxnSpPr>
        <p:spPr>
          <a:xfrm flipH="1" flipV="1">
            <a:off x="829176" y="2232121"/>
            <a:ext cx="1143182" cy="11076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03885D8B-B987-4DAC-A211-C30B4FEF683F}"/>
              </a:ext>
            </a:extLst>
          </p:cNvPr>
          <p:cNvSpPr txBox="1"/>
          <p:nvPr/>
        </p:nvSpPr>
        <p:spPr>
          <a:xfrm>
            <a:off x="2820449" y="1633052"/>
            <a:ext cx="397151"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163" name="TextBox 162">
            <a:extLst>
              <a:ext uri="{FF2B5EF4-FFF2-40B4-BE49-F238E27FC236}">
                <a16:creationId xmlns:a16="http://schemas.microsoft.com/office/drawing/2014/main" id="{A6DE22B0-FDE4-4376-85DC-8473E6A92855}"/>
              </a:ext>
            </a:extLst>
          </p:cNvPr>
          <p:cNvSpPr txBox="1"/>
          <p:nvPr/>
        </p:nvSpPr>
        <p:spPr>
          <a:xfrm>
            <a:off x="406292" y="6847907"/>
            <a:ext cx="1008112" cy="507831"/>
          </a:xfrm>
          <a:prstGeom prst="rect">
            <a:avLst/>
          </a:prstGeom>
          <a:noFill/>
        </p:spPr>
        <p:txBody>
          <a:bodyPr wrap="square" rtlCol="0">
            <a:spAutoFit/>
          </a:bodyPr>
          <a:lstStyle/>
          <a:p>
            <a:pPr algn="r"/>
            <a:r>
              <a:rPr lang="en-AU" sz="900" b="1" dirty="0">
                <a:latin typeface="Arial Narrow" panose="020B0606020202030204" pitchFamily="34" charset="0"/>
              </a:rPr>
              <a:t>Simpson’s Diversity Index (SDI)</a:t>
            </a:r>
          </a:p>
        </p:txBody>
      </p:sp>
      <p:sp>
        <p:nvSpPr>
          <p:cNvPr id="2" name="TextBox 1">
            <a:extLst>
              <a:ext uri="{FF2B5EF4-FFF2-40B4-BE49-F238E27FC236}">
                <a16:creationId xmlns:a16="http://schemas.microsoft.com/office/drawing/2014/main" id="{CA6B72D9-87F2-4D64-BA56-F8F9E90A0940}"/>
              </a:ext>
            </a:extLst>
          </p:cNvPr>
          <p:cNvSpPr txBox="1"/>
          <p:nvPr/>
        </p:nvSpPr>
        <p:spPr>
          <a:xfrm>
            <a:off x="4600590" y="3513045"/>
            <a:ext cx="1373748"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No fish!</a:t>
            </a:r>
          </a:p>
        </p:txBody>
      </p:sp>
      <p:sp>
        <p:nvSpPr>
          <p:cNvPr id="47" name="TextBox 46">
            <a:extLst>
              <a:ext uri="{FF2B5EF4-FFF2-40B4-BE49-F238E27FC236}">
                <a16:creationId xmlns:a16="http://schemas.microsoft.com/office/drawing/2014/main" id="{86D8FE52-5730-4EAA-99F7-B28EC77B8E6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
            <a:extLst>
              <a:ext uri="{FF2B5EF4-FFF2-40B4-BE49-F238E27FC236}">
                <a16:creationId xmlns:a16="http://schemas.microsoft.com/office/drawing/2014/main" id="{FDF5DF2A-FDF6-4EA7-AFB7-1BFFAFEBBFEA}"/>
              </a:ext>
            </a:extLst>
          </p:cNvPr>
          <p:cNvSpPr txBox="1"/>
          <p:nvPr/>
        </p:nvSpPr>
        <p:spPr>
          <a:xfrm>
            <a:off x="491644" y="3876285"/>
            <a:ext cx="1041611" cy="230832"/>
          </a:xfrm>
          <a:prstGeom prst="rect">
            <a:avLst/>
          </a:prstGeom>
          <a:noFill/>
        </p:spPr>
        <p:txBody>
          <a:bodyPr wrap="square" rtlCol="0">
            <a:spAutoFit/>
          </a:bodyPr>
          <a:lstStyle/>
          <a:p>
            <a:r>
              <a:rPr lang="en-AU" sz="900" i="1" dirty="0" err="1">
                <a:solidFill>
                  <a:schemeClr val="bg1"/>
                </a:solidFill>
                <a:latin typeface="Arial Narrow" panose="020B0606020202030204" pitchFamily="34" charset="0"/>
              </a:rPr>
              <a:t>Lutjanus</a:t>
            </a:r>
            <a:r>
              <a:rPr lang="en-AU" sz="900" i="1" dirty="0">
                <a:solidFill>
                  <a:schemeClr val="bg1"/>
                </a:solidFill>
                <a:latin typeface="Arial Narrow" panose="020B0606020202030204" pitchFamily="34" charset="0"/>
              </a:rPr>
              <a:t> </a:t>
            </a:r>
            <a:r>
              <a:rPr lang="en-AU" sz="900" i="1" dirty="0" err="1">
                <a:solidFill>
                  <a:schemeClr val="bg1"/>
                </a:solidFill>
                <a:latin typeface="Arial Narrow" panose="020B0606020202030204" pitchFamily="34" charset="0"/>
              </a:rPr>
              <a:t>rivulatus</a:t>
            </a:r>
            <a:r>
              <a:rPr lang="en-AU" sz="900" i="1" dirty="0">
                <a:solidFill>
                  <a:schemeClr val="bg1"/>
                </a:solidFill>
                <a:latin typeface="Arial Narrow" panose="020B0606020202030204" pitchFamily="34" charset="0"/>
              </a:rPr>
              <a:t> </a:t>
            </a:r>
          </a:p>
        </p:txBody>
      </p:sp>
      <p:sp>
        <p:nvSpPr>
          <p:cNvPr id="48" name="TextBox 47">
            <a:extLst>
              <a:ext uri="{FF2B5EF4-FFF2-40B4-BE49-F238E27FC236}">
                <a16:creationId xmlns:a16="http://schemas.microsoft.com/office/drawing/2014/main" id="{0410027D-AFCB-43DE-A564-239F0F2AEE56}"/>
              </a:ext>
            </a:extLst>
          </p:cNvPr>
          <p:cNvSpPr txBox="1"/>
          <p:nvPr/>
        </p:nvSpPr>
        <p:spPr>
          <a:xfrm>
            <a:off x="1586015" y="3883449"/>
            <a:ext cx="1041611" cy="230832"/>
          </a:xfrm>
          <a:prstGeom prst="rect">
            <a:avLst/>
          </a:prstGeom>
          <a:noFill/>
        </p:spPr>
        <p:txBody>
          <a:bodyPr wrap="square" rtlCol="0">
            <a:spAutoFit/>
          </a:bodyPr>
          <a:lstStyle/>
          <a:p>
            <a:r>
              <a:rPr lang="en-AU" sz="900" i="1" dirty="0" err="1">
                <a:solidFill>
                  <a:schemeClr val="bg1"/>
                </a:solidFill>
                <a:latin typeface="Arial Narrow" panose="020B0606020202030204" pitchFamily="34" charset="0"/>
              </a:rPr>
              <a:t>Abudefduf</a:t>
            </a:r>
            <a:r>
              <a:rPr lang="en-AU" sz="900" i="1" dirty="0">
                <a:solidFill>
                  <a:schemeClr val="bg1"/>
                </a:solidFill>
                <a:latin typeface="Arial Narrow" panose="020B0606020202030204" pitchFamily="34" charset="0"/>
              </a:rPr>
              <a:t> sp. </a:t>
            </a:r>
          </a:p>
        </p:txBody>
      </p:sp>
      <p:sp>
        <p:nvSpPr>
          <p:cNvPr id="49" name="TextBox 48">
            <a:extLst>
              <a:ext uri="{FF2B5EF4-FFF2-40B4-BE49-F238E27FC236}">
                <a16:creationId xmlns:a16="http://schemas.microsoft.com/office/drawing/2014/main" id="{46521F60-D856-4B4F-9173-4A7C0FBE990B}"/>
              </a:ext>
            </a:extLst>
          </p:cNvPr>
          <p:cNvSpPr txBox="1"/>
          <p:nvPr/>
        </p:nvSpPr>
        <p:spPr>
          <a:xfrm>
            <a:off x="2263372" y="3877759"/>
            <a:ext cx="1289954" cy="230832"/>
          </a:xfrm>
          <a:prstGeom prst="rect">
            <a:avLst/>
          </a:prstGeom>
          <a:noFill/>
        </p:spPr>
        <p:txBody>
          <a:bodyPr wrap="square" rtlCol="0">
            <a:spAutoFit/>
          </a:bodyPr>
          <a:lstStyle/>
          <a:p>
            <a:r>
              <a:rPr lang="en-AU" sz="900" i="1" dirty="0" err="1">
                <a:solidFill>
                  <a:schemeClr val="bg1"/>
                </a:solidFill>
                <a:latin typeface="Arial Narrow" panose="020B0606020202030204" pitchFamily="34" charset="0"/>
              </a:rPr>
              <a:t>Plectorhinchus</a:t>
            </a:r>
            <a:r>
              <a:rPr lang="en-AU" sz="900" i="1" dirty="0">
                <a:solidFill>
                  <a:schemeClr val="bg1"/>
                </a:solidFill>
                <a:latin typeface="Arial Narrow" panose="020B0606020202030204" pitchFamily="34" charset="0"/>
              </a:rPr>
              <a:t> </a:t>
            </a:r>
            <a:r>
              <a:rPr lang="en-AU" sz="900" i="1" dirty="0" err="1">
                <a:solidFill>
                  <a:schemeClr val="bg1"/>
                </a:solidFill>
                <a:latin typeface="Arial Narrow" panose="020B0606020202030204" pitchFamily="34" charset="0"/>
              </a:rPr>
              <a:t>gibbosus</a:t>
            </a:r>
            <a:endParaRPr lang="en-AU" sz="900" i="1" dirty="0">
              <a:solidFill>
                <a:schemeClr val="bg1"/>
              </a:solidFill>
              <a:latin typeface="Arial Narrow" panose="020B0606020202030204" pitchFamily="34" charset="0"/>
            </a:endParaRPr>
          </a:p>
        </p:txBody>
      </p:sp>
      <p:sp>
        <p:nvSpPr>
          <p:cNvPr id="5" name="TextBox 4">
            <a:extLst>
              <a:ext uri="{FF2B5EF4-FFF2-40B4-BE49-F238E27FC236}">
                <a16:creationId xmlns:a16="http://schemas.microsoft.com/office/drawing/2014/main" id="{56CD9B68-44E7-425A-A5A3-748D8196C605}"/>
              </a:ext>
            </a:extLst>
          </p:cNvPr>
          <p:cNvSpPr txBox="1"/>
          <p:nvPr/>
        </p:nvSpPr>
        <p:spPr>
          <a:xfrm>
            <a:off x="3602789" y="6870513"/>
            <a:ext cx="1262676" cy="461665"/>
          </a:xfrm>
          <a:prstGeom prst="rect">
            <a:avLst/>
          </a:prstGeom>
          <a:noFill/>
        </p:spPr>
        <p:txBody>
          <a:bodyPr wrap="square" rtlCol="0">
            <a:spAutoFit/>
          </a:bodyPr>
          <a:lstStyle/>
          <a:p>
            <a:r>
              <a:rPr lang="en-AU" sz="800" b="1" dirty="0">
                <a:latin typeface="Arial Narrow" panose="020B0606020202030204" pitchFamily="34" charset="0"/>
              </a:rPr>
              <a:t>What does it mean?</a:t>
            </a:r>
          </a:p>
          <a:p>
            <a:r>
              <a:rPr lang="en-AU" sz="800" b="1" dirty="0">
                <a:latin typeface="Arial Narrow" panose="020B0606020202030204" pitchFamily="34" charset="0"/>
              </a:rPr>
              <a:t>0: no diversity</a:t>
            </a:r>
          </a:p>
          <a:p>
            <a:r>
              <a:rPr lang="en-AU" sz="800" b="1" dirty="0">
                <a:latin typeface="Arial Narrow" panose="020B0606020202030204" pitchFamily="34" charset="0"/>
              </a:rPr>
              <a:t>1: infinite diversity</a:t>
            </a:r>
          </a:p>
        </p:txBody>
      </p:sp>
      <p:sp>
        <p:nvSpPr>
          <p:cNvPr id="53" name="TextBox 52">
            <a:extLst>
              <a:ext uri="{FF2B5EF4-FFF2-40B4-BE49-F238E27FC236}">
                <a16:creationId xmlns:a16="http://schemas.microsoft.com/office/drawing/2014/main" id="{313D4FFF-D278-45A6-BEEB-042107C3A84A}"/>
              </a:ext>
            </a:extLst>
          </p:cNvPr>
          <p:cNvSpPr txBox="1"/>
          <p:nvPr/>
        </p:nvSpPr>
        <p:spPr>
          <a:xfrm>
            <a:off x="2177036" y="422364"/>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T136</a:t>
            </a:r>
          </a:p>
        </p:txBody>
      </p:sp>
      <p:sp>
        <p:nvSpPr>
          <p:cNvPr id="54" name="TextBox 53">
            <a:extLst>
              <a:ext uri="{FF2B5EF4-FFF2-40B4-BE49-F238E27FC236}">
                <a16:creationId xmlns:a16="http://schemas.microsoft.com/office/drawing/2014/main" id="{E133AF90-FB8A-4A63-89B4-65AA94237B9A}"/>
              </a:ext>
            </a:extLst>
          </p:cNvPr>
          <p:cNvSpPr txBox="1"/>
          <p:nvPr/>
        </p:nvSpPr>
        <p:spPr>
          <a:xfrm>
            <a:off x="457051" y="4055815"/>
            <a:ext cx="2760549" cy="276999"/>
          </a:xfrm>
          <a:prstGeom prst="rect">
            <a:avLst/>
          </a:prstGeom>
          <a:noFill/>
        </p:spPr>
        <p:txBody>
          <a:bodyPr wrap="square" rtlCol="0">
            <a:spAutoFit/>
          </a:bodyPr>
          <a:lstStyle/>
          <a:p>
            <a:r>
              <a:rPr lang="en-US" sz="600" b="1" dirty="0">
                <a:latin typeface="Arial Narrow" panose="020B0606020202030204" pitchFamily="34" charset="0"/>
              </a:rPr>
              <a:t>Figure 1: Image (of Lady Elliot Island) sourced from the XL Catlin Global Reef Record. © Underwater Earth / XL Catlin Seaview Survey</a:t>
            </a:r>
            <a:endParaRPr lang="en-AU" sz="600" b="1" dirty="0"/>
          </a:p>
        </p:txBody>
      </p:sp>
      <p:sp>
        <p:nvSpPr>
          <p:cNvPr id="55" name="TextBox 54">
            <a:extLst>
              <a:ext uri="{FF2B5EF4-FFF2-40B4-BE49-F238E27FC236}">
                <a16:creationId xmlns:a16="http://schemas.microsoft.com/office/drawing/2014/main" id="{CA529201-EE7B-4F12-B9CA-5E868F531FA5}"/>
              </a:ext>
            </a:extLst>
          </p:cNvPr>
          <p:cNvSpPr txBox="1"/>
          <p:nvPr/>
        </p:nvSpPr>
        <p:spPr>
          <a:xfrm>
            <a:off x="3569187" y="4070899"/>
            <a:ext cx="2753291" cy="276999"/>
          </a:xfrm>
          <a:prstGeom prst="rect">
            <a:avLst/>
          </a:prstGeom>
          <a:noFill/>
        </p:spPr>
        <p:txBody>
          <a:bodyPr wrap="square" rtlCol="0">
            <a:spAutoFit/>
          </a:bodyPr>
          <a:lstStyle/>
          <a:p>
            <a:r>
              <a:rPr lang="en-US" sz="600" b="1" dirty="0">
                <a:latin typeface="Arial Narrow" panose="020B0606020202030204" pitchFamily="34" charset="0"/>
              </a:rPr>
              <a:t>Figure 2: Image (of Lady Elliot Island) sourced from the XL Catlin Global Reef Record. © Underwater Earth / XL Catlin Seaview Survey</a:t>
            </a:r>
            <a:endParaRPr lang="en-AU" sz="600" b="1" dirty="0"/>
          </a:p>
        </p:txBody>
      </p:sp>
      <p:cxnSp>
        <p:nvCxnSpPr>
          <p:cNvPr id="6" name="Straight Connector 5">
            <a:extLst>
              <a:ext uri="{FF2B5EF4-FFF2-40B4-BE49-F238E27FC236}">
                <a16:creationId xmlns:a16="http://schemas.microsoft.com/office/drawing/2014/main" id="{85670EEE-CFFB-319E-3C4C-205953B34724}"/>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DBD0A0BF-4571-C2D0-B668-CDCB60BE08BC}"/>
              </a:ext>
            </a:extLst>
          </p:cNvPr>
          <p:cNvSpPr txBox="1"/>
          <p:nvPr/>
        </p:nvSpPr>
        <p:spPr>
          <a:xfrm>
            <a:off x="2582348"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Fisheries &amp; Population Dynamics</a:t>
            </a:r>
            <a:endParaRPr lang="en-AU" sz="1100" b="1" dirty="0">
              <a:latin typeface="Arial Narrow" pitchFamily="34" charset="0"/>
            </a:endParaRPr>
          </a:p>
        </p:txBody>
      </p:sp>
      <p:sp>
        <p:nvSpPr>
          <p:cNvPr id="8" name="TextBox 36">
            <a:extLst>
              <a:ext uri="{FF2B5EF4-FFF2-40B4-BE49-F238E27FC236}">
                <a16:creationId xmlns:a16="http://schemas.microsoft.com/office/drawing/2014/main" id="{3C7DC9D5-551C-AB75-5796-626DFB8A95D1}"/>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3536752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29E92-CF77-49BF-9773-B8771B78EF02}"/>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AC79EB65-B9F2-CC37-10BC-909B597351B0}"/>
              </a:ext>
            </a:extLst>
          </p:cNvPr>
          <p:cNvSpPr txBox="1"/>
          <p:nvPr/>
        </p:nvSpPr>
        <p:spPr>
          <a:xfrm>
            <a:off x="1490439" y="249190"/>
            <a:ext cx="4395990" cy="400110"/>
          </a:xfrm>
          <a:prstGeom prst="rect">
            <a:avLst/>
          </a:prstGeom>
          <a:noFill/>
        </p:spPr>
        <p:txBody>
          <a:bodyPr wrap="square" rtlCol="0">
            <a:spAutoFit/>
          </a:bodyPr>
          <a:lstStyle/>
          <a:p>
            <a:r>
              <a:rPr lang="en-US" sz="2000" b="1" dirty="0" err="1">
                <a:latin typeface="Arial Narrow" pitchFamily="34" charset="0"/>
              </a:rPr>
              <a:t>Analyse</a:t>
            </a:r>
            <a:r>
              <a:rPr lang="en-US" sz="1200" dirty="0">
                <a:latin typeface="Arial Narrow" pitchFamily="34" charset="0"/>
              </a:rPr>
              <a:t> rugosity data and link this to fish diversity</a:t>
            </a:r>
            <a:endParaRPr lang="en-US" sz="1200" b="1" dirty="0">
              <a:latin typeface="Arial Narrow" pitchFamily="34" charset="0"/>
            </a:endParaRPr>
          </a:p>
        </p:txBody>
      </p:sp>
      <p:sp>
        <p:nvSpPr>
          <p:cNvPr id="31" name="TextBox 30">
            <a:extLst>
              <a:ext uri="{FF2B5EF4-FFF2-40B4-BE49-F238E27FC236}">
                <a16:creationId xmlns:a16="http://schemas.microsoft.com/office/drawing/2014/main" id="{A2330916-86BC-6943-688C-5738C46990D9}"/>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288083C0-9CB9-C3DD-E00F-55A1B53347F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37BA281B-8767-06E7-323B-0716B779EF11}"/>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D5C42CFC-D947-344F-F379-1984A30E6775}"/>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BE5CF09E-C3B2-348E-276C-440CB5CE2E9F}"/>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5D6361AE-2A30-7D5F-0D0E-D894FDA7AE8F}"/>
              </a:ext>
            </a:extLst>
          </p:cNvPr>
          <p:cNvSpPr txBox="1"/>
          <p:nvPr/>
        </p:nvSpPr>
        <p:spPr>
          <a:xfrm>
            <a:off x="5693106" y="230847"/>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957578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738664"/>
          </a:xfrm>
          <a:prstGeom prst="rect">
            <a:avLst/>
          </a:prstGeom>
          <a:noFill/>
        </p:spPr>
        <p:txBody>
          <a:bodyPr wrap="square" rtlCol="0">
            <a:spAutoFit/>
          </a:bodyPr>
          <a:lstStyle/>
          <a:p>
            <a:r>
              <a:rPr lang="en-US" b="1" dirty="0">
                <a:latin typeface="Arial Narrow" pitchFamily="34" charset="0"/>
              </a:rPr>
              <a:t>7. We are what we eat – </a:t>
            </a:r>
            <a:r>
              <a:rPr lang="en-US" sz="1200" dirty="0">
                <a:latin typeface="Arial Narrow" panose="020B0606020202030204" pitchFamily="34" charset="0"/>
              </a:rPr>
              <a:t>Determine the impact of bioaccumulation and biomagnification through the food web into</a:t>
            </a:r>
          </a:p>
          <a:p>
            <a:r>
              <a:rPr lang="en-US" sz="1200" dirty="0">
                <a:latin typeface="Arial Narrow" panose="020B0606020202030204" pitchFamily="34" charset="0"/>
              </a:rPr>
              <a:t>edible seafood, e.g. ciguatera, heavy metals and microplastics</a:t>
            </a:r>
          </a:p>
        </p:txBody>
      </p:sp>
      <p:sp>
        <p:nvSpPr>
          <p:cNvPr id="18" name="Rectangle 17">
            <a:extLst>
              <a:ext uri="{FF2B5EF4-FFF2-40B4-BE49-F238E27FC236}">
                <a16:creationId xmlns:a16="http://schemas.microsoft.com/office/drawing/2014/main" id="{9B1FA855-E1BE-46B7-8AC7-D8218B64193F}"/>
              </a:ext>
            </a:extLst>
          </p:cNvPr>
          <p:cNvSpPr/>
          <p:nvPr/>
        </p:nvSpPr>
        <p:spPr>
          <a:xfrm>
            <a:off x="508866" y="1037163"/>
            <a:ext cx="5861477" cy="226472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00" b="1" dirty="0">
              <a:solidFill>
                <a:schemeClr val="bg1"/>
              </a:solidFill>
              <a:latin typeface="Arial Narrow" panose="020B0606020202030204" pitchFamily="34" charset="0"/>
            </a:endParaRPr>
          </a:p>
          <a:p>
            <a:endParaRPr lang="en-US" sz="800" b="1" dirty="0">
              <a:solidFill>
                <a:schemeClr val="bg1"/>
              </a:solidFill>
              <a:latin typeface="Arial Narrow" panose="020B0606020202030204" pitchFamily="34" charset="0"/>
            </a:endParaRPr>
          </a:p>
          <a:p>
            <a:endParaRPr lang="en-US" sz="800" b="1" dirty="0">
              <a:solidFill>
                <a:schemeClr val="bg1"/>
              </a:solidFill>
              <a:latin typeface="Arial Narrow" panose="020B0606020202030204" pitchFamily="34" charset="0"/>
            </a:endParaRPr>
          </a:p>
          <a:p>
            <a:endParaRPr lang="en-US" sz="800" b="1" dirty="0">
              <a:solidFill>
                <a:schemeClr val="bg1"/>
              </a:solidFill>
              <a:latin typeface="Arial Narrow" panose="020B0606020202030204" pitchFamily="34" charset="0"/>
            </a:endParaRPr>
          </a:p>
          <a:p>
            <a:endParaRPr lang="en-US" sz="800" b="1" dirty="0">
              <a:solidFill>
                <a:schemeClr val="bg1"/>
              </a:solidFill>
              <a:latin typeface="Arial Narrow" panose="020B0606020202030204" pitchFamily="34" charset="0"/>
            </a:endParaRPr>
          </a:p>
          <a:p>
            <a:endParaRPr lang="en-US" sz="800" b="1" dirty="0">
              <a:solidFill>
                <a:schemeClr val="bg1"/>
              </a:solidFill>
              <a:latin typeface="Arial Narrow" panose="020B0606020202030204" pitchFamily="34" charset="0"/>
            </a:endParaRPr>
          </a:p>
          <a:p>
            <a:endParaRPr lang="en-US" sz="800" b="1" dirty="0">
              <a:solidFill>
                <a:schemeClr val="bg1"/>
              </a:solidFill>
              <a:latin typeface="Arial Narrow" panose="020B0606020202030204" pitchFamily="34" charset="0"/>
            </a:endParaRPr>
          </a:p>
          <a:p>
            <a:endParaRPr lang="en-US" sz="800" b="1" dirty="0">
              <a:solidFill>
                <a:schemeClr val="bg1"/>
              </a:solidFill>
              <a:latin typeface="Arial Narrow" panose="020B0606020202030204" pitchFamily="34" charset="0"/>
            </a:endParaRPr>
          </a:p>
        </p:txBody>
      </p:sp>
      <p:sp>
        <p:nvSpPr>
          <p:cNvPr id="20" name="Rectangle 19">
            <a:extLst>
              <a:ext uri="{FF2B5EF4-FFF2-40B4-BE49-F238E27FC236}">
                <a16:creationId xmlns:a16="http://schemas.microsoft.com/office/drawing/2014/main" id="{E6A66D5C-EA0C-44D3-9FED-7FEDB0A78D40}"/>
              </a:ext>
            </a:extLst>
          </p:cNvPr>
          <p:cNvSpPr/>
          <p:nvPr/>
        </p:nvSpPr>
        <p:spPr>
          <a:xfrm>
            <a:off x="4731372" y="1022194"/>
            <a:ext cx="1770500" cy="584775"/>
          </a:xfrm>
          <a:prstGeom prst="rect">
            <a:avLst/>
          </a:prstGeom>
        </p:spPr>
        <p:txBody>
          <a:bodyPr wrap="square">
            <a:spAutoFit/>
          </a:bodyPr>
          <a:lstStyle/>
          <a:p>
            <a:pPr algn="ctr"/>
            <a:r>
              <a:rPr lang="en-AU" sz="1600" b="1" dirty="0">
                <a:solidFill>
                  <a:schemeClr val="bg1"/>
                </a:solidFill>
                <a:latin typeface="Arial Narrow" panose="020B0606020202030204" pitchFamily="34" charset="0"/>
              </a:rPr>
              <a:t>CIGUATERA poisoning</a:t>
            </a:r>
          </a:p>
        </p:txBody>
      </p:sp>
      <p:sp>
        <p:nvSpPr>
          <p:cNvPr id="21" name="Rectangle 20">
            <a:extLst>
              <a:ext uri="{FF2B5EF4-FFF2-40B4-BE49-F238E27FC236}">
                <a16:creationId xmlns:a16="http://schemas.microsoft.com/office/drawing/2014/main" id="{A2E7A485-251F-4D58-8772-3EAB0A5A16D7}"/>
              </a:ext>
            </a:extLst>
          </p:cNvPr>
          <p:cNvSpPr/>
          <p:nvPr/>
        </p:nvSpPr>
        <p:spPr>
          <a:xfrm>
            <a:off x="523220" y="5206779"/>
            <a:ext cx="5878301" cy="1713005"/>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bg1"/>
              </a:solidFill>
              <a:latin typeface="Arial Narrow" panose="020B0606020202030204" pitchFamily="34" charset="0"/>
            </a:endParaRPr>
          </a:p>
        </p:txBody>
      </p:sp>
      <p:sp>
        <p:nvSpPr>
          <p:cNvPr id="26" name="Rectangle 25">
            <a:extLst>
              <a:ext uri="{FF2B5EF4-FFF2-40B4-BE49-F238E27FC236}">
                <a16:creationId xmlns:a16="http://schemas.microsoft.com/office/drawing/2014/main" id="{CA6A6769-24D1-4DE4-AE3F-F9858E7622ED}"/>
              </a:ext>
            </a:extLst>
          </p:cNvPr>
          <p:cNvSpPr/>
          <p:nvPr/>
        </p:nvSpPr>
        <p:spPr>
          <a:xfrm>
            <a:off x="493539" y="3760148"/>
            <a:ext cx="5888857" cy="111024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27" name="Rectangle 26">
            <a:extLst>
              <a:ext uri="{FF2B5EF4-FFF2-40B4-BE49-F238E27FC236}">
                <a16:creationId xmlns:a16="http://schemas.microsoft.com/office/drawing/2014/main" id="{000B0368-99AC-4A4C-98BB-9C51301398E9}"/>
              </a:ext>
            </a:extLst>
          </p:cNvPr>
          <p:cNvSpPr/>
          <p:nvPr/>
        </p:nvSpPr>
        <p:spPr>
          <a:xfrm>
            <a:off x="508863" y="3794651"/>
            <a:ext cx="5900157" cy="276999"/>
          </a:xfrm>
          <a:prstGeom prst="rect">
            <a:avLst/>
          </a:prstGeom>
        </p:spPr>
        <p:txBody>
          <a:bodyPr wrap="square">
            <a:spAutoFit/>
          </a:bodyPr>
          <a:lstStyle/>
          <a:p>
            <a:r>
              <a:rPr lang="en-AU" sz="1200" b="1" dirty="0">
                <a:latin typeface="Arial Narrow" panose="020B0606020202030204" pitchFamily="34" charset="0"/>
              </a:rPr>
              <a:t>Q. What could happen to you if you ate an extra-large tropical fish? Ans. </a:t>
            </a:r>
          </a:p>
        </p:txBody>
      </p:sp>
      <p:sp>
        <p:nvSpPr>
          <p:cNvPr id="2" name="Rectangle 1">
            <a:extLst>
              <a:ext uri="{FF2B5EF4-FFF2-40B4-BE49-F238E27FC236}">
                <a16:creationId xmlns:a16="http://schemas.microsoft.com/office/drawing/2014/main" id="{56657C1C-B37A-4E10-8E91-40C1D00F03C1}"/>
              </a:ext>
            </a:extLst>
          </p:cNvPr>
          <p:cNvSpPr/>
          <p:nvPr/>
        </p:nvSpPr>
        <p:spPr>
          <a:xfrm>
            <a:off x="561960" y="4121606"/>
            <a:ext cx="5745062" cy="67726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4" name="Freeform: Shape 3">
            <a:extLst>
              <a:ext uri="{FF2B5EF4-FFF2-40B4-BE49-F238E27FC236}">
                <a16:creationId xmlns:a16="http://schemas.microsoft.com/office/drawing/2014/main" id="{0237EEDB-7126-43C1-816A-2690C82F3325}"/>
              </a:ext>
            </a:extLst>
          </p:cNvPr>
          <p:cNvSpPr/>
          <p:nvPr/>
        </p:nvSpPr>
        <p:spPr>
          <a:xfrm>
            <a:off x="587082" y="2151840"/>
            <a:ext cx="568932" cy="417404"/>
          </a:xfrm>
          <a:custGeom>
            <a:avLst/>
            <a:gdLst>
              <a:gd name="connsiteX0" fmla="*/ 318654 w 630604"/>
              <a:gd name="connsiteY0" fmla="*/ 457200 h 477982"/>
              <a:gd name="connsiteX1" fmla="*/ 284018 w 630604"/>
              <a:gd name="connsiteY1" fmla="*/ 436418 h 477982"/>
              <a:gd name="connsiteX2" fmla="*/ 228600 w 630604"/>
              <a:gd name="connsiteY2" fmla="*/ 381000 h 477982"/>
              <a:gd name="connsiteX3" fmla="*/ 221672 w 630604"/>
              <a:gd name="connsiteY3" fmla="*/ 346364 h 477982"/>
              <a:gd name="connsiteX4" fmla="*/ 214745 w 630604"/>
              <a:gd name="connsiteY4" fmla="*/ 297873 h 477982"/>
              <a:gd name="connsiteX5" fmla="*/ 166254 w 630604"/>
              <a:gd name="connsiteY5" fmla="*/ 228600 h 477982"/>
              <a:gd name="connsiteX6" fmla="*/ 131618 w 630604"/>
              <a:gd name="connsiteY6" fmla="*/ 159327 h 477982"/>
              <a:gd name="connsiteX7" fmla="*/ 90054 w 630604"/>
              <a:gd name="connsiteY7" fmla="*/ 117764 h 477982"/>
              <a:gd name="connsiteX8" fmla="*/ 69272 w 630604"/>
              <a:gd name="connsiteY8" fmla="*/ 90054 h 477982"/>
              <a:gd name="connsiteX9" fmla="*/ 34636 w 630604"/>
              <a:gd name="connsiteY9" fmla="*/ 62345 h 477982"/>
              <a:gd name="connsiteX10" fmla="*/ 62345 w 630604"/>
              <a:gd name="connsiteY10" fmla="*/ 76200 h 477982"/>
              <a:gd name="connsiteX11" fmla="*/ 83127 w 630604"/>
              <a:gd name="connsiteY11" fmla="*/ 96982 h 477982"/>
              <a:gd name="connsiteX12" fmla="*/ 110836 w 630604"/>
              <a:gd name="connsiteY12" fmla="*/ 152400 h 477982"/>
              <a:gd name="connsiteX13" fmla="*/ 131618 w 630604"/>
              <a:gd name="connsiteY13" fmla="*/ 249382 h 477982"/>
              <a:gd name="connsiteX14" fmla="*/ 152400 w 630604"/>
              <a:gd name="connsiteY14" fmla="*/ 311727 h 477982"/>
              <a:gd name="connsiteX15" fmla="*/ 173181 w 630604"/>
              <a:gd name="connsiteY15" fmla="*/ 318654 h 477982"/>
              <a:gd name="connsiteX16" fmla="*/ 193963 w 630604"/>
              <a:gd name="connsiteY16" fmla="*/ 332509 h 477982"/>
              <a:gd name="connsiteX17" fmla="*/ 207818 w 630604"/>
              <a:gd name="connsiteY17" fmla="*/ 311727 h 477982"/>
              <a:gd name="connsiteX18" fmla="*/ 214745 w 630604"/>
              <a:gd name="connsiteY18" fmla="*/ 193964 h 477982"/>
              <a:gd name="connsiteX19" fmla="*/ 221672 w 630604"/>
              <a:gd name="connsiteY19" fmla="*/ 159327 h 477982"/>
              <a:gd name="connsiteX20" fmla="*/ 235527 w 630604"/>
              <a:gd name="connsiteY20" fmla="*/ 69273 h 477982"/>
              <a:gd name="connsiteX21" fmla="*/ 235527 w 630604"/>
              <a:gd name="connsiteY21" fmla="*/ 277091 h 477982"/>
              <a:gd name="connsiteX22" fmla="*/ 256309 w 630604"/>
              <a:gd name="connsiteY22" fmla="*/ 297873 h 477982"/>
              <a:gd name="connsiteX23" fmla="*/ 297872 w 630604"/>
              <a:gd name="connsiteY23" fmla="*/ 207818 h 477982"/>
              <a:gd name="connsiteX24" fmla="*/ 304800 w 630604"/>
              <a:gd name="connsiteY24" fmla="*/ 152400 h 477982"/>
              <a:gd name="connsiteX25" fmla="*/ 325581 w 630604"/>
              <a:gd name="connsiteY25" fmla="*/ 76200 h 477982"/>
              <a:gd name="connsiteX26" fmla="*/ 346363 w 630604"/>
              <a:gd name="connsiteY26" fmla="*/ 34636 h 477982"/>
              <a:gd name="connsiteX27" fmla="*/ 360218 w 630604"/>
              <a:gd name="connsiteY27" fmla="*/ 0 h 477982"/>
              <a:gd name="connsiteX28" fmla="*/ 353291 w 630604"/>
              <a:gd name="connsiteY28" fmla="*/ 96982 h 477982"/>
              <a:gd name="connsiteX29" fmla="*/ 325581 w 630604"/>
              <a:gd name="connsiteY29" fmla="*/ 159327 h 477982"/>
              <a:gd name="connsiteX30" fmla="*/ 318654 w 630604"/>
              <a:gd name="connsiteY30" fmla="*/ 187036 h 477982"/>
              <a:gd name="connsiteX31" fmla="*/ 311727 w 630604"/>
              <a:gd name="connsiteY31" fmla="*/ 297873 h 477982"/>
              <a:gd name="connsiteX32" fmla="*/ 249381 w 630604"/>
              <a:gd name="connsiteY32" fmla="*/ 353291 h 477982"/>
              <a:gd name="connsiteX33" fmla="*/ 256309 w 630604"/>
              <a:gd name="connsiteY33" fmla="*/ 401782 h 477982"/>
              <a:gd name="connsiteX34" fmla="*/ 304800 w 630604"/>
              <a:gd name="connsiteY34" fmla="*/ 339436 h 477982"/>
              <a:gd name="connsiteX35" fmla="*/ 311727 w 630604"/>
              <a:gd name="connsiteY35" fmla="*/ 318654 h 477982"/>
              <a:gd name="connsiteX36" fmla="*/ 374072 w 630604"/>
              <a:gd name="connsiteY36" fmla="*/ 256309 h 477982"/>
              <a:gd name="connsiteX37" fmla="*/ 422563 w 630604"/>
              <a:gd name="connsiteY37" fmla="*/ 207818 h 477982"/>
              <a:gd name="connsiteX38" fmla="*/ 443345 w 630604"/>
              <a:gd name="connsiteY38" fmla="*/ 187036 h 477982"/>
              <a:gd name="connsiteX39" fmla="*/ 464127 w 630604"/>
              <a:gd name="connsiteY39" fmla="*/ 166254 h 477982"/>
              <a:gd name="connsiteX40" fmla="*/ 394854 w 630604"/>
              <a:gd name="connsiteY40" fmla="*/ 235527 h 477982"/>
              <a:gd name="connsiteX41" fmla="*/ 353291 w 630604"/>
              <a:gd name="connsiteY41" fmla="*/ 263236 h 477982"/>
              <a:gd name="connsiteX42" fmla="*/ 346363 w 630604"/>
              <a:gd name="connsiteY42" fmla="*/ 284018 h 477982"/>
              <a:gd name="connsiteX43" fmla="*/ 360218 w 630604"/>
              <a:gd name="connsiteY43" fmla="*/ 339436 h 477982"/>
              <a:gd name="connsiteX44" fmla="*/ 429491 w 630604"/>
              <a:gd name="connsiteY44" fmla="*/ 367145 h 477982"/>
              <a:gd name="connsiteX45" fmla="*/ 464127 w 630604"/>
              <a:gd name="connsiteY45" fmla="*/ 360218 h 477982"/>
              <a:gd name="connsiteX46" fmla="*/ 498763 w 630604"/>
              <a:gd name="connsiteY46" fmla="*/ 325582 h 477982"/>
              <a:gd name="connsiteX47" fmla="*/ 519545 w 630604"/>
              <a:gd name="connsiteY47" fmla="*/ 290945 h 477982"/>
              <a:gd name="connsiteX48" fmla="*/ 581891 w 630604"/>
              <a:gd name="connsiteY48" fmla="*/ 228600 h 477982"/>
              <a:gd name="connsiteX49" fmla="*/ 609600 w 630604"/>
              <a:gd name="connsiteY49" fmla="*/ 214745 h 477982"/>
              <a:gd name="connsiteX50" fmla="*/ 630381 w 630604"/>
              <a:gd name="connsiteY50" fmla="*/ 221673 h 477982"/>
              <a:gd name="connsiteX51" fmla="*/ 581891 w 630604"/>
              <a:gd name="connsiteY51" fmla="*/ 242454 h 477982"/>
              <a:gd name="connsiteX52" fmla="*/ 561109 w 630604"/>
              <a:gd name="connsiteY52" fmla="*/ 256309 h 477982"/>
              <a:gd name="connsiteX53" fmla="*/ 519545 w 630604"/>
              <a:gd name="connsiteY53" fmla="*/ 277091 h 477982"/>
              <a:gd name="connsiteX54" fmla="*/ 484909 w 630604"/>
              <a:gd name="connsiteY54" fmla="*/ 339436 h 477982"/>
              <a:gd name="connsiteX55" fmla="*/ 471054 w 630604"/>
              <a:gd name="connsiteY55" fmla="*/ 360218 h 477982"/>
              <a:gd name="connsiteX56" fmla="*/ 464127 w 630604"/>
              <a:gd name="connsiteY56" fmla="*/ 387927 h 477982"/>
              <a:gd name="connsiteX57" fmla="*/ 381000 w 630604"/>
              <a:gd name="connsiteY57" fmla="*/ 443345 h 477982"/>
              <a:gd name="connsiteX58" fmla="*/ 353291 w 630604"/>
              <a:gd name="connsiteY58" fmla="*/ 436418 h 477982"/>
              <a:gd name="connsiteX59" fmla="*/ 346363 w 630604"/>
              <a:gd name="connsiteY59" fmla="*/ 353291 h 477982"/>
              <a:gd name="connsiteX60" fmla="*/ 436418 w 630604"/>
              <a:gd name="connsiteY60" fmla="*/ 277091 h 477982"/>
              <a:gd name="connsiteX61" fmla="*/ 443345 w 630604"/>
              <a:gd name="connsiteY61" fmla="*/ 318654 h 477982"/>
              <a:gd name="connsiteX62" fmla="*/ 367145 w 630604"/>
              <a:gd name="connsiteY62" fmla="*/ 387927 h 477982"/>
              <a:gd name="connsiteX63" fmla="*/ 325581 w 630604"/>
              <a:gd name="connsiteY63" fmla="*/ 422564 h 477982"/>
              <a:gd name="connsiteX64" fmla="*/ 297872 w 630604"/>
              <a:gd name="connsiteY64" fmla="*/ 443345 h 477982"/>
              <a:gd name="connsiteX65" fmla="*/ 277091 w 630604"/>
              <a:gd name="connsiteY65" fmla="*/ 464127 h 477982"/>
              <a:gd name="connsiteX66" fmla="*/ 242454 w 630604"/>
              <a:gd name="connsiteY66" fmla="*/ 471054 h 477982"/>
              <a:gd name="connsiteX67" fmla="*/ 221672 w 630604"/>
              <a:gd name="connsiteY67" fmla="*/ 477982 h 477982"/>
              <a:gd name="connsiteX68" fmla="*/ 166254 w 630604"/>
              <a:gd name="connsiteY68" fmla="*/ 457200 h 477982"/>
              <a:gd name="connsiteX69" fmla="*/ 124691 w 630604"/>
              <a:gd name="connsiteY69" fmla="*/ 422564 h 477982"/>
              <a:gd name="connsiteX70" fmla="*/ 0 w 630604"/>
              <a:gd name="connsiteY70" fmla="*/ 408709 h 477982"/>
              <a:gd name="connsiteX71" fmla="*/ 228600 w 630604"/>
              <a:gd name="connsiteY71" fmla="*/ 408709 h 477982"/>
              <a:gd name="connsiteX72" fmla="*/ 249381 w 630604"/>
              <a:gd name="connsiteY72" fmla="*/ 415636 h 477982"/>
              <a:gd name="connsiteX73" fmla="*/ 450272 w 630604"/>
              <a:gd name="connsiteY73" fmla="*/ 415636 h 477982"/>
              <a:gd name="connsiteX74" fmla="*/ 484909 w 630604"/>
              <a:gd name="connsiteY74" fmla="*/ 408709 h 477982"/>
              <a:gd name="connsiteX75" fmla="*/ 526472 w 630604"/>
              <a:gd name="connsiteY75" fmla="*/ 387927 h 477982"/>
              <a:gd name="connsiteX76" fmla="*/ 533400 w 630604"/>
              <a:gd name="connsiteY76" fmla="*/ 408709 h 477982"/>
              <a:gd name="connsiteX77" fmla="*/ 519545 w 630604"/>
              <a:gd name="connsiteY77" fmla="*/ 408709 h 47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30604" h="477982">
                <a:moveTo>
                  <a:pt x="318654" y="457200"/>
                </a:moveTo>
                <a:cubicBezTo>
                  <a:pt x="307109" y="450273"/>
                  <a:pt x="294296" y="445115"/>
                  <a:pt x="284018" y="436418"/>
                </a:cubicBezTo>
                <a:cubicBezTo>
                  <a:pt x="264075" y="419543"/>
                  <a:pt x="228600" y="381000"/>
                  <a:pt x="228600" y="381000"/>
                </a:cubicBezTo>
                <a:cubicBezTo>
                  <a:pt x="226291" y="369455"/>
                  <a:pt x="223608" y="357978"/>
                  <a:pt x="221672" y="346364"/>
                </a:cubicBezTo>
                <a:cubicBezTo>
                  <a:pt x="218988" y="330258"/>
                  <a:pt x="219908" y="313363"/>
                  <a:pt x="214745" y="297873"/>
                </a:cubicBezTo>
                <a:cubicBezTo>
                  <a:pt x="207986" y="277594"/>
                  <a:pt x="178623" y="244061"/>
                  <a:pt x="166254" y="228600"/>
                </a:cubicBezTo>
                <a:cubicBezTo>
                  <a:pt x="157310" y="192821"/>
                  <a:pt x="161073" y="194673"/>
                  <a:pt x="131618" y="159327"/>
                </a:cubicBezTo>
                <a:cubicBezTo>
                  <a:pt x="119075" y="144275"/>
                  <a:pt x="101810" y="133439"/>
                  <a:pt x="90054" y="117764"/>
                </a:cubicBezTo>
                <a:cubicBezTo>
                  <a:pt x="83127" y="108527"/>
                  <a:pt x="77436" y="98218"/>
                  <a:pt x="69272" y="90054"/>
                </a:cubicBezTo>
                <a:cubicBezTo>
                  <a:pt x="58817" y="79599"/>
                  <a:pt x="41248" y="75569"/>
                  <a:pt x="34636" y="62345"/>
                </a:cubicBezTo>
                <a:cubicBezTo>
                  <a:pt x="30018" y="53109"/>
                  <a:pt x="53942" y="70198"/>
                  <a:pt x="62345" y="76200"/>
                </a:cubicBezTo>
                <a:cubicBezTo>
                  <a:pt x="70317" y="81894"/>
                  <a:pt x="76200" y="90055"/>
                  <a:pt x="83127" y="96982"/>
                </a:cubicBezTo>
                <a:cubicBezTo>
                  <a:pt x="92363" y="115455"/>
                  <a:pt x="107915" y="131954"/>
                  <a:pt x="110836" y="152400"/>
                </a:cubicBezTo>
                <a:cubicBezTo>
                  <a:pt x="125707" y="256499"/>
                  <a:pt x="107546" y="145073"/>
                  <a:pt x="131618" y="249382"/>
                </a:cubicBezTo>
                <a:cubicBezTo>
                  <a:pt x="136593" y="270941"/>
                  <a:pt x="132722" y="295985"/>
                  <a:pt x="152400" y="311727"/>
                </a:cubicBezTo>
                <a:cubicBezTo>
                  <a:pt x="158102" y="316288"/>
                  <a:pt x="166254" y="316345"/>
                  <a:pt x="173181" y="318654"/>
                </a:cubicBezTo>
                <a:cubicBezTo>
                  <a:pt x="180108" y="323272"/>
                  <a:pt x="185799" y="334142"/>
                  <a:pt x="193963" y="332509"/>
                </a:cubicBezTo>
                <a:cubicBezTo>
                  <a:pt x="202127" y="330876"/>
                  <a:pt x="206583" y="319961"/>
                  <a:pt x="207818" y="311727"/>
                </a:cubicBezTo>
                <a:cubicBezTo>
                  <a:pt x="213651" y="272840"/>
                  <a:pt x="211185" y="233125"/>
                  <a:pt x="214745" y="193964"/>
                </a:cubicBezTo>
                <a:cubicBezTo>
                  <a:pt x="215811" y="182238"/>
                  <a:pt x="219882" y="170964"/>
                  <a:pt x="221672" y="159327"/>
                </a:cubicBezTo>
                <a:cubicBezTo>
                  <a:pt x="238447" y="50292"/>
                  <a:pt x="219645" y="148685"/>
                  <a:pt x="235527" y="69273"/>
                </a:cubicBezTo>
                <a:cubicBezTo>
                  <a:pt x="230022" y="140835"/>
                  <a:pt x="221035" y="204632"/>
                  <a:pt x="235527" y="277091"/>
                </a:cubicBezTo>
                <a:cubicBezTo>
                  <a:pt x="237448" y="286697"/>
                  <a:pt x="249382" y="290946"/>
                  <a:pt x="256309" y="297873"/>
                </a:cubicBezTo>
                <a:cubicBezTo>
                  <a:pt x="302951" y="282324"/>
                  <a:pt x="280152" y="296418"/>
                  <a:pt x="297872" y="207818"/>
                </a:cubicBezTo>
                <a:cubicBezTo>
                  <a:pt x="301523" y="189563"/>
                  <a:pt x="301739" y="170763"/>
                  <a:pt x="304800" y="152400"/>
                </a:cubicBezTo>
                <a:cubicBezTo>
                  <a:pt x="306862" y="140027"/>
                  <a:pt x="324900" y="77971"/>
                  <a:pt x="325581" y="76200"/>
                </a:cubicBezTo>
                <a:cubicBezTo>
                  <a:pt x="331142" y="61742"/>
                  <a:pt x="339953" y="48738"/>
                  <a:pt x="346363" y="34636"/>
                </a:cubicBezTo>
                <a:cubicBezTo>
                  <a:pt x="351509" y="23316"/>
                  <a:pt x="355600" y="11545"/>
                  <a:pt x="360218" y="0"/>
                </a:cubicBezTo>
                <a:cubicBezTo>
                  <a:pt x="357909" y="32327"/>
                  <a:pt x="360176" y="65312"/>
                  <a:pt x="353291" y="96982"/>
                </a:cubicBezTo>
                <a:cubicBezTo>
                  <a:pt x="348460" y="119205"/>
                  <a:pt x="333745" y="138101"/>
                  <a:pt x="325581" y="159327"/>
                </a:cubicBezTo>
                <a:cubicBezTo>
                  <a:pt x="322163" y="168213"/>
                  <a:pt x="320963" y="177800"/>
                  <a:pt x="318654" y="187036"/>
                </a:cubicBezTo>
                <a:cubicBezTo>
                  <a:pt x="316345" y="223982"/>
                  <a:pt x="322951" y="262598"/>
                  <a:pt x="311727" y="297873"/>
                </a:cubicBezTo>
                <a:cubicBezTo>
                  <a:pt x="305340" y="317946"/>
                  <a:pt x="269016" y="340201"/>
                  <a:pt x="249381" y="353291"/>
                </a:cubicBezTo>
                <a:cubicBezTo>
                  <a:pt x="251690" y="369455"/>
                  <a:pt x="240203" y="399098"/>
                  <a:pt x="256309" y="401782"/>
                </a:cubicBezTo>
                <a:cubicBezTo>
                  <a:pt x="263502" y="402981"/>
                  <a:pt x="296071" y="352529"/>
                  <a:pt x="304800" y="339436"/>
                </a:cubicBezTo>
                <a:cubicBezTo>
                  <a:pt x="307109" y="332509"/>
                  <a:pt x="307857" y="324846"/>
                  <a:pt x="311727" y="318654"/>
                </a:cubicBezTo>
                <a:cubicBezTo>
                  <a:pt x="337633" y="277205"/>
                  <a:pt x="338930" y="288522"/>
                  <a:pt x="374072" y="256309"/>
                </a:cubicBezTo>
                <a:cubicBezTo>
                  <a:pt x="390922" y="240863"/>
                  <a:pt x="406399" y="223982"/>
                  <a:pt x="422563" y="207818"/>
                </a:cubicBezTo>
                <a:lnTo>
                  <a:pt x="443345" y="187036"/>
                </a:lnTo>
                <a:lnTo>
                  <a:pt x="464127" y="166254"/>
                </a:lnTo>
                <a:lnTo>
                  <a:pt x="394854" y="235527"/>
                </a:lnTo>
                <a:lnTo>
                  <a:pt x="353291" y="263236"/>
                </a:lnTo>
                <a:cubicBezTo>
                  <a:pt x="350982" y="270163"/>
                  <a:pt x="345702" y="276746"/>
                  <a:pt x="346363" y="284018"/>
                </a:cubicBezTo>
                <a:cubicBezTo>
                  <a:pt x="348087" y="302981"/>
                  <a:pt x="349019" y="324037"/>
                  <a:pt x="360218" y="339436"/>
                </a:cubicBezTo>
                <a:cubicBezTo>
                  <a:pt x="371348" y="354739"/>
                  <a:pt x="410694" y="362446"/>
                  <a:pt x="429491" y="367145"/>
                </a:cubicBezTo>
                <a:cubicBezTo>
                  <a:pt x="441036" y="364836"/>
                  <a:pt x="453103" y="364352"/>
                  <a:pt x="464127" y="360218"/>
                </a:cubicBezTo>
                <a:cubicBezTo>
                  <a:pt x="483732" y="352866"/>
                  <a:pt x="488395" y="342171"/>
                  <a:pt x="498763" y="325582"/>
                </a:cubicBezTo>
                <a:cubicBezTo>
                  <a:pt x="505899" y="314164"/>
                  <a:pt x="511626" y="301834"/>
                  <a:pt x="519545" y="290945"/>
                </a:cubicBezTo>
                <a:cubicBezTo>
                  <a:pt x="540798" y="261723"/>
                  <a:pt x="553054" y="246623"/>
                  <a:pt x="581891" y="228600"/>
                </a:cubicBezTo>
                <a:cubicBezTo>
                  <a:pt x="590648" y="223127"/>
                  <a:pt x="600364" y="219363"/>
                  <a:pt x="609600" y="214745"/>
                </a:cubicBezTo>
                <a:cubicBezTo>
                  <a:pt x="616527" y="217054"/>
                  <a:pt x="632690" y="214746"/>
                  <a:pt x="630381" y="221673"/>
                </a:cubicBezTo>
                <a:cubicBezTo>
                  <a:pt x="628241" y="228092"/>
                  <a:pt x="589771" y="239827"/>
                  <a:pt x="581891" y="242454"/>
                </a:cubicBezTo>
                <a:cubicBezTo>
                  <a:pt x="574964" y="247072"/>
                  <a:pt x="568556" y="252586"/>
                  <a:pt x="561109" y="256309"/>
                </a:cubicBezTo>
                <a:cubicBezTo>
                  <a:pt x="538570" y="267578"/>
                  <a:pt x="539400" y="257236"/>
                  <a:pt x="519545" y="277091"/>
                </a:cubicBezTo>
                <a:cubicBezTo>
                  <a:pt x="492293" y="304343"/>
                  <a:pt x="501984" y="305286"/>
                  <a:pt x="484909" y="339436"/>
                </a:cubicBezTo>
                <a:cubicBezTo>
                  <a:pt x="481186" y="346883"/>
                  <a:pt x="475672" y="353291"/>
                  <a:pt x="471054" y="360218"/>
                </a:cubicBezTo>
                <a:cubicBezTo>
                  <a:pt x="468745" y="369454"/>
                  <a:pt x="470496" y="380850"/>
                  <a:pt x="464127" y="387927"/>
                </a:cubicBezTo>
                <a:cubicBezTo>
                  <a:pt x="438075" y="416874"/>
                  <a:pt x="412535" y="427578"/>
                  <a:pt x="381000" y="443345"/>
                </a:cubicBezTo>
                <a:cubicBezTo>
                  <a:pt x="371764" y="441036"/>
                  <a:pt x="361213" y="441699"/>
                  <a:pt x="353291" y="436418"/>
                </a:cubicBezTo>
                <a:cubicBezTo>
                  <a:pt x="328231" y="419712"/>
                  <a:pt x="337527" y="369981"/>
                  <a:pt x="346363" y="353291"/>
                </a:cubicBezTo>
                <a:cubicBezTo>
                  <a:pt x="366517" y="315223"/>
                  <a:pt x="402462" y="297465"/>
                  <a:pt x="436418" y="277091"/>
                </a:cubicBezTo>
                <a:cubicBezTo>
                  <a:pt x="438727" y="290945"/>
                  <a:pt x="447041" y="305103"/>
                  <a:pt x="443345" y="318654"/>
                </a:cubicBezTo>
                <a:cubicBezTo>
                  <a:pt x="435833" y="346196"/>
                  <a:pt x="383863" y="375067"/>
                  <a:pt x="367145" y="387927"/>
                </a:cubicBezTo>
                <a:cubicBezTo>
                  <a:pt x="352850" y="398923"/>
                  <a:pt x="339664" y="411298"/>
                  <a:pt x="325581" y="422564"/>
                </a:cubicBezTo>
                <a:cubicBezTo>
                  <a:pt x="316566" y="429776"/>
                  <a:pt x="306638" y="435831"/>
                  <a:pt x="297872" y="443345"/>
                </a:cubicBezTo>
                <a:cubicBezTo>
                  <a:pt x="290434" y="449720"/>
                  <a:pt x="285853" y="459746"/>
                  <a:pt x="277091" y="464127"/>
                </a:cubicBezTo>
                <a:cubicBezTo>
                  <a:pt x="266560" y="469393"/>
                  <a:pt x="253877" y="468198"/>
                  <a:pt x="242454" y="471054"/>
                </a:cubicBezTo>
                <a:cubicBezTo>
                  <a:pt x="235370" y="472825"/>
                  <a:pt x="228599" y="475673"/>
                  <a:pt x="221672" y="477982"/>
                </a:cubicBezTo>
                <a:cubicBezTo>
                  <a:pt x="190254" y="471698"/>
                  <a:pt x="188784" y="475975"/>
                  <a:pt x="166254" y="457200"/>
                </a:cubicBezTo>
                <a:cubicBezTo>
                  <a:pt x="153392" y="446482"/>
                  <a:pt x="141890" y="428297"/>
                  <a:pt x="124691" y="422564"/>
                </a:cubicBezTo>
                <a:cubicBezTo>
                  <a:pt x="101690" y="414897"/>
                  <a:pt x="6084" y="409216"/>
                  <a:pt x="0" y="408709"/>
                </a:cubicBezTo>
                <a:cubicBezTo>
                  <a:pt x="102858" y="395852"/>
                  <a:pt x="67502" y="397202"/>
                  <a:pt x="228600" y="408709"/>
                </a:cubicBezTo>
                <a:cubicBezTo>
                  <a:pt x="235883" y="409229"/>
                  <a:pt x="242454" y="413327"/>
                  <a:pt x="249381" y="415636"/>
                </a:cubicBezTo>
                <a:cubicBezTo>
                  <a:pt x="151077" y="440215"/>
                  <a:pt x="185223" y="429586"/>
                  <a:pt x="450272" y="415636"/>
                </a:cubicBezTo>
                <a:cubicBezTo>
                  <a:pt x="462030" y="415017"/>
                  <a:pt x="473363" y="411018"/>
                  <a:pt x="484909" y="408709"/>
                </a:cubicBezTo>
                <a:cubicBezTo>
                  <a:pt x="488408" y="406376"/>
                  <a:pt x="518278" y="383830"/>
                  <a:pt x="526472" y="387927"/>
                </a:cubicBezTo>
                <a:cubicBezTo>
                  <a:pt x="533003" y="391193"/>
                  <a:pt x="535709" y="401782"/>
                  <a:pt x="533400" y="408709"/>
                </a:cubicBezTo>
                <a:cubicBezTo>
                  <a:pt x="531940" y="413090"/>
                  <a:pt x="524163" y="408709"/>
                  <a:pt x="519545" y="408709"/>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A04E8F74-6FC6-4271-A5AA-C8B7F2C24B9F}"/>
              </a:ext>
            </a:extLst>
          </p:cNvPr>
          <p:cNvSpPr txBox="1"/>
          <p:nvPr/>
        </p:nvSpPr>
        <p:spPr>
          <a:xfrm>
            <a:off x="477678" y="2626952"/>
            <a:ext cx="1377493" cy="707886"/>
          </a:xfrm>
          <a:prstGeom prst="rect">
            <a:avLst/>
          </a:prstGeom>
          <a:noFill/>
        </p:spPr>
        <p:txBody>
          <a:bodyPr wrap="square" rtlCol="0">
            <a:spAutoFit/>
          </a:bodyPr>
          <a:lstStyle/>
          <a:p>
            <a:r>
              <a:rPr lang="en-US" sz="800" b="1" dirty="0">
                <a:solidFill>
                  <a:schemeClr val="bg1"/>
                </a:solidFill>
                <a:latin typeface="Arial Narrow" panose="020B0606020202030204" pitchFamily="34" charset="0"/>
              </a:rPr>
              <a:t>CTX (ciguatoxin) is a toxin        produced by dinoflagellates (Genus </a:t>
            </a:r>
            <a:r>
              <a:rPr lang="en-US" sz="800" b="1" i="1" dirty="0" err="1">
                <a:solidFill>
                  <a:schemeClr val="bg1"/>
                </a:solidFill>
                <a:latin typeface="Arial Narrow" panose="020B0606020202030204" pitchFamily="34" charset="0"/>
              </a:rPr>
              <a:t>Gambierdiscus</a:t>
            </a:r>
            <a:r>
              <a:rPr lang="en-US" sz="800" b="1" dirty="0">
                <a:solidFill>
                  <a:schemeClr val="bg1"/>
                </a:solidFill>
                <a:latin typeface="Arial Narrow" panose="020B0606020202030204" pitchFamily="34" charset="0"/>
              </a:rPr>
              <a:t>) that live attached to certain corals, seaweeds and seagrasses.</a:t>
            </a:r>
            <a:endParaRPr lang="en-AU" sz="800" dirty="0"/>
          </a:p>
        </p:txBody>
      </p:sp>
      <p:sp>
        <p:nvSpPr>
          <p:cNvPr id="6" name="Freeform: Shape 5">
            <a:extLst>
              <a:ext uri="{FF2B5EF4-FFF2-40B4-BE49-F238E27FC236}">
                <a16:creationId xmlns:a16="http://schemas.microsoft.com/office/drawing/2014/main" id="{3228ECB5-91CF-45F7-BE2B-879A4F73CAEE}"/>
              </a:ext>
            </a:extLst>
          </p:cNvPr>
          <p:cNvSpPr/>
          <p:nvPr/>
        </p:nvSpPr>
        <p:spPr>
          <a:xfrm>
            <a:off x="2131500" y="2493532"/>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Freeform: Shape 32">
            <a:extLst>
              <a:ext uri="{FF2B5EF4-FFF2-40B4-BE49-F238E27FC236}">
                <a16:creationId xmlns:a16="http://schemas.microsoft.com/office/drawing/2014/main" id="{5E58DA03-69CC-4F9E-8421-1A7B4372A44D}"/>
              </a:ext>
            </a:extLst>
          </p:cNvPr>
          <p:cNvSpPr/>
          <p:nvPr/>
        </p:nvSpPr>
        <p:spPr>
          <a:xfrm>
            <a:off x="1841610" y="2131866"/>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Freeform: Shape 33">
            <a:extLst>
              <a:ext uri="{FF2B5EF4-FFF2-40B4-BE49-F238E27FC236}">
                <a16:creationId xmlns:a16="http://schemas.microsoft.com/office/drawing/2014/main" id="{F4FF84C3-45A9-4E61-9F01-2775BE338E3B}"/>
              </a:ext>
            </a:extLst>
          </p:cNvPr>
          <p:cNvSpPr/>
          <p:nvPr/>
        </p:nvSpPr>
        <p:spPr>
          <a:xfrm>
            <a:off x="1986541" y="1859530"/>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Freeform: Shape 34">
            <a:extLst>
              <a:ext uri="{FF2B5EF4-FFF2-40B4-BE49-F238E27FC236}">
                <a16:creationId xmlns:a16="http://schemas.microsoft.com/office/drawing/2014/main" id="{324A4712-7E5E-443A-9DA0-C8AF18763F90}"/>
              </a:ext>
            </a:extLst>
          </p:cNvPr>
          <p:cNvSpPr/>
          <p:nvPr/>
        </p:nvSpPr>
        <p:spPr>
          <a:xfrm>
            <a:off x="1927623" y="2360960"/>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83BE6C79-F51D-4981-925D-1FF79371DA91}"/>
              </a:ext>
            </a:extLst>
          </p:cNvPr>
          <p:cNvSpPr/>
          <p:nvPr/>
        </p:nvSpPr>
        <p:spPr>
          <a:xfrm>
            <a:off x="2177233" y="2518541"/>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412F75FD-6EE5-43B9-92D4-56F1A6D82380}"/>
              </a:ext>
            </a:extLst>
          </p:cNvPr>
          <p:cNvSpPr/>
          <p:nvPr/>
        </p:nvSpPr>
        <p:spPr>
          <a:xfrm>
            <a:off x="2041407" y="1882321"/>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8" name="Oval 37">
            <a:extLst>
              <a:ext uri="{FF2B5EF4-FFF2-40B4-BE49-F238E27FC236}">
                <a16:creationId xmlns:a16="http://schemas.microsoft.com/office/drawing/2014/main" id="{F081827D-BB66-4829-852A-741106CC46DF}"/>
              </a:ext>
            </a:extLst>
          </p:cNvPr>
          <p:cNvSpPr/>
          <p:nvPr/>
        </p:nvSpPr>
        <p:spPr>
          <a:xfrm>
            <a:off x="1880271" y="214793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9" name="Oval 38">
            <a:extLst>
              <a:ext uri="{FF2B5EF4-FFF2-40B4-BE49-F238E27FC236}">
                <a16:creationId xmlns:a16="http://schemas.microsoft.com/office/drawing/2014/main" id="{1881438D-3756-45E3-9E0E-F4AD2FF2BE37}"/>
              </a:ext>
            </a:extLst>
          </p:cNvPr>
          <p:cNvSpPr/>
          <p:nvPr/>
        </p:nvSpPr>
        <p:spPr>
          <a:xfrm>
            <a:off x="1974398" y="237857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 name="Oval 39">
            <a:extLst>
              <a:ext uri="{FF2B5EF4-FFF2-40B4-BE49-F238E27FC236}">
                <a16:creationId xmlns:a16="http://schemas.microsoft.com/office/drawing/2014/main" id="{AFDE0616-382E-494A-87BD-A033F2254014}"/>
              </a:ext>
            </a:extLst>
          </p:cNvPr>
          <p:cNvSpPr/>
          <p:nvPr/>
        </p:nvSpPr>
        <p:spPr>
          <a:xfrm>
            <a:off x="889420" y="216740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 name="Oval 40">
            <a:extLst>
              <a:ext uri="{FF2B5EF4-FFF2-40B4-BE49-F238E27FC236}">
                <a16:creationId xmlns:a16="http://schemas.microsoft.com/office/drawing/2014/main" id="{1BE5BFEA-97FC-4A65-9F65-B63F0D89C92D}"/>
              </a:ext>
            </a:extLst>
          </p:cNvPr>
          <p:cNvSpPr/>
          <p:nvPr/>
        </p:nvSpPr>
        <p:spPr>
          <a:xfrm>
            <a:off x="813823" y="232661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2" name="Oval 41">
            <a:extLst>
              <a:ext uri="{FF2B5EF4-FFF2-40B4-BE49-F238E27FC236}">
                <a16:creationId xmlns:a16="http://schemas.microsoft.com/office/drawing/2014/main" id="{D9B53FA3-4A0C-4A1B-A440-D2424A844D46}"/>
              </a:ext>
            </a:extLst>
          </p:cNvPr>
          <p:cNvSpPr/>
          <p:nvPr/>
        </p:nvSpPr>
        <p:spPr>
          <a:xfrm>
            <a:off x="996394" y="240581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8" name="Oval 47">
            <a:extLst>
              <a:ext uri="{FF2B5EF4-FFF2-40B4-BE49-F238E27FC236}">
                <a16:creationId xmlns:a16="http://schemas.microsoft.com/office/drawing/2014/main" id="{F7C43CEE-4324-40B7-92E5-1F5FDC429628}"/>
              </a:ext>
            </a:extLst>
          </p:cNvPr>
          <p:cNvSpPr/>
          <p:nvPr/>
        </p:nvSpPr>
        <p:spPr>
          <a:xfrm>
            <a:off x="1041820" y="231980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9" name="Oval 48">
            <a:extLst>
              <a:ext uri="{FF2B5EF4-FFF2-40B4-BE49-F238E27FC236}">
                <a16:creationId xmlns:a16="http://schemas.microsoft.com/office/drawing/2014/main" id="{DDDE18E0-670D-4746-91BE-D2ACC4B14B9C}"/>
              </a:ext>
            </a:extLst>
          </p:cNvPr>
          <p:cNvSpPr/>
          <p:nvPr/>
        </p:nvSpPr>
        <p:spPr>
          <a:xfrm>
            <a:off x="619137" y="2207766"/>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0" name="Oval 49">
            <a:extLst>
              <a:ext uri="{FF2B5EF4-FFF2-40B4-BE49-F238E27FC236}">
                <a16:creationId xmlns:a16="http://schemas.microsoft.com/office/drawing/2014/main" id="{047C1000-E19C-4921-8626-56B7F4344940}"/>
              </a:ext>
            </a:extLst>
          </p:cNvPr>
          <p:cNvSpPr/>
          <p:nvPr/>
        </p:nvSpPr>
        <p:spPr>
          <a:xfrm>
            <a:off x="704814" y="248712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1" name="Freeform: Shape 50">
            <a:extLst>
              <a:ext uri="{FF2B5EF4-FFF2-40B4-BE49-F238E27FC236}">
                <a16:creationId xmlns:a16="http://schemas.microsoft.com/office/drawing/2014/main" id="{C3731326-3E8C-4EDE-9486-68153A77255E}"/>
              </a:ext>
            </a:extLst>
          </p:cNvPr>
          <p:cNvSpPr/>
          <p:nvPr/>
        </p:nvSpPr>
        <p:spPr>
          <a:xfrm>
            <a:off x="2529758" y="1718164"/>
            <a:ext cx="317979" cy="21105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Shape 51">
            <a:extLst>
              <a:ext uri="{FF2B5EF4-FFF2-40B4-BE49-F238E27FC236}">
                <a16:creationId xmlns:a16="http://schemas.microsoft.com/office/drawing/2014/main" id="{A796E6AF-FDD1-46D4-AC45-FAD3AACB45A9}"/>
              </a:ext>
            </a:extLst>
          </p:cNvPr>
          <p:cNvSpPr/>
          <p:nvPr/>
        </p:nvSpPr>
        <p:spPr>
          <a:xfrm>
            <a:off x="2533873" y="2388573"/>
            <a:ext cx="317979" cy="21105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Shape 52">
            <a:extLst>
              <a:ext uri="{FF2B5EF4-FFF2-40B4-BE49-F238E27FC236}">
                <a16:creationId xmlns:a16="http://schemas.microsoft.com/office/drawing/2014/main" id="{4E736ADD-588B-49E4-A5ED-36A0E78A3BFF}"/>
              </a:ext>
            </a:extLst>
          </p:cNvPr>
          <p:cNvSpPr/>
          <p:nvPr/>
        </p:nvSpPr>
        <p:spPr>
          <a:xfrm>
            <a:off x="2078899" y="2218376"/>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Oval 53">
            <a:extLst>
              <a:ext uri="{FF2B5EF4-FFF2-40B4-BE49-F238E27FC236}">
                <a16:creationId xmlns:a16="http://schemas.microsoft.com/office/drawing/2014/main" id="{E0C88F57-BC8A-41FE-96AB-6C8F40889FD7}"/>
              </a:ext>
            </a:extLst>
          </p:cNvPr>
          <p:cNvSpPr/>
          <p:nvPr/>
        </p:nvSpPr>
        <p:spPr>
          <a:xfrm>
            <a:off x="2131514" y="223425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5" name="Freeform: Shape 54">
            <a:extLst>
              <a:ext uri="{FF2B5EF4-FFF2-40B4-BE49-F238E27FC236}">
                <a16:creationId xmlns:a16="http://schemas.microsoft.com/office/drawing/2014/main" id="{241AD6AC-B0D1-4ED1-B06D-582651366E8D}"/>
              </a:ext>
            </a:extLst>
          </p:cNvPr>
          <p:cNvSpPr/>
          <p:nvPr/>
        </p:nvSpPr>
        <p:spPr>
          <a:xfrm>
            <a:off x="1834307" y="1679701"/>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Oval 55">
            <a:extLst>
              <a:ext uri="{FF2B5EF4-FFF2-40B4-BE49-F238E27FC236}">
                <a16:creationId xmlns:a16="http://schemas.microsoft.com/office/drawing/2014/main" id="{D0ED54CD-56BF-4E90-8E93-C6BB6969B899}"/>
              </a:ext>
            </a:extLst>
          </p:cNvPr>
          <p:cNvSpPr/>
          <p:nvPr/>
        </p:nvSpPr>
        <p:spPr>
          <a:xfrm>
            <a:off x="1886922" y="169558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8" name="Freeform: Shape 57">
            <a:extLst>
              <a:ext uri="{FF2B5EF4-FFF2-40B4-BE49-F238E27FC236}">
                <a16:creationId xmlns:a16="http://schemas.microsoft.com/office/drawing/2014/main" id="{AA05D366-F0BA-46A1-BC77-23485D06E4AC}"/>
              </a:ext>
            </a:extLst>
          </p:cNvPr>
          <p:cNvSpPr/>
          <p:nvPr/>
        </p:nvSpPr>
        <p:spPr>
          <a:xfrm>
            <a:off x="2060988" y="1550575"/>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Oval 60">
            <a:extLst>
              <a:ext uri="{FF2B5EF4-FFF2-40B4-BE49-F238E27FC236}">
                <a16:creationId xmlns:a16="http://schemas.microsoft.com/office/drawing/2014/main" id="{42D3C2DE-911B-4994-9349-FADA5D37041F}"/>
              </a:ext>
            </a:extLst>
          </p:cNvPr>
          <p:cNvSpPr/>
          <p:nvPr/>
        </p:nvSpPr>
        <p:spPr>
          <a:xfrm>
            <a:off x="2113603" y="156645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3" name="Oval 62">
            <a:extLst>
              <a:ext uri="{FF2B5EF4-FFF2-40B4-BE49-F238E27FC236}">
                <a16:creationId xmlns:a16="http://schemas.microsoft.com/office/drawing/2014/main" id="{63599ED3-849F-4FE1-85AF-9EE8E80EE2A3}"/>
              </a:ext>
            </a:extLst>
          </p:cNvPr>
          <p:cNvSpPr/>
          <p:nvPr/>
        </p:nvSpPr>
        <p:spPr>
          <a:xfrm>
            <a:off x="2643028" y="176455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4" name="Oval 63">
            <a:extLst>
              <a:ext uri="{FF2B5EF4-FFF2-40B4-BE49-F238E27FC236}">
                <a16:creationId xmlns:a16="http://schemas.microsoft.com/office/drawing/2014/main" id="{10CB959D-B48A-41EB-BA0C-39D1B8F009D9}"/>
              </a:ext>
            </a:extLst>
          </p:cNvPr>
          <p:cNvSpPr/>
          <p:nvPr/>
        </p:nvSpPr>
        <p:spPr>
          <a:xfrm>
            <a:off x="2579165" y="1848177"/>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5" name="Oval 64">
            <a:extLst>
              <a:ext uri="{FF2B5EF4-FFF2-40B4-BE49-F238E27FC236}">
                <a16:creationId xmlns:a16="http://schemas.microsoft.com/office/drawing/2014/main" id="{DAFF3C76-9FFA-4ECE-918F-04F41C4B1B49}"/>
              </a:ext>
            </a:extLst>
          </p:cNvPr>
          <p:cNvSpPr/>
          <p:nvPr/>
        </p:nvSpPr>
        <p:spPr>
          <a:xfrm>
            <a:off x="2697558" y="243095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6" name="Oval 65">
            <a:extLst>
              <a:ext uri="{FF2B5EF4-FFF2-40B4-BE49-F238E27FC236}">
                <a16:creationId xmlns:a16="http://schemas.microsoft.com/office/drawing/2014/main" id="{1E737F77-3A31-4EEC-BC5D-5DD3C30FC7F8}"/>
              </a:ext>
            </a:extLst>
          </p:cNvPr>
          <p:cNvSpPr/>
          <p:nvPr/>
        </p:nvSpPr>
        <p:spPr>
          <a:xfrm>
            <a:off x="2638671" y="252834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7" name="Freeform: Shape 66">
            <a:extLst>
              <a:ext uri="{FF2B5EF4-FFF2-40B4-BE49-F238E27FC236}">
                <a16:creationId xmlns:a16="http://schemas.microsoft.com/office/drawing/2014/main" id="{4E1C3E46-8E4E-4C41-83CE-4EADD304FC55}"/>
              </a:ext>
            </a:extLst>
          </p:cNvPr>
          <p:cNvSpPr/>
          <p:nvPr/>
        </p:nvSpPr>
        <p:spPr>
          <a:xfrm>
            <a:off x="3108100" y="1629202"/>
            <a:ext cx="630604" cy="365968"/>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Oval 67">
            <a:extLst>
              <a:ext uri="{FF2B5EF4-FFF2-40B4-BE49-F238E27FC236}">
                <a16:creationId xmlns:a16="http://schemas.microsoft.com/office/drawing/2014/main" id="{2EC5750D-ADC9-4D66-AC62-2F3FE31AEBDC}"/>
              </a:ext>
            </a:extLst>
          </p:cNvPr>
          <p:cNvSpPr/>
          <p:nvPr/>
        </p:nvSpPr>
        <p:spPr>
          <a:xfrm>
            <a:off x="3423402" y="173760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9" name="Oval 68">
            <a:extLst>
              <a:ext uri="{FF2B5EF4-FFF2-40B4-BE49-F238E27FC236}">
                <a16:creationId xmlns:a16="http://schemas.microsoft.com/office/drawing/2014/main" id="{2FFC6E39-F1BB-49DD-B5BC-4229A9CD9018}"/>
              </a:ext>
            </a:extLst>
          </p:cNvPr>
          <p:cNvSpPr/>
          <p:nvPr/>
        </p:nvSpPr>
        <p:spPr>
          <a:xfrm>
            <a:off x="3271715" y="168945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0" name="Oval 69">
            <a:extLst>
              <a:ext uri="{FF2B5EF4-FFF2-40B4-BE49-F238E27FC236}">
                <a16:creationId xmlns:a16="http://schemas.microsoft.com/office/drawing/2014/main" id="{62E212F1-44B0-4CFC-9347-76B1727AC767}"/>
              </a:ext>
            </a:extLst>
          </p:cNvPr>
          <p:cNvSpPr/>
          <p:nvPr/>
        </p:nvSpPr>
        <p:spPr>
          <a:xfrm>
            <a:off x="3311989" y="1827481"/>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1" name="Oval 70">
            <a:extLst>
              <a:ext uri="{FF2B5EF4-FFF2-40B4-BE49-F238E27FC236}">
                <a16:creationId xmlns:a16="http://schemas.microsoft.com/office/drawing/2014/main" id="{68B10D49-C950-4881-B42B-8CAEAB7CCACF}"/>
              </a:ext>
            </a:extLst>
          </p:cNvPr>
          <p:cNvSpPr/>
          <p:nvPr/>
        </p:nvSpPr>
        <p:spPr>
          <a:xfrm>
            <a:off x="3431720" y="191770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3" name="Freeform: Shape 72">
            <a:extLst>
              <a:ext uri="{FF2B5EF4-FFF2-40B4-BE49-F238E27FC236}">
                <a16:creationId xmlns:a16="http://schemas.microsoft.com/office/drawing/2014/main" id="{53749196-3E5F-4BA1-956D-FA83746A2291}"/>
              </a:ext>
            </a:extLst>
          </p:cNvPr>
          <p:cNvSpPr/>
          <p:nvPr/>
        </p:nvSpPr>
        <p:spPr>
          <a:xfrm>
            <a:off x="3126118" y="2180291"/>
            <a:ext cx="630604" cy="365968"/>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Oval 73">
            <a:extLst>
              <a:ext uri="{FF2B5EF4-FFF2-40B4-BE49-F238E27FC236}">
                <a16:creationId xmlns:a16="http://schemas.microsoft.com/office/drawing/2014/main" id="{78164C9D-0816-4FE3-9496-B1A1DC26D369}"/>
              </a:ext>
            </a:extLst>
          </p:cNvPr>
          <p:cNvSpPr/>
          <p:nvPr/>
        </p:nvSpPr>
        <p:spPr>
          <a:xfrm>
            <a:off x="3441420" y="228869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5" name="Oval 74">
            <a:extLst>
              <a:ext uri="{FF2B5EF4-FFF2-40B4-BE49-F238E27FC236}">
                <a16:creationId xmlns:a16="http://schemas.microsoft.com/office/drawing/2014/main" id="{EEF08E3F-8715-41EE-BEED-B9B9B103FB4F}"/>
              </a:ext>
            </a:extLst>
          </p:cNvPr>
          <p:cNvSpPr/>
          <p:nvPr/>
        </p:nvSpPr>
        <p:spPr>
          <a:xfrm>
            <a:off x="3289733" y="224054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6" name="Oval 75">
            <a:extLst>
              <a:ext uri="{FF2B5EF4-FFF2-40B4-BE49-F238E27FC236}">
                <a16:creationId xmlns:a16="http://schemas.microsoft.com/office/drawing/2014/main" id="{AF31D565-5E7D-448E-89F1-6E59A4986F6A}"/>
              </a:ext>
            </a:extLst>
          </p:cNvPr>
          <p:cNvSpPr/>
          <p:nvPr/>
        </p:nvSpPr>
        <p:spPr>
          <a:xfrm>
            <a:off x="3330007" y="237857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7" name="Oval 76">
            <a:extLst>
              <a:ext uri="{FF2B5EF4-FFF2-40B4-BE49-F238E27FC236}">
                <a16:creationId xmlns:a16="http://schemas.microsoft.com/office/drawing/2014/main" id="{3395C216-BEEC-450A-87D3-3FCD8701F499}"/>
              </a:ext>
            </a:extLst>
          </p:cNvPr>
          <p:cNvSpPr/>
          <p:nvPr/>
        </p:nvSpPr>
        <p:spPr>
          <a:xfrm>
            <a:off x="3449738" y="246879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9" name="Freeform: Shape 78">
            <a:extLst>
              <a:ext uri="{FF2B5EF4-FFF2-40B4-BE49-F238E27FC236}">
                <a16:creationId xmlns:a16="http://schemas.microsoft.com/office/drawing/2014/main" id="{23B858BD-A1A7-40E2-93CF-9253A9E76527}"/>
              </a:ext>
            </a:extLst>
          </p:cNvPr>
          <p:cNvSpPr/>
          <p:nvPr/>
        </p:nvSpPr>
        <p:spPr>
          <a:xfrm>
            <a:off x="2580845" y="1412070"/>
            <a:ext cx="317979" cy="21105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Oval 79">
            <a:extLst>
              <a:ext uri="{FF2B5EF4-FFF2-40B4-BE49-F238E27FC236}">
                <a16:creationId xmlns:a16="http://schemas.microsoft.com/office/drawing/2014/main" id="{8E164FE8-1452-4DBE-A4C5-731B5630D118}"/>
              </a:ext>
            </a:extLst>
          </p:cNvPr>
          <p:cNvSpPr/>
          <p:nvPr/>
        </p:nvSpPr>
        <p:spPr>
          <a:xfrm>
            <a:off x="2744530" y="1454451"/>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1" name="Oval 80">
            <a:extLst>
              <a:ext uri="{FF2B5EF4-FFF2-40B4-BE49-F238E27FC236}">
                <a16:creationId xmlns:a16="http://schemas.microsoft.com/office/drawing/2014/main" id="{E685FDC6-4549-4639-90E7-CEA30956D2BF}"/>
              </a:ext>
            </a:extLst>
          </p:cNvPr>
          <p:cNvSpPr/>
          <p:nvPr/>
        </p:nvSpPr>
        <p:spPr>
          <a:xfrm>
            <a:off x="2685643" y="155183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2" name="Freeform: Shape 81">
            <a:extLst>
              <a:ext uri="{FF2B5EF4-FFF2-40B4-BE49-F238E27FC236}">
                <a16:creationId xmlns:a16="http://schemas.microsoft.com/office/drawing/2014/main" id="{0E4D2D37-9C6D-4782-94CD-41A7BF0DE3A1}"/>
              </a:ext>
            </a:extLst>
          </p:cNvPr>
          <p:cNvSpPr/>
          <p:nvPr/>
        </p:nvSpPr>
        <p:spPr>
          <a:xfrm>
            <a:off x="3905542" y="1843219"/>
            <a:ext cx="824746" cy="50228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Oval 82">
            <a:extLst>
              <a:ext uri="{FF2B5EF4-FFF2-40B4-BE49-F238E27FC236}">
                <a16:creationId xmlns:a16="http://schemas.microsoft.com/office/drawing/2014/main" id="{5A2F29A5-DB1B-4820-813F-36130BB279F6}"/>
              </a:ext>
            </a:extLst>
          </p:cNvPr>
          <p:cNvSpPr/>
          <p:nvPr/>
        </p:nvSpPr>
        <p:spPr>
          <a:xfrm>
            <a:off x="4110107" y="218778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4" name="Oval 83">
            <a:extLst>
              <a:ext uri="{FF2B5EF4-FFF2-40B4-BE49-F238E27FC236}">
                <a16:creationId xmlns:a16="http://schemas.microsoft.com/office/drawing/2014/main" id="{56C0FED0-69AF-4EBE-9EB9-702BD7EEC022}"/>
              </a:ext>
            </a:extLst>
          </p:cNvPr>
          <p:cNvSpPr/>
          <p:nvPr/>
        </p:nvSpPr>
        <p:spPr>
          <a:xfrm>
            <a:off x="4421732" y="197625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5" name="Oval 84">
            <a:extLst>
              <a:ext uri="{FF2B5EF4-FFF2-40B4-BE49-F238E27FC236}">
                <a16:creationId xmlns:a16="http://schemas.microsoft.com/office/drawing/2014/main" id="{3760D34C-AAEC-480B-9D08-1141C1D4E35E}"/>
              </a:ext>
            </a:extLst>
          </p:cNvPr>
          <p:cNvSpPr/>
          <p:nvPr/>
        </p:nvSpPr>
        <p:spPr>
          <a:xfrm>
            <a:off x="4167763" y="206829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7" name="Oval 86">
            <a:extLst>
              <a:ext uri="{FF2B5EF4-FFF2-40B4-BE49-F238E27FC236}">
                <a16:creationId xmlns:a16="http://schemas.microsoft.com/office/drawing/2014/main" id="{4FCBD968-4342-4FDD-95F8-1BE2C90FE6AD}"/>
              </a:ext>
            </a:extLst>
          </p:cNvPr>
          <p:cNvSpPr/>
          <p:nvPr/>
        </p:nvSpPr>
        <p:spPr>
          <a:xfrm>
            <a:off x="4223267" y="196098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8" name="Oval 87">
            <a:extLst>
              <a:ext uri="{FF2B5EF4-FFF2-40B4-BE49-F238E27FC236}">
                <a16:creationId xmlns:a16="http://schemas.microsoft.com/office/drawing/2014/main" id="{3A1EE5D3-B172-4163-8623-A2E623BDAF65}"/>
              </a:ext>
            </a:extLst>
          </p:cNvPr>
          <p:cNvSpPr/>
          <p:nvPr/>
        </p:nvSpPr>
        <p:spPr>
          <a:xfrm>
            <a:off x="4296068" y="220138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9" name="Oval 88">
            <a:extLst>
              <a:ext uri="{FF2B5EF4-FFF2-40B4-BE49-F238E27FC236}">
                <a16:creationId xmlns:a16="http://schemas.microsoft.com/office/drawing/2014/main" id="{D78BA15B-2061-40C0-851B-7BD69FBCE1AD}"/>
              </a:ext>
            </a:extLst>
          </p:cNvPr>
          <p:cNvSpPr/>
          <p:nvPr/>
        </p:nvSpPr>
        <p:spPr>
          <a:xfrm>
            <a:off x="4052603" y="203882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0" name="Oval 89">
            <a:extLst>
              <a:ext uri="{FF2B5EF4-FFF2-40B4-BE49-F238E27FC236}">
                <a16:creationId xmlns:a16="http://schemas.microsoft.com/office/drawing/2014/main" id="{19EECB1E-7DA5-4595-8A31-43927FF32C24}"/>
              </a:ext>
            </a:extLst>
          </p:cNvPr>
          <p:cNvSpPr/>
          <p:nvPr/>
        </p:nvSpPr>
        <p:spPr>
          <a:xfrm>
            <a:off x="4389886" y="211898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2" name="Oval 91">
            <a:extLst>
              <a:ext uri="{FF2B5EF4-FFF2-40B4-BE49-F238E27FC236}">
                <a16:creationId xmlns:a16="http://schemas.microsoft.com/office/drawing/2014/main" id="{F1C663B6-63E5-4079-B7D3-88F105D1C5E6}"/>
              </a:ext>
            </a:extLst>
          </p:cNvPr>
          <p:cNvSpPr/>
          <p:nvPr/>
        </p:nvSpPr>
        <p:spPr>
          <a:xfrm>
            <a:off x="4296000" y="203553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FF55B8E7-74B4-429A-8C59-E02B25DC86F8}"/>
              </a:ext>
            </a:extLst>
          </p:cNvPr>
          <p:cNvSpPr/>
          <p:nvPr/>
        </p:nvSpPr>
        <p:spPr>
          <a:xfrm>
            <a:off x="5105479" y="1631166"/>
            <a:ext cx="1007165" cy="9139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Oval 93">
            <a:extLst>
              <a:ext uri="{FF2B5EF4-FFF2-40B4-BE49-F238E27FC236}">
                <a16:creationId xmlns:a16="http://schemas.microsoft.com/office/drawing/2014/main" id="{C6118A01-95CD-4225-BE0A-5B27CC075D47}"/>
              </a:ext>
            </a:extLst>
          </p:cNvPr>
          <p:cNvSpPr/>
          <p:nvPr/>
        </p:nvSpPr>
        <p:spPr>
          <a:xfrm>
            <a:off x="5123260" y="1656039"/>
            <a:ext cx="961021" cy="862882"/>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5" name="Freeform: Shape 94">
            <a:extLst>
              <a:ext uri="{FF2B5EF4-FFF2-40B4-BE49-F238E27FC236}">
                <a16:creationId xmlns:a16="http://schemas.microsoft.com/office/drawing/2014/main" id="{CBA303D2-CFF9-4984-9FE9-21E4DA099D1F}"/>
              </a:ext>
            </a:extLst>
          </p:cNvPr>
          <p:cNvSpPr/>
          <p:nvPr/>
        </p:nvSpPr>
        <p:spPr>
          <a:xfrm>
            <a:off x="5174255" y="1854027"/>
            <a:ext cx="802463" cy="447194"/>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6" name="Oval 95">
            <a:extLst>
              <a:ext uri="{FF2B5EF4-FFF2-40B4-BE49-F238E27FC236}">
                <a16:creationId xmlns:a16="http://schemas.microsoft.com/office/drawing/2014/main" id="{B6AAC9F8-6BFA-4A4A-842B-00716D71D7FA}"/>
              </a:ext>
            </a:extLst>
          </p:cNvPr>
          <p:cNvSpPr/>
          <p:nvPr/>
        </p:nvSpPr>
        <p:spPr>
          <a:xfrm>
            <a:off x="5383951" y="2170537"/>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8" name="Oval 97">
            <a:extLst>
              <a:ext uri="{FF2B5EF4-FFF2-40B4-BE49-F238E27FC236}">
                <a16:creationId xmlns:a16="http://schemas.microsoft.com/office/drawing/2014/main" id="{53545070-E6DB-43DD-85D4-AA9CC413BA81}"/>
              </a:ext>
            </a:extLst>
          </p:cNvPr>
          <p:cNvSpPr/>
          <p:nvPr/>
        </p:nvSpPr>
        <p:spPr>
          <a:xfrm>
            <a:off x="5441607" y="205104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0" name="Oval 99">
            <a:extLst>
              <a:ext uri="{FF2B5EF4-FFF2-40B4-BE49-F238E27FC236}">
                <a16:creationId xmlns:a16="http://schemas.microsoft.com/office/drawing/2014/main" id="{1266EC9B-E744-4EAC-B691-5C1A87F4B57E}"/>
              </a:ext>
            </a:extLst>
          </p:cNvPr>
          <p:cNvSpPr/>
          <p:nvPr/>
        </p:nvSpPr>
        <p:spPr>
          <a:xfrm>
            <a:off x="5497111" y="194373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1" name="Oval 100">
            <a:extLst>
              <a:ext uri="{FF2B5EF4-FFF2-40B4-BE49-F238E27FC236}">
                <a16:creationId xmlns:a16="http://schemas.microsoft.com/office/drawing/2014/main" id="{96DEFCD6-D797-44FE-BB4B-3BE89723267A}"/>
              </a:ext>
            </a:extLst>
          </p:cNvPr>
          <p:cNvSpPr/>
          <p:nvPr/>
        </p:nvSpPr>
        <p:spPr>
          <a:xfrm>
            <a:off x="5569912" y="218413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2" name="Oval 101">
            <a:extLst>
              <a:ext uri="{FF2B5EF4-FFF2-40B4-BE49-F238E27FC236}">
                <a16:creationId xmlns:a16="http://schemas.microsoft.com/office/drawing/2014/main" id="{82960F0D-D588-4A73-9689-3B50AA4EE990}"/>
              </a:ext>
            </a:extLst>
          </p:cNvPr>
          <p:cNvSpPr/>
          <p:nvPr/>
        </p:nvSpPr>
        <p:spPr>
          <a:xfrm>
            <a:off x="5326447" y="2021576"/>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3" name="Oval 102">
            <a:extLst>
              <a:ext uri="{FF2B5EF4-FFF2-40B4-BE49-F238E27FC236}">
                <a16:creationId xmlns:a16="http://schemas.microsoft.com/office/drawing/2014/main" id="{F39DBAE8-E641-4233-9C7B-2F8E8D0E1DE7}"/>
              </a:ext>
            </a:extLst>
          </p:cNvPr>
          <p:cNvSpPr/>
          <p:nvPr/>
        </p:nvSpPr>
        <p:spPr>
          <a:xfrm>
            <a:off x="5663730" y="2101736"/>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4" name="Oval 103">
            <a:extLst>
              <a:ext uri="{FF2B5EF4-FFF2-40B4-BE49-F238E27FC236}">
                <a16:creationId xmlns:a16="http://schemas.microsoft.com/office/drawing/2014/main" id="{CF21161C-7329-4F19-9807-A46C38B51772}"/>
              </a:ext>
            </a:extLst>
          </p:cNvPr>
          <p:cNvSpPr/>
          <p:nvPr/>
        </p:nvSpPr>
        <p:spPr>
          <a:xfrm>
            <a:off x="5615314" y="189801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5" name="Oval 104">
            <a:extLst>
              <a:ext uri="{FF2B5EF4-FFF2-40B4-BE49-F238E27FC236}">
                <a16:creationId xmlns:a16="http://schemas.microsoft.com/office/drawing/2014/main" id="{545822DC-E90A-4183-89C3-C1EF7F952C2D}"/>
              </a:ext>
            </a:extLst>
          </p:cNvPr>
          <p:cNvSpPr/>
          <p:nvPr/>
        </p:nvSpPr>
        <p:spPr>
          <a:xfrm>
            <a:off x="5569911" y="204028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 name="Rectangle: Rounded Corners 16">
            <a:extLst>
              <a:ext uri="{FF2B5EF4-FFF2-40B4-BE49-F238E27FC236}">
                <a16:creationId xmlns:a16="http://schemas.microsoft.com/office/drawing/2014/main" id="{C38B72F7-AD1B-4FCA-8FDC-537D01F9AFA5}"/>
              </a:ext>
            </a:extLst>
          </p:cNvPr>
          <p:cNvSpPr/>
          <p:nvPr/>
        </p:nvSpPr>
        <p:spPr>
          <a:xfrm>
            <a:off x="4957996" y="1862549"/>
            <a:ext cx="45719" cy="6253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E7A28F55-647A-408D-B935-2F9FB37E3D45}"/>
              </a:ext>
            </a:extLst>
          </p:cNvPr>
          <p:cNvSpPr/>
          <p:nvPr/>
        </p:nvSpPr>
        <p:spPr>
          <a:xfrm>
            <a:off x="4884347" y="1561650"/>
            <a:ext cx="210550" cy="325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a:extLst>
              <a:ext uri="{FF2B5EF4-FFF2-40B4-BE49-F238E27FC236}">
                <a16:creationId xmlns:a16="http://schemas.microsoft.com/office/drawing/2014/main" id="{1E87FB24-6C98-494D-A178-064323DF9105}"/>
              </a:ext>
            </a:extLst>
          </p:cNvPr>
          <p:cNvSpPr/>
          <p:nvPr/>
        </p:nvSpPr>
        <p:spPr>
          <a:xfrm>
            <a:off x="4905701" y="1467928"/>
            <a:ext cx="45719" cy="3595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9" name="Rectangle 108">
            <a:extLst>
              <a:ext uri="{FF2B5EF4-FFF2-40B4-BE49-F238E27FC236}">
                <a16:creationId xmlns:a16="http://schemas.microsoft.com/office/drawing/2014/main" id="{4D4B7EC7-C4F5-4EE9-9586-00BDF4AF92AB}"/>
              </a:ext>
            </a:extLst>
          </p:cNvPr>
          <p:cNvSpPr/>
          <p:nvPr/>
        </p:nvSpPr>
        <p:spPr>
          <a:xfrm>
            <a:off x="5022743" y="1471716"/>
            <a:ext cx="45719" cy="3595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0" name="Rectangle: Rounded Corners 109">
            <a:extLst>
              <a:ext uri="{FF2B5EF4-FFF2-40B4-BE49-F238E27FC236}">
                <a16:creationId xmlns:a16="http://schemas.microsoft.com/office/drawing/2014/main" id="{095A3FBB-00B5-4358-8741-6540DA04825A}"/>
              </a:ext>
            </a:extLst>
          </p:cNvPr>
          <p:cNvSpPr/>
          <p:nvPr/>
        </p:nvSpPr>
        <p:spPr>
          <a:xfrm>
            <a:off x="6210680" y="1543222"/>
            <a:ext cx="45719" cy="9714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Freeform: Shape 105">
            <a:extLst>
              <a:ext uri="{FF2B5EF4-FFF2-40B4-BE49-F238E27FC236}">
                <a16:creationId xmlns:a16="http://schemas.microsoft.com/office/drawing/2014/main" id="{D0E8EDD5-63AB-4BEE-8C6C-82B36A120B63}"/>
              </a:ext>
            </a:extLst>
          </p:cNvPr>
          <p:cNvSpPr/>
          <p:nvPr/>
        </p:nvSpPr>
        <p:spPr>
          <a:xfrm>
            <a:off x="3850850" y="1977767"/>
            <a:ext cx="177866" cy="416845"/>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Freeform: Shape 111">
            <a:extLst>
              <a:ext uri="{FF2B5EF4-FFF2-40B4-BE49-F238E27FC236}">
                <a16:creationId xmlns:a16="http://schemas.microsoft.com/office/drawing/2014/main" id="{BE4561E4-72D4-432C-A059-07CA2C9460E3}"/>
              </a:ext>
            </a:extLst>
          </p:cNvPr>
          <p:cNvSpPr/>
          <p:nvPr/>
        </p:nvSpPr>
        <p:spPr>
          <a:xfrm>
            <a:off x="2992204" y="1643043"/>
            <a:ext cx="177866" cy="416845"/>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Freeform: Shape 112">
            <a:extLst>
              <a:ext uri="{FF2B5EF4-FFF2-40B4-BE49-F238E27FC236}">
                <a16:creationId xmlns:a16="http://schemas.microsoft.com/office/drawing/2014/main" id="{020129E6-020A-4483-95C8-D35AB6125B02}"/>
              </a:ext>
            </a:extLst>
          </p:cNvPr>
          <p:cNvSpPr/>
          <p:nvPr/>
        </p:nvSpPr>
        <p:spPr>
          <a:xfrm>
            <a:off x="3038990" y="2185335"/>
            <a:ext cx="177866" cy="416845"/>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4" name="Freeform: Shape 113">
            <a:extLst>
              <a:ext uri="{FF2B5EF4-FFF2-40B4-BE49-F238E27FC236}">
                <a16:creationId xmlns:a16="http://schemas.microsoft.com/office/drawing/2014/main" id="{C0338AB3-66BB-4FD0-BE4D-185F16F09117}"/>
              </a:ext>
            </a:extLst>
          </p:cNvPr>
          <p:cNvSpPr/>
          <p:nvPr/>
        </p:nvSpPr>
        <p:spPr>
          <a:xfrm>
            <a:off x="2423053" y="1733764"/>
            <a:ext cx="138617"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 name="Freeform: Shape 114">
            <a:extLst>
              <a:ext uri="{FF2B5EF4-FFF2-40B4-BE49-F238E27FC236}">
                <a16:creationId xmlns:a16="http://schemas.microsoft.com/office/drawing/2014/main" id="{C79317EE-0BA7-4510-8E23-972CFFE2CC01}"/>
              </a:ext>
            </a:extLst>
          </p:cNvPr>
          <p:cNvSpPr/>
          <p:nvPr/>
        </p:nvSpPr>
        <p:spPr>
          <a:xfrm>
            <a:off x="2526404" y="1437230"/>
            <a:ext cx="106710"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Freeform: Shape 115">
            <a:extLst>
              <a:ext uri="{FF2B5EF4-FFF2-40B4-BE49-F238E27FC236}">
                <a16:creationId xmlns:a16="http://schemas.microsoft.com/office/drawing/2014/main" id="{71D37075-CF04-4DCC-A7EF-8447CF4B8A7B}"/>
              </a:ext>
            </a:extLst>
          </p:cNvPr>
          <p:cNvSpPr/>
          <p:nvPr/>
        </p:nvSpPr>
        <p:spPr>
          <a:xfrm>
            <a:off x="2260790" y="2224081"/>
            <a:ext cx="106710"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Freeform: Shape 106">
            <a:extLst>
              <a:ext uri="{FF2B5EF4-FFF2-40B4-BE49-F238E27FC236}">
                <a16:creationId xmlns:a16="http://schemas.microsoft.com/office/drawing/2014/main" id="{D495CFA5-48C8-496B-8091-20072FA8A29B}"/>
              </a:ext>
            </a:extLst>
          </p:cNvPr>
          <p:cNvSpPr/>
          <p:nvPr/>
        </p:nvSpPr>
        <p:spPr>
          <a:xfrm>
            <a:off x="5169404" y="2088123"/>
            <a:ext cx="117763" cy="159328"/>
          </a:xfrm>
          <a:custGeom>
            <a:avLst/>
            <a:gdLst>
              <a:gd name="connsiteX0" fmla="*/ 0 w 117763"/>
              <a:gd name="connsiteY0" fmla="*/ 0 h 159328"/>
              <a:gd name="connsiteX1" fmla="*/ 6927 w 117763"/>
              <a:gd name="connsiteY1" fmla="*/ 41564 h 159328"/>
              <a:gd name="connsiteX2" fmla="*/ 20782 w 117763"/>
              <a:gd name="connsiteY2" fmla="*/ 62346 h 159328"/>
              <a:gd name="connsiteX3" fmla="*/ 117763 w 117763"/>
              <a:gd name="connsiteY3" fmla="*/ 83128 h 159328"/>
              <a:gd name="connsiteX4" fmla="*/ 110836 w 117763"/>
              <a:gd name="connsiteY4" fmla="*/ 103910 h 159328"/>
              <a:gd name="connsiteX5" fmla="*/ 90054 w 117763"/>
              <a:gd name="connsiteY5" fmla="*/ 124691 h 159328"/>
              <a:gd name="connsiteX6" fmla="*/ 41563 w 117763"/>
              <a:gd name="connsiteY6" fmla="*/ 159328 h 159328"/>
              <a:gd name="connsiteX7" fmla="*/ 34636 w 117763"/>
              <a:gd name="connsiteY7" fmla="*/ 138546 h 159328"/>
              <a:gd name="connsiteX8" fmla="*/ 20782 w 117763"/>
              <a:gd name="connsiteY8" fmla="*/ 20782 h 159328"/>
              <a:gd name="connsiteX9" fmla="*/ 48491 w 117763"/>
              <a:gd name="connsiteY9" fmla="*/ 62346 h 159328"/>
              <a:gd name="connsiteX10" fmla="*/ 110836 w 117763"/>
              <a:gd name="connsiteY10" fmla="*/ 76200 h 15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763" h="159328">
                <a:moveTo>
                  <a:pt x="0" y="0"/>
                </a:moveTo>
                <a:cubicBezTo>
                  <a:pt x="2309" y="13855"/>
                  <a:pt x="2485" y="28239"/>
                  <a:pt x="6927" y="41564"/>
                </a:cubicBezTo>
                <a:cubicBezTo>
                  <a:pt x="9560" y="49462"/>
                  <a:pt x="13722" y="57933"/>
                  <a:pt x="20782" y="62346"/>
                </a:cubicBezTo>
                <a:cubicBezTo>
                  <a:pt x="45457" y="77768"/>
                  <a:pt x="91896" y="79894"/>
                  <a:pt x="117763" y="83128"/>
                </a:cubicBezTo>
                <a:cubicBezTo>
                  <a:pt x="115454" y="90055"/>
                  <a:pt x="114886" y="97834"/>
                  <a:pt x="110836" y="103910"/>
                </a:cubicBezTo>
                <a:cubicBezTo>
                  <a:pt x="105402" y="112061"/>
                  <a:pt x="97492" y="118316"/>
                  <a:pt x="90054" y="124691"/>
                </a:cubicBezTo>
                <a:cubicBezTo>
                  <a:pt x="75016" y="137580"/>
                  <a:pt x="58011" y="148363"/>
                  <a:pt x="41563" y="159328"/>
                </a:cubicBezTo>
                <a:cubicBezTo>
                  <a:pt x="39254" y="152401"/>
                  <a:pt x="36407" y="145630"/>
                  <a:pt x="34636" y="138546"/>
                </a:cubicBezTo>
                <a:cubicBezTo>
                  <a:pt x="28003" y="112013"/>
                  <a:pt x="15115" y="32117"/>
                  <a:pt x="20782" y="20782"/>
                </a:cubicBezTo>
                <a:cubicBezTo>
                  <a:pt x="28229" y="5889"/>
                  <a:pt x="34636" y="53110"/>
                  <a:pt x="48491" y="62346"/>
                </a:cubicBezTo>
                <a:cubicBezTo>
                  <a:pt x="80800" y="83885"/>
                  <a:pt x="60947" y="76200"/>
                  <a:pt x="110836" y="7620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Freeform: Shape 107">
            <a:extLst>
              <a:ext uri="{FF2B5EF4-FFF2-40B4-BE49-F238E27FC236}">
                <a16:creationId xmlns:a16="http://schemas.microsoft.com/office/drawing/2014/main" id="{F1AE9B27-3EBE-4109-BD11-49025CEB9C59}"/>
              </a:ext>
            </a:extLst>
          </p:cNvPr>
          <p:cNvSpPr/>
          <p:nvPr/>
        </p:nvSpPr>
        <p:spPr>
          <a:xfrm>
            <a:off x="1745945" y="1702398"/>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9" name="Freeform: Shape 118">
            <a:extLst>
              <a:ext uri="{FF2B5EF4-FFF2-40B4-BE49-F238E27FC236}">
                <a16:creationId xmlns:a16="http://schemas.microsoft.com/office/drawing/2014/main" id="{2F1E1234-432C-41B8-9928-B6FC643784D3}"/>
              </a:ext>
            </a:extLst>
          </p:cNvPr>
          <p:cNvSpPr/>
          <p:nvPr/>
        </p:nvSpPr>
        <p:spPr>
          <a:xfrm>
            <a:off x="2014341" y="2523647"/>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0" name="Freeform: Shape 119">
            <a:extLst>
              <a:ext uri="{FF2B5EF4-FFF2-40B4-BE49-F238E27FC236}">
                <a16:creationId xmlns:a16="http://schemas.microsoft.com/office/drawing/2014/main" id="{96A64359-AA41-47B4-AD4E-FB1FA98A8406}"/>
              </a:ext>
            </a:extLst>
          </p:cNvPr>
          <p:cNvSpPr/>
          <p:nvPr/>
        </p:nvSpPr>
        <p:spPr>
          <a:xfrm>
            <a:off x="1879746" y="1882447"/>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1" name="Freeform: Shape 120">
            <a:extLst>
              <a:ext uri="{FF2B5EF4-FFF2-40B4-BE49-F238E27FC236}">
                <a16:creationId xmlns:a16="http://schemas.microsoft.com/office/drawing/2014/main" id="{87956413-0AC8-44E2-A506-959BAF1C982A}"/>
              </a:ext>
            </a:extLst>
          </p:cNvPr>
          <p:cNvSpPr/>
          <p:nvPr/>
        </p:nvSpPr>
        <p:spPr>
          <a:xfrm>
            <a:off x="1821630" y="2385443"/>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Freeform: Shape 121">
            <a:extLst>
              <a:ext uri="{FF2B5EF4-FFF2-40B4-BE49-F238E27FC236}">
                <a16:creationId xmlns:a16="http://schemas.microsoft.com/office/drawing/2014/main" id="{2C577D8D-00D6-49A2-BF0F-5B5F43256648}"/>
              </a:ext>
            </a:extLst>
          </p:cNvPr>
          <p:cNvSpPr/>
          <p:nvPr/>
        </p:nvSpPr>
        <p:spPr>
          <a:xfrm>
            <a:off x="2008952" y="2263702"/>
            <a:ext cx="83680" cy="66322"/>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Freeform: Shape 122">
            <a:extLst>
              <a:ext uri="{FF2B5EF4-FFF2-40B4-BE49-F238E27FC236}">
                <a16:creationId xmlns:a16="http://schemas.microsoft.com/office/drawing/2014/main" id="{DFF63FAB-9B95-4E72-B98A-098FCCC670A5}"/>
              </a:ext>
            </a:extLst>
          </p:cNvPr>
          <p:cNvSpPr/>
          <p:nvPr/>
        </p:nvSpPr>
        <p:spPr>
          <a:xfrm>
            <a:off x="2093635" y="1879946"/>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Freeform: Shape 123">
            <a:extLst>
              <a:ext uri="{FF2B5EF4-FFF2-40B4-BE49-F238E27FC236}">
                <a16:creationId xmlns:a16="http://schemas.microsoft.com/office/drawing/2014/main" id="{64914951-97E0-41CB-8E4F-E6EA0C9A6BC2}"/>
              </a:ext>
            </a:extLst>
          </p:cNvPr>
          <p:cNvSpPr/>
          <p:nvPr/>
        </p:nvSpPr>
        <p:spPr>
          <a:xfrm>
            <a:off x="594889" y="1635227"/>
            <a:ext cx="568932" cy="417404"/>
          </a:xfrm>
          <a:custGeom>
            <a:avLst/>
            <a:gdLst>
              <a:gd name="connsiteX0" fmla="*/ 318654 w 630604"/>
              <a:gd name="connsiteY0" fmla="*/ 457200 h 477982"/>
              <a:gd name="connsiteX1" fmla="*/ 284018 w 630604"/>
              <a:gd name="connsiteY1" fmla="*/ 436418 h 477982"/>
              <a:gd name="connsiteX2" fmla="*/ 228600 w 630604"/>
              <a:gd name="connsiteY2" fmla="*/ 381000 h 477982"/>
              <a:gd name="connsiteX3" fmla="*/ 221672 w 630604"/>
              <a:gd name="connsiteY3" fmla="*/ 346364 h 477982"/>
              <a:gd name="connsiteX4" fmla="*/ 214745 w 630604"/>
              <a:gd name="connsiteY4" fmla="*/ 297873 h 477982"/>
              <a:gd name="connsiteX5" fmla="*/ 166254 w 630604"/>
              <a:gd name="connsiteY5" fmla="*/ 228600 h 477982"/>
              <a:gd name="connsiteX6" fmla="*/ 131618 w 630604"/>
              <a:gd name="connsiteY6" fmla="*/ 159327 h 477982"/>
              <a:gd name="connsiteX7" fmla="*/ 90054 w 630604"/>
              <a:gd name="connsiteY7" fmla="*/ 117764 h 477982"/>
              <a:gd name="connsiteX8" fmla="*/ 69272 w 630604"/>
              <a:gd name="connsiteY8" fmla="*/ 90054 h 477982"/>
              <a:gd name="connsiteX9" fmla="*/ 34636 w 630604"/>
              <a:gd name="connsiteY9" fmla="*/ 62345 h 477982"/>
              <a:gd name="connsiteX10" fmla="*/ 62345 w 630604"/>
              <a:gd name="connsiteY10" fmla="*/ 76200 h 477982"/>
              <a:gd name="connsiteX11" fmla="*/ 83127 w 630604"/>
              <a:gd name="connsiteY11" fmla="*/ 96982 h 477982"/>
              <a:gd name="connsiteX12" fmla="*/ 110836 w 630604"/>
              <a:gd name="connsiteY12" fmla="*/ 152400 h 477982"/>
              <a:gd name="connsiteX13" fmla="*/ 131618 w 630604"/>
              <a:gd name="connsiteY13" fmla="*/ 249382 h 477982"/>
              <a:gd name="connsiteX14" fmla="*/ 152400 w 630604"/>
              <a:gd name="connsiteY14" fmla="*/ 311727 h 477982"/>
              <a:gd name="connsiteX15" fmla="*/ 173181 w 630604"/>
              <a:gd name="connsiteY15" fmla="*/ 318654 h 477982"/>
              <a:gd name="connsiteX16" fmla="*/ 193963 w 630604"/>
              <a:gd name="connsiteY16" fmla="*/ 332509 h 477982"/>
              <a:gd name="connsiteX17" fmla="*/ 207818 w 630604"/>
              <a:gd name="connsiteY17" fmla="*/ 311727 h 477982"/>
              <a:gd name="connsiteX18" fmla="*/ 214745 w 630604"/>
              <a:gd name="connsiteY18" fmla="*/ 193964 h 477982"/>
              <a:gd name="connsiteX19" fmla="*/ 221672 w 630604"/>
              <a:gd name="connsiteY19" fmla="*/ 159327 h 477982"/>
              <a:gd name="connsiteX20" fmla="*/ 235527 w 630604"/>
              <a:gd name="connsiteY20" fmla="*/ 69273 h 477982"/>
              <a:gd name="connsiteX21" fmla="*/ 235527 w 630604"/>
              <a:gd name="connsiteY21" fmla="*/ 277091 h 477982"/>
              <a:gd name="connsiteX22" fmla="*/ 256309 w 630604"/>
              <a:gd name="connsiteY22" fmla="*/ 297873 h 477982"/>
              <a:gd name="connsiteX23" fmla="*/ 297872 w 630604"/>
              <a:gd name="connsiteY23" fmla="*/ 207818 h 477982"/>
              <a:gd name="connsiteX24" fmla="*/ 304800 w 630604"/>
              <a:gd name="connsiteY24" fmla="*/ 152400 h 477982"/>
              <a:gd name="connsiteX25" fmla="*/ 325581 w 630604"/>
              <a:gd name="connsiteY25" fmla="*/ 76200 h 477982"/>
              <a:gd name="connsiteX26" fmla="*/ 346363 w 630604"/>
              <a:gd name="connsiteY26" fmla="*/ 34636 h 477982"/>
              <a:gd name="connsiteX27" fmla="*/ 360218 w 630604"/>
              <a:gd name="connsiteY27" fmla="*/ 0 h 477982"/>
              <a:gd name="connsiteX28" fmla="*/ 353291 w 630604"/>
              <a:gd name="connsiteY28" fmla="*/ 96982 h 477982"/>
              <a:gd name="connsiteX29" fmla="*/ 325581 w 630604"/>
              <a:gd name="connsiteY29" fmla="*/ 159327 h 477982"/>
              <a:gd name="connsiteX30" fmla="*/ 318654 w 630604"/>
              <a:gd name="connsiteY30" fmla="*/ 187036 h 477982"/>
              <a:gd name="connsiteX31" fmla="*/ 311727 w 630604"/>
              <a:gd name="connsiteY31" fmla="*/ 297873 h 477982"/>
              <a:gd name="connsiteX32" fmla="*/ 249381 w 630604"/>
              <a:gd name="connsiteY32" fmla="*/ 353291 h 477982"/>
              <a:gd name="connsiteX33" fmla="*/ 256309 w 630604"/>
              <a:gd name="connsiteY33" fmla="*/ 401782 h 477982"/>
              <a:gd name="connsiteX34" fmla="*/ 304800 w 630604"/>
              <a:gd name="connsiteY34" fmla="*/ 339436 h 477982"/>
              <a:gd name="connsiteX35" fmla="*/ 311727 w 630604"/>
              <a:gd name="connsiteY35" fmla="*/ 318654 h 477982"/>
              <a:gd name="connsiteX36" fmla="*/ 374072 w 630604"/>
              <a:gd name="connsiteY36" fmla="*/ 256309 h 477982"/>
              <a:gd name="connsiteX37" fmla="*/ 422563 w 630604"/>
              <a:gd name="connsiteY37" fmla="*/ 207818 h 477982"/>
              <a:gd name="connsiteX38" fmla="*/ 443345 w 630604"/>
              <a:gd name="connsiteY38" fmla="*/ 187036 h 477982"/>
              <a:gd name="connsiteX39" fmla="*/ 464127 w 630604"/>
              <a:gd name="connsiteY39" fmla="*/ 166254 h 477982"/>
              <a:gd name="connsiteX40" fmla="*/ 394854 w 630604"/>
              <a:gd name="connsiteY40" fmla="*/ 235527 h 477982"/>
              <a:gd name="connsiteX41" fmla="*/ 353291 w 630604"/>
              <a:gd name="connsiteY41" fmla="*/ 263236 h 477982"/>
              <a:gd name="connsiteX42" fmla="*/ 346363 w 630604"/>
              <a:gd name="connsiteY42" fmla="*/ 284018 h 477982"/>
              <a:gd name="connsiteX43" fmla="*/ 360218 w 630604"/>
              <a:gd name="connsiteY43" fmla="*/ 339436 h 477982"/>
              <a:gd name="connsiteX44" fmla="*/ 429491 w 630604"/>
              <a:gd name="connsiteY44" fmla="*/ 367145 h 477982"/>
              <a:gd name="connsiteX45" fmla="*/ 464127 w 630604"/>
              <a:gd name="connsiteY45" fmla="*/ 360218 h 477982"/>
              <a:gd name="connsiteX46" fmla="*/ 498763 w 630604"/>
              <a:gd name="connsiteY46" fmla="*/ 325582 h 477982"/>
              <a:gd name="connsiteX47" fmla="*/ 519545 w 630604"/>
              <a:gd name="connsiteY47" fmla="*/ 290945 h 477982"/>
              <a:gd name="connsiteX48" fmla="*/ 581891 w 630604"/>
              <a:gd name="connsiteY48" fmla="*/ 228600 h 477982"/>
              <a:gd name="connsiteX49" fmla="*/ 609600 w 630604"/>
              <a:gd name="connsiteY49" fmla="*/ 214745 h 477982"/>
              <a:gd name="connsiteX50" fmla="*/ 630381 w 630604"/>
              <a:gd name="connsiteY50" fmla="*/ 221673 h 477982"/>
              <a:gd name="connsiteX51" fmla="*/ 581891 w 630604"/>
              <a:gd name="connsiteY51" fmla="*/ 242454 h 477982"/>
              <a:gd name="connsiteX52" fmla="*/ 561109 w 630604"/>
              <a:gd name="connsiteY52" fmla="*/ 256309 h 477982"/>
              <a:gd name="connsiteX53" fmla="*/ 519545 w 630604"/>
              <a:gd name="connsiteY53" fmla="*/ 277091 h 477982"/>
              <a:gd name="connsiteX54" fmla="*/ 484909 w 630604"/>
              <a:gd name="connsiteY54" fmla="*/ 339436 h 477982"/>
              <a:gd name="connsiteX55" fmla="*/ 471054 w 630604"/>
              <a:gd name="connsiteY55" fmla="*/ 360218 h 477982"/>
              <a:gd name="connsiteX56" fmla="*/ 464127 w 630604"/>
              <a:gd name="connsiteY56" fmla="*/ 387927 h 477982"/>
              <a:gd name="connsiteX57" fmla="*/ 381000 w 630604"/>
              <a:gd name="connsiteY57" fmla="*/ 443345 h 477982"/>
              <a:gd name="connsiteX58" fmla="*/ 353291 w 630604"/>
              <a:gd name="connsiteY58" fmla="*/ 436418 h 477982"/>
              <a:gd name="connsiteX59" fmla="*/ 346363 w 630604"/>
              <a:gd name="connsiteY59" fmla="*/ 353291 h 477982"/>
              <a:gd name="connsiteX60" fmla="*/ 436418 w 630604"/>
              <a:gd name="connsiteY60" fmla="*/ 277091 h 477982"/>
              <a:gd name="connsiteX61" fmla="*/ 443345 w 630604"/>
              <a:gd name="connsiteY61" fmla="*/ 318654 h 477982"/>
              <a:gd name="connsiteX62" fmla="*/ 367145 w 630604"/>
              <a:gd name="connsiteY62" fmla="*/ 387927 h 477982"/>
              <a:gd name="connsiteX63" fmla="*/ 325581 w 630604"/>
              <a:gd name="connsiteY63" fmla="*/ 422564 h 477982"/>
              <a:gd name="connsiteX64" fmla="*/ 297872 w 630604"/>
              <a:gd name="connsiteY64" fmla="*/ 443345 h 477982"/>
              <a:gd name="connsiteX65" fmla="*/ 277091 w 630604"/>
              <a:gd name="connsiteY65" fmla="*/ 464127 h 477982"/>
              <a:gd name="connsiteX66" fmla="*/ 242454 w 630604"/>
              <a:gd name="connsiteY66" fmla="*/ 471054 h 477982"/>
              <a:gd name="connsiteX67" fmla="*/ 221672 w 630604"/>
              <a:gd name="connsiteY67" fmla="*/ 477982 h 477982"/>
              <a:gd name="connsiteX68" fmla="*/ 166254 w 630604"/>
              <a:gd name="connsiteY68" fmla="*/ 457200 h 477982"/>
              <a:gd name="connsiteX69" fmla="*/ 124691 w 630604"/>
              <a:gd name="connsiteY69" fmla="*/ 422564 h 477982"/>
              <a:gd name="connsiteX70" fmla="*/ 0 w 630604"/>
              <a:gd name="connsiteY70" fmla="*/ 408709 h 477982"/>
              <a:gd name="connsiteX71" fmla="*/ 228600 w 630604"/>
              <a:gd name="connsiteY71" fmla="*/ 408709 h 477982"/>
              <a:gd name="connsiteX72" fmla="*/ 249381 w 630604"/>
              <a:gd name="connsiteY72" fmla="*/ 415636 h 477982"/>
              <a:gd name="connsiteX73" fmla="*/ 450272 w 630604"/>
              <a:gd name="connsiteY73" fmla="*/ 415636 h 477982"/>
              <a:gd name="connsiteX74" fmla="*/ 484909 w 630604"/>
              <a:gd name="connsiteY74" fmla="*/ 408709 h 477982"/>
              <a:gd name="connsiteX75" fmla="*/ 526472 w 630604"/>
              <a:gd name="connsiteY75" fmla="*/ 387927 h 477982"/>
              <a:gd name="connsiteX76" fmla="*/ 533400 w 630604"/>
              <a:gd name="connsiteY76" fmla="*/ 408709 h 477982"/>
              <a:gd name="connsiteX77" fmla="*/ 519545 w 630604"/>
              <a:gd name="connsiteY77" fmla="*/ 408709 h 47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30604" h="477982">
                <a:moveTo>
                  <a:pt x="318654" y="457200"/>
                </a:moveTo>
                <a:cubicBezTo>
                  <a:pt x="307109" y="450273"/>
                  <a:pt x="294296" y="445115"/>
                  <a:pt x="284018" y="436418"/>
                </a:cubicBezTo>
                <a:cubicBezTo>
                  <a:pt x="264075" y="419543"/>
                  <a:pt x="228600" y="381000"/>
                  <a:pt x="228600" y="381000"/>
                </a:cubicBezTo>
                <a:cubicBezTo>
                  <a:pt x="226291" y="369455"/>
                  <a:pt x="223608" y="357978"/>
                  <a:pt x="221672" y="346364"/>
                </a:cubicBezTo>
                <a:cubicBezTo>
                  <a:pt x="218988" y="330258"/>
                  <a:pt x="219908" y="313363"/>
                  <a:pt x="214745" y="297873"/>
                </a:cubicBezTo>
                <a:cubicBezTo>
                  <a:pt x="207986" y="277594"/>
                  <a:pt x="178623" y="244061"/>
                  <a:pt x="166254" y="228600"/>
                </a:cubicBezTo>
                <a:cubicBezTo>
                  <a:pt x="157310" y="192821"/>
                  <a:pt x="161073" y="194673"/>
                  <a:pt x="131618" y="159327"/>
                </a:cubicBezTo>
                <a:cubicBezTo>
                  <a:pt x="119075" y="144275"/>
                  <a:pt x="101810" y="133439"/>
                  <a:pt x="90054" y="117764"/>
                </a:cubicBezTo>
                <a:cubicBezTo>
                  <a:pt x="83127" y="108527"/>
                  <a:pt x="77436" y="98218"/>
                  <a:pt x="69272" y="90054"/>
                </a:cubicBezTo>
                <a:cubicBezTo>
                  <a:pt x="58817" y="79599"/>
                  <a:pt x="41248" y="75569"/>
                  <a:pt x="34636" y="62345"/>
                </a:cubicBezTo>
                <a:cubicBezTo>
                  <a:pt x="30018" y="53109"/>
                  <a:pt x="53942" y="70198"/>
                  <a:pt x="62345" y="76200"/>
                </a:cubicBezTo>
                <a:cubicBezTo>
                  <a:pt x="70317" y="81894"/>
                  <a:pt x="76200" y="90055"/>
                  <a:pt x="83127" y="96982"/>
                </a:cubicBezTo>
                <a:cubicBezTo>
                  <a:pt x="92363" y="115455"/>
                  <a:pt x="107915" y="131954"/>
                  <a:pt x="110836" y="152400"/>
                </a:cubicBezTo>
                <a:cubicBezTo>
                  <a:pt x="125707" y="256499"/>
                  <a:pt x="107546" y="145073"/>
                  <a:pt x="131618" y="249382"/>
                </a:cubicBezTo>
                <a:cubicBezTo>
                  <a:pt x="136593" y="270941"/>
                  <a:pt x="132722" y="295985"/>
                  <a:pt x="152400" y="311727"/>
                </a:cubicBezTo>
                <a:cubicBezTo>
                  <a:pt x="158102" y="316288"/>
                  <a:pt x="166254" y="316345"/>
                  <a:pt x="173181" y="318654"/>
                </a:cubicBezTo>
                <a:cubicBezTo>
                  <a:pt x="180108" y="323272"/>
                  <a:pt x="185799" y="334142"/>
                  <a:pt x="193963" y="332509"/>
                </a:cubicBezTo>
                <a:cubicBezTo>
                  <a:pt x="202127" y="330876"/>
                  <a:pt x="206583" y="319961"/>
                  <a:pt x="207818" y="311727"/>
                </a:cubicBezTo>
                <a:cubicBezTo>
                  <a:pt x="213651" y="272840"/>
                  <a:pt x="211185" y="233125"/>
                  <a:pt x="214745" y="193964"/>
                </a:cubicBezTo>
                <a:cubicBezTo>
                  <a:pt x="215811" y="182238"/>
                  <a:pt x="219882" y="170964"/>
                  <a:pt x="221672" y="159327"/>
                </a:cubicBezTo>
                <a:cubicBezTo>
                  <a:pt x="238447" y="50292"/>
                  <a:pt x="219645" y="148685"/>
                  <a:pt x="235527" y="69273"/>
                </a:cubicBezTo>
                <a:cubicBezTo>
                  <a:pt x="230022" y="140835"/>
                  <a:pt x="221035" y="204632"/>
                  <a:pt x="235527" y="277091"/>
                </a:cubicBezTo>
                <a:cubicBezTo>
                  <a:pt x="237448" y="286697"/>
                  <a:pt x="249382" y="290946"/>
                  <a:pt x="256309" y="297873"/>
                </a:cubicBezTo>
                <a:cubicBezTo>
                  <a:pt x="302951" y="282324"/>
                  <a:pt x="280152" y="296418"/>
                  <a:pt x="297872" y="207818"/>
                </a:cubicBezTo>
                <a:cubicBezTo>
                  <a:pt x="301523" y="189563"/>
                  <a:pt x="301739" y="170763"/>
                  <a:pt x="304800" y="152400"/>
                </a:cubicBezTo>
                <a:cubicBezTo>
                  <a:pt x="306862" y="140027"/>
                  <a:pt x="324900" y="77971"/>
                  <a:pt x="325581" y="76200"/>
                </a:cubicBezTo>
                <a:cubicBezTo>
                  <a:pt x="331142" y="61742"/>
                  <a:pt x="339953" y="48738"/>
                  <a:pt x="346363" y="34636"/>
                </a:cubicBezTo>
                <a:cubicBezTo>
                  <a:pt x="351509" y="23316"/>
                  <a:pt x="355600" y="11545"/>
                  <a:pt x="360218" y="0"/>
                </a:cubicBezTo>
                <a:cubicBezTo>
                  <a:pt x="357909" y="32327"/>
                  <a:pt x="360176" y="65312"/>
                  <a:pt x="353291" y="96982"/>
                </a:cubicBezTo>
                <a:cubicBezTo>
                  <a:pt x="348460" y="119205"/>
                  <a:pt x="333745" y="138101"/>
                  <a:pt x="325581" y="159327"/>
                </a:cubicBezTo>
                <a:cubicBezTo>
                  <a:pt x="322163" y="168213"/>
                  <a:pt x="320963" y="177800"/>
                  <a:pt x="318654" y="187036"/>
                </a:cubicBezTo>
                <a:cubicBezTo>
                  <a:pt x="316345" y="223982"/>
                  <a:pt x="322951" y="262598"/>
                  <a:pt x="311727" y="297873"/>
                </a:cubicBezTo>
                <a:cubicBezTo>
                  <a:pt x="305340" y="317946"/>
                  <a:pt x="269016" y="340201"/>
                  <a:pt x="249381" y="353291"/>
                </a:cubicBezTo>
                <a:cubicBezTo>
                  <a:pt x="251690" y="369455"/>
                  <a:pt x="240203" y="399098"/>
                  <a:pt x="256309" y="401782"/>
                </a:cubicBezTo>
                <a:cubicBezTo>
                  <a:pt x="263502" y="402981"/>
                  <a:pt x="296071" y="352529"/>
                  <a:pt x="304800" y="339436"/>
                </a:cubicBezTo>
                <a:cubicBezTo>
                  <a:pt x="307109" y="332509"/>
                  <a:pt x="307857" y="324846"/>
                  <a:pt x="311727" y="318654"/>
                </a:cubicBezTo>
                <a:cubicBezTo>
                  <a:pt x="337633" y="277205"/>
                  <a:pt x="338930" y="288522"/>
                  <a:pt x="374072" y="256309"/>
                </a:cubicBezTo>
                <a:cubicBezTo>
                  <a:pt x="390922" y="240863"/>
                  <a:pt x="406399" y="223982"/>
                  <a:pt x="422563" y="207818"/>
                </a:cubicBezTo>
                <a:lnTo>
                  <a:pt x="443345" y="187036"/>
                </a:lnTo>
                <a:lnTo>
                  <a:pt x="464127" y="166254"/>
                </a:lnTo>
                <a:lnTo>
                  <a:pt x="394854" y="235527"/>
                </a:lnTo>
                <a:lnTo>
                  <a:pt x="353291" y="263236"/>
                </a:lnTo>
                <a:cubicBezTo>
                  <a:pt x="350982" y="270163"/>
                  <a:pt x="345702" y="276746"/>
                  <a:pt x="346363" y="284018"/>
                </a:cubicBezTo>
                <a:cubicBezTo>
                  <a:pt x="348087" y="302981"/>
                  <a:pt x="349019" y="324037"/>
                  <a:pt x="360218" y="339436"/>
                </a:cubicBezTo>
                <a:cubicBezTo>
                  <a:pt x="371348" y="354739"/>
                  <a:pt x="410694" y="362446"/>
                  <a:pt x="429491" y="367145"/>
                </a:cubicBezTo>
                <a:cubicBezTo>
                  <a:pt x="441036" y="364836"/>
                  <a:pt x="453103" y="364352"/>
                  <a:pt x="464127" y="360218"/>
                </a:cubicBezTo>
                <a:cubicBezTo>
                  <a:pt x="483732" y="352866"/>
                  <a:pt x="488395" y="342171"/>
                  <a:pt x="498763" y="325582"/>
                </a:cubicBezTo>
                <a:cubicBezTo>
                  <a:pt x="505899" y="314164"/>
                  <a:pt x="511626" y="301834"/>
                  <a:pt x="519545" y="290945"/>
                </a:cubicBezTo>
                <a:cubicBezTo>
                  <a:pt x="540798" y="261723"/>
                  <a:pt x="553054" y="246623"/>
                  <a:pt x="581891" y="228600"/>
                </a:cubicBezTo>
                <a:cubicBezTo>
                  <a:pt x="590648" y="223127"/>
                  <a:pt x="600364" y="219363"/>
                  <a:pt x="609600" y="214745"/>
                </a:cubicBezTo>
                <a:cubicBezTo>
                  <a:pt x="616527" y="217054"/>
                  <a:pt x="632690" y="214746"/>
                  <a:pt x="630381" y="221673"/>
                </a:cubicBezTo>
                <a:cubicBezTo>
                  <a:pt x="628241" y="228092"/>
                  <a:pt x="589771" y="239827"/>
                  <a:pt x="581891" y="242454"/>
                </a:cubicBezTo>
                <a:cubicBezTo>
                  <a:pt x="574964" y="247072"/>
                  <a:pt x="568556" y="252586"/>
                  <a:pt x="561109" y="256309"/>
                </a:cubicBezTo>
                <a:cubicBezTo>
                  <a:pt x="538570" y="267578"/>
                  <a:pt x="539400" y="257236"/>
                  <a:pt x="519545" y="277091"/>
                </a:cubicBezTo>
                <a:cubicBezTo>
                  <a:pt x="492293" y="304343"/>
                  <a:pt x="501984" y="305286"/>
                  <a:pt x="484909" y="339436"/>
                </a:cubicBezTo>
                <a:cubicBezTo>
                  <a:pt x="481186" y="346883"/>
                  <a:pt x="475672" y="353291"/>
                  <a:pt x="471054" y="360218"/>
                </a:cubicBezTo>
                <a:cubicBezTo>
                  <a:pt x="468745" y="369454"/>
                  <a:pt x="470496" y="380850"/>
                  <a:pt x="464127" y="387927"/>
                </a:cubicBezTo>
                <a:cubicBezTo>
                  <a:pt x="438075" y="416874"/>
                  <a:pt x="412535" y="427578"/>
                  <a:pt x="381000" y="443345"/>
                </a:cubicBezTo>
                <a:cubicBezTo>
                  <a:pt x="371764" y="441036"/>
                  <a:pt x="361213" y="441699"/>
                  <a:pt x="353291" y="436418"/>
                </a:cubicBezTo>
                <a:cubicBezTo>
                  <a:pt x="328231" y="419712"/>
                  <a:pt x="337527" y="369981"/>
                  <a:pt x="346363" y="353291"/>
                </a:cubicBezTo>
                <a:cubicBezTo>
                  <a:pt x="366517" y="315223"/>
                  <a:pt x="402462" y="297465"/>
                  <a:pt x="436418" y="277091"/>
                </a:cubicBezTo>
                <a:cubicBezTo>
                  <a:pt x="438727" y="290945"/>
                  <a:pt x="447041" y="305103"/>
                  <a:pt x="443345" y="318654"/>
                </a:cubicBezTo>
                <a:cubicBezTo>
                  <a:pt x="435833" y="346196"/>
                  <a:pt x="383863" y="375067"/>
                  <a:pt x="367145" y="387927"/>
                </a:cubicBezTo>
                <a:cubicBezTo>
                  <a:pt x="352850" y="398923"/>
                  <a:pt x="339664" y="411298"/>
                  <a:pt x="325581" y="422564"/>
                </a:cubicBezTo>
                <a:cubicBezTo>
                  <a:pt x="316566" y="429776"/>
                  <a:pt x="306638" y="435831"/>
                  <a:pt x="297872" y="443345"/>
                </a:cubicBezTo>
                <a:cubicBezTo>
                  <a:pt x="290434" y="449720"/>
                  <a:pt x="285853" y="459746"/>
                  <a:pt x="277091" y="464127"/>
                </a:cubicBezTo>
                <a:cubicBezTo>
                  <a:pt x="266560" y="469393"/>
                  <a:pt x="253877" y="468198"/>
                  <a:pt x="242454" y="471054"/>
                </a:cubicBezTo>
                <a:cubicBezTo>
                  <a:pt x="235370" y="472825"/>
                  <a:pt x="228599" y="475673"/>
                  <a:pt x="221672" y="477982"/>
                </a:cubicBezTo>
                <a:cubicBezTo>
                  <a:pt x="190254" y="471698"/>
                  <a:pt x="188784" y="475975"/>
                  <a:pt x="166254" y="457200"/>
                </a:cubicBezTo>
                <a:cubicBezTo>
                  <a:pt x="153392" y="446482"/>
                  <a:pt x="141890" y="428297"/>
                  <a:pt x="124691" y="422564"/>
                </a:cubicBezTo>
                <a:cubicBezTo>
                  <a:pt x="101690" y="414897"/>
                  <a:pt x="6084" y="409216"/>
                  <a:pt x="0" y="408709"/>
                </a:cubicBezTo>
                <a:cubicBezTo>
                  <a:pt x="102858" y="395852"/>
                  <a:pt x="67502" y="397202"/>
                  <a:pt x="228600" y="408709"/>
                </a:cubicBezTo>
                <a:cubicBezTo>
                  <a:pt x="235883" y="409229"/>
                  <a:pt x="242454" y="413327"/>
                  <a:pt x="249381" y="415636"/>
                </a:cubicBezTo>
                <a:cubicBezTo>
                  <a:pt x="151077" y="440215"/>
                  <a:pt x="185223" y="429586"/>
                  <a:pt x="450272" y="415636"/>
                </a:cubicBezTo>
                <a:cubicBezTo>
                  <a:pt x="462030" y="415017"/>
                  <a:pt x="473363" y="411018"/>
                  <a:pt x="484909" y="408709"/>
                </a:cubicBezTo>
                <a:cubicBezTo>
                  <a:pt x="488408" y="406376"/>
                  <a:pt x="518278" y="383830"/>
                  <a:pt x="526472" y="387927"/>
                </a:cubicBezTo>
                <a:cubicBezTo>
                  <a:pt x="533003" y="391193"/>
                  <a:pt x="535709" y="401782"/>
                  <a:pt x="533400" y="408709"/>
                </a:cubicBezTo>
                <a:cubicBezTo>
                  <a:pt x="531940" y="413090"/>
                  <a:pt x="524163" y="408709"/>
                  <a:pt x="519545" y="408709"/>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Oval 125">
            <a:extLst>
              <a:ext uri="{FF2B5EF4-FFF2-40B4-BE49-F238E27FC236}">
                <a16:creationId xmlns:a16="http://schemas.microsoft.com/office/drawing/2014/main" id="{FDC4F6CE-6291-4ABE-8FDA-68D5927F294E}"/>
              </a:ext>
            </a:extLst>
          </p:cNvPr>
          <p:cNvSpPr/>
          <p:nvPr/>
        </p:nvSpPr>
        <p:spPr>
          <a:xfrm>
            <a:off x="897227" y="1650791"/>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7" name="Oval 126">
            <a:extLst>
              <a:ext uri="{FF2B5EF4-FFF2-40B4-BE49-F238E27FC236}">
                <a16:creationId xmlns:a16="http://schemas.microsoft.com/office/drawing/2014/main" id="{30137827-36E0-439B-ADC4-3684F5F5A3C7}"/>
              </a:ext>
            </a:extLst>
          </p:cNvPr>
          <p:cNvSpPr/>
          <p:nvPr/>
        </p:nvSpPr>
        <p:spPr>
          <a:xfrm>
            <a:off x="821630" y="181000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8" name="Oval 127">
            <a:extLst>
              <a:ext uri="{FF2B5EF4-FFF2-40B4-BE49-F238E27FC236}">
                <a16:creationId xmlns:a16="http://schemas.microsoft.com/office/drawing/2014/main" id="{BE249552-4E4A-4327-A19C-F58ADAF2A3CD}"/>
              </a:ext>
            </a:extLst>
          </p:cNvPr>
          <p:cNvSpPr/>
          <p:nvPr/>
        </p:nvSpPr>
        <p:spPr>
          <a:xfrm>
            <a:off x="1115160" y="183409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9" name="Oval 128">
            <a:extLst>
              <a:ext uri="{FF2B5EF4-FFF2-40B4-BE49-F238E27FC236}">
                <a16:creationId xmlns:a16="http://schemas.microsoft.com/office/drawing/2014/main" id="{0DDED922-F28F-4390-8C06-E2E429E12AF5}"/>
              </a:ext>
            </a:extLst>
          </p:cNvPr>
          <p:cNvSpPr/>
          <p:nvPr/>
        </p:nvSpPr>
        <p:spPr>
          <a:xfrm>
            <a:off x="1160586" y="174808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0" name="Oval 129">
            <a:extLst>
              <a:ext uri="{FF2B5EF4-FFF2-40B4-BE49-F238E27FC236}">
                <a16:creationId xmlns:a16="http://schemas.microsoft.com/office/drawing/2014/main" id="{4AB66D5F-F8CB-40EB-A523-3993F1E04B75}"/>
              </a:ext>
            </a:extLst>
          </p:cNvPr>
          <p:cNvSpPr/>
          <p:nvPr/>
        </p:nvSpPr>
        <p:spPr>
          <a:xfrm>
            <a:off x="626944" y="169115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1" name="Oval 130">
            <a:extLst>
              <a:ext uri="{FF2B5EF4-FFF2-40B4-BE49-F238E27FC236}">
                <a16:creationId xmlns:a16="http://schemas.microsoft.com/office/drawing/2014/main" id="{6FD732A0-3526-4EED-8D25-67E6117C2C6B}"/>
              </a:ext>
            </a:extLst>
          </p:cNvPr>
          <p:cNvSpPr/>
          <p:nvPr/>
        </p:nvSpPr>
        <p:spPr>
          <a:xfrm>
            <a:off x="712621" y="1970507"/>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2" name="Freeform: Shape 131">
            <a:extLst>
              <a:ext uri="{FF2B5EF4-FFF2-40B4-BE49-F238E27FC236}">
                <a16:creationId xmlns:a16="http://schemas.microsoft.com/office/drawing/2014/main" id="{86E8E4C7-8EEA-4BB8-BB90-5A6AAA46923D}"/>
              </a:ext>
            </a:extLst>
          </p:cNvPr>
          <p:cNvSpPr/>
          <p:nvPr/>
        </p:nvSpPr>
        <p:spPr>
          <a:xfrm>
            <a:off x="1117851" y="1548697"/>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Freeform: Shape 132">
            <a:extLst>
              <a:ext uri="{FF2B5EF4-FFF2-40B4-BE49-F238E27FC236}">
                <a16:creationId xmlns:a16="http://schemas.microsoft.com/office/drawing/2014/main" id="{2180E322-CB59-45CA-AD8F-0BB64BF73246}"/>
              </a:ext>
            </a:extLst>
          </p:cNvPr>
          <p:cNvSpPr/>
          <p:nvPr/>
        </p:nvSpPr>
        <p:spPr>
          <a:xfrm>
            <a:off x="1727921" y="2170044"/>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TextBox 133">
            <a:extLst>
              <a:ext uri="{FF2B5EF4-FFF2-40B4-BE49-F238E27FC236}">
                <a16:creationId xmlns:a16="http://schemas.microsoft.com/office/drawing/2014/main" id="{830FD018-AD99-487E-9324-9D1CA6CB894C}"/>
              </a:ext>
            </a:extLst>
          </p:cNvPr>
          <p:cNvSpPr txBox="1"/>
          <p:nvPr/>
        </p:nvSpPr>
        <p:spPr>
          <a:xfrm>
            <a:off x="1829055" y="2867100"/>
            <a:ext cx="1146534" cy="461665"/>
          </a:xfrm>
          <a:prstGeom prst="rect">
            <a:avLst/>
          </a:prstGeom>
          <a:noFill/>
        </p:spPr>
        <p:txBody>
          <a:bodyPr wrap="square" rtlCol="0">
            <a:spAutoFit/>
          </a:bodyPr>
          <a:lstStyle/>
          <a:p>
            <a:r>
              <a:rPr lang="en-US" sz="800" b="1" dirty="0">
                <a:solidFill>
                  <a:schemeClr val="bg1"/>
                </a:solidFill>
                <a:latin typeface="Arial Narrow" panose="020B0606020202030204" pitchFamily="34" charset="0"/>
              </a:rPr>
              <a:t>Primary consumers </a:t>
            </a:r>
            <a:br>
              <a:rPr lang="en-US" sz="800" b="1" dirty="0">
                <a:solidFill>
                  <a:schemeClr val="bg1"/>
                </a:solidFill>
                <a:latin typeface="Arial Narrow" panose="020B0606020202030204" pitchFamily="34" charset="0"/>
              </a:rPr>
            </a:br>
            <a:r>
              <a:rPr lang="en-US" sz="800" b="1" dirty="0">
                <a:solidFill>
                  <a:schemeClr val="bg1"/>
                </a:solidFill>
                <a:latin typeface="Arial Narrow" panose="020B0606020202030204" pitchFamily="34" charset="0"/>
              </a:rPr>
              <a:t>eat  primary producers, and attached CTX</a:t>
            </a:r>
            <a:endParaRPr lang="en-AU" sz="800" dirty="0"/>
          </a:p>
        </p:txBody>
      </p:sp>
      <p:sp>
        <p:nvSpPr>
          <p:cNvPr id="135" name="TextBox 134">
            <a:extLst>
              <a:ext uri="{FF2B5EF4-FFF2-40B4-BE49-F238E27FC236}">
                <a16:creationId xmlns:a16="http://schemas.microsoft.com/office/drawing/2014/main" id="{7A9A4450-4BB2-4FA0-91B3-201EFEE98B6D}"/>
              </a:ext>
            </a:extLst>
          </p:cNvPr>
          <p:cNvSpPr txBox="1"/>
          <p:nvPr/>
        </p:nvSpPr>
        <p:spPr>
          <a:xfrm>
            <a:off x="2844744" y="2853909"/>
            <a:ext cx="1146534" cy="461665"/>
          </a:xfrm>
          <a:prstGeom prst="rect">
            <a:avLst/>
          </a:prstGeom>
          <a:noFill/>
        </p:spPr>
        <p:txBody>
          <a:bodyPr wrap="square" rtlCol="0">
            <a:spAutoFit/>
          </a:bodyPr>
          <a:lstStyle/>
          <a:p>
            <a:r>
              <a:rPr lang="en-US" sz="800" b="1" dirty="0">
                <a:solidFill>
                  <a:schemeClr val="bg1"/>
                </a:solidFill>
                <a:latin typeface="Arial Narrow" panose="020B0606020202030204" pitchFamily="34" charset="0"/>
              </a:rPr>
              <a:t>Secondary consumers eat primary consumers, accumulating more CTX</a:t>
            </a:r>
            <a:endParaRPr lang="en-AU" sz="800" dirty="0"/>
          </a:p>
        </p:txBody>
      </p:sp>
      <p:sp>
        <p:nvSpPr>
          <p:cNvPr id="136" name="TextBox 135">
            <a:extLst>
              <a:ext uri="{FF2B5EF4-FFF2-40B4-BE49-F238E27FC236}">
                <a16:creationId xmlns:a16="http://schemas.microsoft.com/office/drawing/2014/main" id="{35688436-9692-4D95-B683-4279CEB6C370}"/>
              </a:ext>
            </a:extLst>
          </p:cNvPr>
          <p:cNvSpPr txBox="1"/>
          <p:nvPr/>
        </p:nvSpPr>
        <p:spPr>
          <a:xfrm>
            <a:off x="3921481" y="2862753"/>
            <a:ext cx="1165438" cy="461665"/>
          </a:xfrm>
          <a:prstGeom prst="rect">
            <a:avLst/>
          </a:prstGeom>
          <a:noFill/>
        </p:spPr>
        <p:txBody>
          <a:bodyPr wrap="square" rtlCol="0">
            <a:spAutoFit/>
          </a:bodyPr>
          <a:lstStyle/>
          <a:p>
            <a:r>
              <a:rPr lang="en-US" sz="800" b="1" dirty="0">
                <a:solidFill>
                  <a:schemeClr val="bg1"/>
                </a:solidFill>
                <a:latin typeface="Arial Narrow" panose="020B0606020202030204" pitchFamily="34" charset="0"/>
              </a:rPr>
              <a:t>Tertiary consumers eat secondary consumers, accumulating more CTX</a:t>
            </a:r>
            <a:endParaRPr lang="en-AU" sz="800" dirty="0"/>
          </a:p>
        </p:txBody>
      </p:sp>
      <p:sp>
        <p:nvSpPr>
          <p:cNvPr id="137" name="TextBox 136">
            <a:extLst>
              <a:ext uri="{FF2B5EF4-FFF2-40B4-BE49-F238E27FC236}">
                <a16:creationId xmlns:a16="http://schemas.microsoft.com/office/drawing/2014/main" id="{42756E4F-EC60-47C5-A166-1BA9B1F89F53}"/>
              </a:ext>
            </a:extLst>
          </p:cNvPr>
          <p:cNvSpPr txBox="1"/>
          <p:nvPr/>
        </p:nvSpPr>
        <p:spPr>
          <a:xfrm>
            <a:off x="5119187" y="2856102"/>
            <a:ext cx="1460497" cy="461665"/>
          </a:xfrm>
          <a:prstGeom prst="rect">
            <a:avLst/>
          </a:prstGeom>
          <a:noFill/>
        </p:spPr>
        <p:txBody>
          <a:bodyPr wrap="square" rtlCol="0">
            <a:spAutoFit/>
          </a:bodyPr>
          <a:lstStyle/>
          <a:p>
            <a:r>
              <a:rPr lang="en-US" sz="800" b="1" dirty="0">
                <a:solidFill>
                  <a:schemeClr val="bg1"/>
                </a:solidFill>
                <a:latin typeface="Arial Narrow" panose="020B0606020202030204" pitchFamily="34" charset="0"/>
              </a:rPr>
              <a:t>Fish containing all their accumulated CTX are caught </a:t>
            </a:r>
            <a:br>
              <a:rPr lang="en-US" sz="800" b="1" dirty="0">
                <a:solidFill>
                  <a:schemeClr val="bg1"/>
                </a:solidFill>
                <a:latin typeface="Arial Narrow" panose="020B0606020202030204" pitchFamily="34" charset="0"/>
              </a:rPr>
            </a:br>
            <a:r>
              <a:rPr lang="en-US" sz="800" b="1" dirty="0">
                <a:solidFill>
                  <a:schemeClr val="bg1"/>
                </a:solidFill>
                <a:latin typeface="Arial Narrow" panose="020B0606020202030204" pitchFamily="34" charset="0"/>
              </a:rPr>
              <a:t>for human consumption</a:t>
            </a:r>
            <a:endParaRPr lang="en-AU" sz="800" dirty="0"/>
          </a:p>
        </p:txBody>
      </p:sp>
      <p:sp>
        <p:nvSpPr>
          <p:cNvPr id="138" name="Freeform: Shape 137">
            <a:extLst>
              <a:ext uri="{FF2B5EF4-FFF2-40B4-BE49-F238E27FC236}">
                <a16:creationId xmlns:a16="http://schemas.microsoft.com/office/drawing/2014/main" id="{C9DC22D7-712C-4BBA-A7FC-EDE01F1AD723}"/>
              </a:ext>
            </a:extLst>
          </p:cNvPr>
          <p:cNvSpPr/>
          <p:nvPr/>
        </p:nvSpPr>
        <p:spPr>
          <a:xfrm>
            <a:off x="2608343" y="2087759"/>
            <a:ext cx="317979" cy="21105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9" name="Oval 138">
            <a:extLst>
              <a:ext uri="{FF2B5EF4-FFF2-40B4-BE49-F238E27FC236}">
                <a16:creationId xmlns:a16="http://schemas.microsoft.com/office/drawing/2014/main" id="{7B0F8F24-C04C-4B78-B991-7EC5F7B5616F}"/>
              </a:ext>
            </a:extLst>
          </p:cNvPr>
          <p:cNvSpPr/>
          <p:nvPr/>
        </p:nvSpPr>
        <p:spPr>
          <a:xfrm>
            <a:off x="2772028" y="213014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0" name="Oval 139">
            <a:extLst>
              <a:ext uri="{FF2B5EF4-FFF2-40B4-BE49-F238E27FC236}">
                <a16:creationId xmlns:a16="http://schemas.microsoft.com/office/drawing/2014/main" id="{514D8B7D-3DEA-407D-9888-6FC05C24684E}"/>
              </a:ext>
            </a:extLst>
          </p:cNvPr>
          <p:cNvSpPr/>
          <p:nvPr/>
        </p:nvSpPr>
        <p:spPr>
          <a:xfrm>
            <a:off x="2713141" y="222752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1" name="Freeform: Shape 140">
            <a:extLst>
              <a:ext uri="{FF2B5EF4-FFF2-40B4-BE49-F238E27FC236}">
                <a16:creationId xmlns:a16="http://schemas.microsoft.com/office/drawing/2014/main" id="{02150E8E-690F-49D4-A95F-48127109735C}"/>
              </a:ext>
            </a:extLst>
          </p:cNvPr>
          <p:cNvSpPr/>
          <p:nvPr/>
        </p:nvSpPr>
        <p:spPr>
          <a:xfrm>
            <a:off x="2539742" y="2136824"/>
            <a:ext cx="106710"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2" name="Freeform: Shape 141">
            <a:extLst>
              <a:ext uri="{FF2B5EF4-FFF2-40B4-BE49-F238E27FC236}">
                <a16:creationId xmlns:a16="http://schemas.microsoft.com/office/drawing/2014/main" id="{D730CFC9-34BE-46F8-96BC-26DFE1DD5984}"/>
              </a:ext>
            </a:extLst>
          </p:cNvPr>
          <p:cNvSpPr/>
          <p:nvPr/>
        </p:nvSpPr>
        <p:spPr>
          <a:xfrm>
            <a:off x="1985569" y="1342024"/>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3" name="Oval 142">
            <a:extLst>
              <a:ext uri="{FF2B5EF4-FFF2-40B4-BE49-F238E27FC236}">
                <a16:creationId xmlns:a16="http://schemas.microsoft.com/office/drawing/2014/main" id="{74C4F816-3037-4A0D-980B-D0155F022A78}"/>
              </a:ext>
            </a:extLst>
          </p:cNvPr>
          <p:cNvSpPr/>
          <p:nvPr/>
        </p:nvSpPr>
        <p:spPr>
          <a:xfrm>
            <a:off x="2032344" y="135963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1" name="Freeform: Shape 110">
            <a:extLst>
              <a:ext uri="{FF2B5EF4-FFF2-40B4-BE49-F238E27FC236}">
                <a16:creationId xmlns:a16="http://schemas.microsoft.com/office/drawing/2014/main" id="{0D88B8BD-BD67-4840-AE7F-D57CBE3A4C92}"/>
              </a:ext>
            </a:extLst>
          </p:cNvPr>
          <p:cNvSpPr/>
          <p:nvPr/>
        </p:nvSpPr>
        <p:spPr>
          <a:xfrm>
            <a:off x="6172520" y="1497551"/>
            <a:ext cx="76200" cy="620344"/>
          </a:xfrm>
          <a:custGeom>
            <a:avLst/>
            <a:gdLst>
              <a:gd name="connsiteX0" fmla="*/ 71120 w 76200"/>
              <a:gd name="connsiteY0" fmla="*/ 25984 h 620344"/>
              <a:gd name="connsiteX1" fmla="*/ 25400 w 76200"/>
              <a:gd name="connsiteY1" fmla="*/ 31064 h 620344"/>
              <a:gd name="connsiteX2" fmla="*/ 10160 w 76200"/>
              <a:gd name="connsiteY2" fmla="*/ 36144 h 620344"/>
              <a:gd name="connsiteX3" fmla="*/ 0 w 76200"/>
              <a:gd name="connsiteY3" fmla="*/ 56464 h 620344"/>
              <a:gd name="connsiteX4" fmla="*/ 5080 w 76200"/>
              <a:gd name="connsiteY4" fmla="*/ 163144 h 620344"/>
              <a:gd name="connsiteX5" fmla="*/ 15240 w 76200"/>
              <a:gd name="connsiteY5" fmla="*/ 371424 h 620344"/>
              <a:gd name="connsiteX6" fmla="*/ 20320 w 76200"/>
              <a:gd name="connsiteY6" fmla="*/ 498424 h 620344"/>
              <a:gd name="connsiteX7" fmla="*/ 30480 w 76200"/>
              <a:gd name="connsiteY7" fmla="*/ 513664 h 620344"/>
              <a:gd name="connsiteX8" fmla="*/ 40640 w 76200"/>
              <a:gd name="connsiteY8" fmla="*/ 554304 h 620344"/>
              <a:gd name="connsiteX9" fmla="*/ 50800 w 76200"/>
              <a:gd name="connsiteY9" fmla="*/ 605104 h 620344"/>
              <a:gd name="connsiteX10" fmla="*/ 66040 w 76200"/>
              <a:gd name="connsiteY10" fmla="*/ 620344 h 620344"/>
              <a:gd name="connsiteX11" fmla="*/ 76200 w 76200"/>
              <a:gd name="connsiteY11" fmla="*/ 564464 h 620344"/>
              <a:gd name="connsiteX12" fmla="*/ 66040 w 76200"/>
              <a:gd name="connsiteY12" fmla="*/ 391744 h 620344"/>
              <a:gd name="connsiteX13" fmla="*/ 71120 w 76200"/>
              <a:gd name="connsiteY13" fmla="*/ 25984 h 62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00" h="620344">
                <a:moveTo>
                  <a:pt x="71120" y="25984"/>
                </a:moveTo>
                <a:cubicBezTo>
                  <a:pt x="64347" y="-34129"/>
                  <a:pt x="40525" y="28543"/>
                  <a:pt x="25400" y="31064"/>
                </a:cubicBezTo>
                <a:cubicBezTo>
                  <a:pt x="20118" y="31944"/>
                  <a:pt x="13946" y="32358"/>
                  <a:pt x="10160" y="36144"/>
                </a:cubicBezTo>
                <a:cubicBezTo>
                  <a:pt x="4805" y="41499"/>
                  <a:pt x="3387" y="49691"/>
                  <a:pt x="0" y="56464"/>
                </a:cubicBezTo>
                <a:cubicBezTo>
                  <a:pt x="1693" y="92024"/>
                  <a:pt x="3738" y="127569"/>
                  <a:pt x="5080" y="163144"/>
                </a:cubicBezTo>
                <a:cubicBezTo>
                  <a:pt x="12386" y="356754"/>
                  <a:pt x="3679" y="267375"/>
                  <a:pt x="15240" y="371424"/>
                </a:cubicBezTo>
                <a:cubicBezTo>
                  <a:pt x="16933" y="413757"/>
                  <a:pt x="15806" y="456298"/>
                  <a:pt x="20320" y="498424"/>
                </a:cubicBezTo>
                <a:cubicBezTo>
                  <a:pt x="20970" y="504495"/>
                  <a:pt x="27750" y="508203"/>
                  <a:pt x="30480" y="513664"/>
                </a:cubicBezTo>
                <a:cubicBezTo>
                  <a:pt x="35387" y="523479"/>
                  <a:pt x="39191" y="545609"/>
                  <a:pt x="40640" y="554304"/>
                </a:cubicBezTo>
                <a:cubicBezTo>
                  <a:pt x="41166" y="557459"/>
                  <a:pt x="44309" y="595367"/>
                  <a:pt x="50800" y="605104"/>
                </a:cubicBezTo>
                <a:cubicBezTo>
                  <a:pt x="54785" y="611082"/>
                  <a:pt x="60960" y="615264"/>
                  <a:pt x="66040" y="620344"/>
                </a:cubicBezTo>
                <a:cubicBezTo>
                  <a:pt x="73184" y="598912"/>
                  <a:pt x="76200" y="593185"/>
                  <a:pt x="76200" y="564464"/>
                </a:cubicBezTo>
                <a:cubicBezTo>
                  <a:pt x="76200" y="463580"/>
                  <a:pt x="74848" y="462210"/>
                  <a:pt x="66040" y="391744"/>
                </a:cubicBezTo>
                <a:cubicBezTo>
                  <a:pt x="60490" y="92028"/>
                  <a:pt x="77893" y="86097"/>
                  <a:pt x="71120" y="25984"/>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7" name="Freeform: Shape 146">
            <a:extLst>
              <a:ext uri="{FF2B5EF4-FFF2-40B4-BE49-F238E27FC236}">
                <a16:creationId xmlns:a16="http://schemas.microsoft.com/office/drawing/2014/main" id="{5CF44CC1-9B5A-4AC0-9C78-090EE27FA9BF}"/>
              </a:ext>
            </a:extLst>
          </p:cNvPr>
          <p:cNvSpPr/>
          <p:nvPr/>
        </p:nvSpPr>
        <p:spPr>
          <a:xfrm>
            <a:off x="2451606" y="2424388"/>
            <a:ext cx="106710"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4" name="Rectangle 243">
            <a:extLst>
              <a:ext uri="{FF2B5EF4-FFF2-40B4-BE49-F238E27FC236}">
                <a16:creationId xmlns:a16="http://schemas.microsoft.com/office/drawing/2014/main" id="{9DE7F28F-7401-42AB-9D99-ECC62F521363}"/>
              </a:ext>
            </a:extLst>
          </p:cNvPr>
          <p:cNvSpPr/>
          <p:nvPr/>
        </p:nvSpPr>
        <p:spPr>
          <a:xfrm>
            <a:off x="498393" y="3360151"/>
            <a:ext cx="5882659" cy="33196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245" name="Rectangle 244">
            <a:extLst>
              <a:ext uri="{FF2B5EF4-FFF2-40B4-BE49-F238E27FC236}">
                <a16:creationId xmlns:a16="http://schemas.microsoft.com/office/drawing/2014/main" id="{87740B92-4E5A-4351-BC6F-5BDFC906EC99}"/>
              </a:ext>
            </a:extLst>
          </p:cNvPr>
          <p:cNvSpPr/>
          <p:nvPr/>
        </p:nvSpPr>
        <p:spPr>
          <a:xfrm>
            <a:off x="499659" y="3383470"/>
            <a:ext cx="5900157" cy="276999"/>
          </a:xfrm>
          <a:prstGeom prst="rect">
            <a:avLst/>
          </a:prstGeom>
        </p:spPr>
        <p:txBody>
          <a:bodyPr wrap="square">
            <a:spAutoFit/>
          </a:bodyPr>
          <a:lstStyle/>
          <a:p>
            <a:r>
              <a:rPr lang="en-AU" sz="1200" b="1" dirty="0">
                <a:latin typeface="Arial Narrow" panose="020B0606020202030204" pitchFamily="34" charset="0"/>
              </a:rPr>
              <a:t>Q. What is the source of the toxin CTX? Ans.</a:t>
            </a:r>
          </a:p>
        </p:txBody>
      </p:sp>
      <p:sp>
        <p:nvSpPr>
          <p:cNvPr id="246" name="Rectangle 245">
            <a:extLst>
              <a:ext uri="{FF2B5EF4-FFF2-40B4-BE49-F238E27FC236}">
                <a16:creationId xmlns:a16="http://schemas.microsoft.com/office/drawing/2014/main" id="{837265FB-3476-40C4-8D0D-72AF9ED8EDCD}"/>
              </a:ext>
            </a:extLst>
          </p:cNvPr>
          <p:cNvSpPr/>
          <p:nvPr/>
        </p:nvSpPr>
        <p:spPr>
          <a:xfrm>
            <a:off x="3308436" y="3398724"/>
            <a:ext cx="3018153" cy="24106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Dinoflagellate </a:t>
            </a:r>
            <a:r>
              <a:rPr lang="en-AU" sz="1200" i="1" dirty="0" err="1">
                <a:solidFill>
                  <a:schemeClr val="tx1">
                    <a:lumMod val="65000"/>
                    <a:lumOff val="35000"/>
                  </a:schemeClr>
                </a:solidFill>
                <a:latin typeface="Comic Sans MS" panose="030F0702030302020204" pitchFamily="66" charset="0"/>
              </a:rPr>
              <a:t>Gambierdiscus</a:t>
            </a:r>
            <a:r>
              <a:rPr lang="en-AU" sz="1200" i="1" dirty="0">
                <a:solidFill>
                  <a:schemeClr val="tx1">
                    <a:lumMod val="65000"/>
                    <a:lumOff val="35000"/>
                  </a:schemeClr>
                </a:solidFill>
                <a:latin typeface="Comic Sans MS" panose="030F0702030302020204" pitchFamily="66" charset="0"/>
              </a:rPr>
              <a:t> sp.</a:t>
            </a:r>
          </a:p>
        </p:txBody>
      </p:sp>
      <p:sp>
        <p:nvSpPr>
          <p:cNvPr id="118" name="Rectangle 117">
            <a:extLst>
              <a:ext uri="{FF2B5EF4-FFF2-40B4-BE49-F238E27FC236}">
                <a16:creationId xmlns:a16="http://schemas.microsoft.com/office/drawing/2014/main" id="{F0037298-028D-4AAF-BD66-E5C2CB2F7F12}"/>
              </a:ext>
            </a:extLst>
          </p:cNvPr>
          <p:cNvSpPr/>
          <p:nvPr/>
        </p:nvSpPr>
        <p:spPr>
          <a:xfrm>
            <a:off x="508863" y="4117065"/>
            <a:ext cx="5840383" cy="692497"/>
          </a:xfrm>
          <a:prstGeom prst="rect">
            <a:avLst/>
          </a:prstGeom>
        </p:spPr>
        <p:txBody>
          <a:bodyPr wrap="square">
            <a:spAutoFit/>
          </a:bodyPr>
          <a:lstStyle/>
          <a:p>
            <a:r>
              <a:rPr lang="en-US" sz="1200" dirty="0">
                <a:solidFill>
                  <a:schemeClr val="tx1">
                    <a:lumMod val="65000"/>
                    <a:lumOff val="35000"/>
                  </a:schemeClr>
                </a:solidFill>
                <a:latin typeface="Comic Sans MS" panose="030F0702030302020204" pitchFamily="66" charset="0"/>
              </a:rPr>
              <a:t>You could get ciguatera poisoning. </a:t>
            </a:r>
            <a:r>
              <a:rPr lang="en-US" sz="900" dirty="0">
                <a:solidFill>
                  <a:schemeClr val="tx1">
                    <a:lumMod val="65000"/>
                    <a:lumOff val="35000"/>
                  </a:schemeClr>
                </a:solidFill>
                <a:latin typeface="Comic Sans MS" panose="030F0702030302020204" pitchFamily="66" charset="0"/>
              </a:rPr>
              <a:t>Apart from the usual gastrointestinal symptoms that indicate food poisoning (vomiting, diarrhea, muscle pain) the nervous system starts doing strange things, such as the mouth, lips and extremities start to feel numb, you feel dizzy, and anything that is cold feels hot and vice versa. It takes months to get better and symptoms return whenever you eat seafood again. </a:t>
            </a:r>
            <a:endParaRPr lang="en-AU" sz="1200" dirty="0">
              <a:solidFill>
                <a:schemeClr val="tx1">
                  <a:lumMod val="65000"/>
                  <a:lumOff val="35000"/>
                </a:schemeClr>
              </a:solidFill>
              <a:latin typeface="Comic Sans MS" panose="030F0702030302020204" pitchFamily="66" charset="0"/>
            </a:endParaRPr>
          </a:p>
        </p:txBody>
      </p:sp>
      <p:sp>
        <p:nvSpPr>
          <p:cNvPr id="146" name="Arrow: Right 145">
            <a:extLst>
              <a:ext uri="{FF2B5EF4-FFF2-40B4-BE49-F238E27FC236}">
                <a16:creationId xmlns:a16="http://schemas.microsoft.com/office/drawing/2014/main" id="{3E887AEF-F317-4330-8294-6C026B751FB1}"/>
              </a:ext>
            </a:extLst>
          </p:cNvPr>
          <p:cNvSpPr/>
          <p:nvPr/>
        </p:nvSpPr>
        <p:spPr>
          <a:xfrm>
            <a:off x="1916833" y="2654312"/>
            <a:ext cx="3252572" cy="264211"/>
          </a:xfrm>
          <a:prstGeom prst="righ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TextBox 147">
            <a:extLst>
              <a:ext uri="{FF2B5EF4-FFF2-40B4-BE49-F238E27FC236}">
                <a16:creationId xmlns:a16="http://schemas.microsoft.com/office/drawing/2014/main" id="{D9CEF021-6CB2-41C6-A37E-97A429ED9B74}"/>
              </a:ext>
            </a:extLst>
          </p:cNvPr>
          <p:cNvSpPr txBox="1"/>
          <p:nvPr/>
        </p:nvSpPr>
        <p:spPr>
          <a:xfrm>
            <a:off x="2177233" y="2647072"/>
            <a:ext cx="3043562" cy="276999"/>
          </a:xfrm>
          <a:prstGeom prst="rect">
            <a:avLst/>
          </a:prstGeom>
          <a:noFill/>
        </p:spPr>
        <p:txBody>
          <a:bodyPr wrap="square" rtlCol="0">
            <a:spAutoFit/>
          </a:bodyPr>
          <a:lstStyle/>
          <a:p>
            <a:r>
              <a:rPr lang="en-AU" sz="1200" dirty="0">
                <a:latin typeface="Arial Narrow" panose="020B0606020202030204" pitchFamily="34" charset="0"/>
              </a:rPr>
              <a:t>BIOACCUMULATION &amp; BIOMAGNIFICATION</a:t>
            </a:r>
          </a:p>
        </p:txBody>
      </p:sp>
      <p:sp>
        <p:nvSpPr>
          <p:cNvPr id="250" name="Freeform: Shape 249">
            <a:extLst>
              <a:ext uri="{FF2B5EF4-FFF2-40B4-BE49-F238E27FC236}">
                <a16:creationId xmlns:a16="http://schemas.microsoft.com/office/drawing/2014/main" id="{D8CB0480-8091-40FC-99E8-7178BC568A41}"/>
              </a:ext>
            </a:extLst>
          </p:cNvPr>
          <p:cNvSpPr/>
          <p:nvPr/>
        </p:nvSpPr>
        <p:spPr>
          <a:xfrm>
            <a:off x="1100673" y="1655514"/>
            <a:ext cx="568932" cy="417404"/>
          </a:xfrm>
          <a:custGeom>
            <a:avLst/>
            <a:gdLst>
              <a:gd name="connsiteX0" fmla="*/ 318654 w 630604"/>
              <a:gd name="connsiteY0" fmla="*/ 457200 h 477982"/>
              <a:gd name="connsiteX1" fmla="*/ 284018 w 630604"/>
              <a:gd name="connsiteY1" fmla="*/ 436418 h 477982"/>
              <a:gd name="connsiteX2" fmla="*/ 228600 w 630604"/>
              <a:gd name="connsiteY2" fmla="*/ 381000 h 477982"/>
              <a:gd name="connsiteX3" fmla="*/ 221672 w 630604"/>
              <a:gd name="connsiteY3" fmla="*/ 346364 h 477982"/>
              <a:gd name="connsiteX4" fmla="*/ 214745 w 630604"/>
              <a:gd name="connsiteY4" fmla="*/ 297873 h 477982"/>
              <a:gd name="connsiteX5" fmla="*/ 166254 w 630604"/>
              <a:gd name="connsiteY5" fmla="*/ 228600 h 477982"/>
              <a:gd name="connsiteX6" fmla="*/ 131618 w 630604"/>
              <a:gd name="connsiteY6" fmla="*/ 159327 h 477982"/>
              <a:gd name="connsiteX7" fmla="*/ 90054 w 630604"/>
              <a:gd name="connsiteY7" fmla="*/ 117764 h 477982"/>
              <a:gd name="connsiteX8" fmla="*/ 69272 w 630604"/>
              <a:gd name="connsiteY8" fmla="*/ 90054 h 477982"/>
              <a:gd name="connsiteX9" fmla="*/ 34636 w 630604"/>
              <a:gd name="connsiteY9" fmla="*/ 62345 h 477982"/>
              <a:gd name="connsiteX10" fmla="*/ 62345 w 630604"/>
              <a:gd name="connsiteY10" fmla="*/ 76200 h 477982"/>
              <a:gd name="connsiteX11" fmla="*/ 83127 w 630604"/>
              <a:gd name="connsiteY11" fmla="*/ 96982 h 477982"/>
              <a:gd name="connsiteX12" fmla="*/ 110836 w 630604"/>
              <a:gd name="connsiteY12" fmla="*/ 152400 h 477982"/>
              <a:gd name="connsiteX13" fmla="*/ 131618 w 630604"/>
              <a:gd name="connsiteY13" fmla="*/ 249382 h 477982"/>
              <a:gd name="connsiteX14" fmla="*/ 152400 w 630604"/>
              <a:gd name="connsiteY14" fmla="*/ 311727 h 477982"/>
              <a:gd name="connsiteX15" fmla="*/ 173181 w 630604"/>
              <a:gd name="connsiteY15" fmla="*/ 318654 h 477982"/>
              <a:gd name="connsiteX16" fmla="*/ 193963 w 630604"/>
              <a:gd name="connsiteY16" fmla="*/ 332509 h 477982"/>
              <a:gd name="connsiteX17" fmla="*/ 207818 w 630604"/>
              <a:gd name="connsiteY17" fmla="*/ 311727 h 477982"/>
              <a:gd name="connsiteX18" fmla="*/ 214745 w 630604"/>
              <a:gd name="connsiteY18" fmla="*/ 193964 h 477982"/>
              <a:gd name="connsiteX19" fmla="*/ 221672 w 630604"/>
              <a:gd name="connsiteY19" fmla="*/ 159327 h 477982"/>
              <a:gd name="connsiteX20" fmla="*/ 235527 w 630604"/>
              <a:gd name="connsiteY20" fmla="*/ 69273 h 477982"/>
              <a:gd name="connsiteX21" fmla="*/ 235527 w 630604"/>
              <a:gd name="connsiteY21" fmla="*/ 277091 h 477982"/>
              <a:gd name="connsiteX22" fmla="*/ 256309 w 630604"/>
              <a:gd name="connsiteY22" fmla="*/ 297873 h 477982"/>
              <a:gd name="connsiteX23" fmla="*/ 297872 w 630604"/>
              <a:gd name="connsiteY23" fmla="*/ 207818 h 477982"/>
              <a:gd name="connsiteX24" fmla="*/ 304800 w 630604"/>
              <a:gd name="connsiteY24" fmla="*/ 152400 h 477982"/>
              <a:gd name="connsiteX25" fmla="*/ 325581 w 630604"/>
              <a:gd name="connsiteY25" fmla="*/ 76200 h 477982"/>
              <a:gd name="connsiteX26" fmla="*/ 346363 w 630604"/>
              <a:gd name="connsiteY26" fmla="*/ 34636 h 477982"/>
              <a:gd name="connsiteX27" fmla="*/ 360218 w 630604"/>
              <a:gd name="connsiteY27" fmla="*/ 0 h 477982"/>
              <a:gd name="connsiteX28" fmla="*/ 353291 w 630604"/>
              <a:gd name="connsiteY28" fmla="*/ 96982 h 477982"/>
              <a:gd name="connsiteX29" fmla="*/ 325581 w 630604"/>
              <a:gd name="connsiteY29" fmla="*/ 159327 h 477982"/>
              <a:gd name="connsiteX30" fmla="*/ 318654 w 630604"/>
              <a:gd name="connsiteY30" fmla="*/ 187036 h 477982"/>
              <a:gd name="connsiteX31" fmla="*/ 311727 w 630604"/>
              <a:gd name="connsiteY31" fmla="*/ 297873 h 477982"/>
              <a:gd name="connsiteX32" fmla="*/ 249381 w 630604"/>
              <a:gd name="connsiteY32" fmla="*/ 353291 h 477982"/>
              <a:gd name="connsiteX33" fmla="*/ 256309 w 630604"/>
              <a:gd name="connsiteY33" fmla="*/ 401782 h 477982"/>
              <a:gd name="connsiteX34" fmla="*/ 304800 w 630604"/>
              <a:gd name="connsiteY34" fmla="*/ 339436 h 477982"/>
              <a:gd name="connsiteX35" fmla="*/ 311727 w 630604"/>
              <a:gd name="connsiteY35" fmla="*/ 318654 h 477982"/>
              <a:gd name="connsiteX36" fmla="*/ 374072 w 630604"/>
              <a:gd name="connsiteY36" fmla="*/ 256309 h 477982"/>
              <a:gd name="connsiteX37" fmla="*/ 422563 w 630604"/>
              <a:gd name="connsiteY37" fmla="*/ 207818 h 477982"/>
              <a:gd name="connsiteX38" fmla="*/ 443345 w 630604"/>
              <a:gd name="connsiteY38" fmla="*/ 187036 h 477982"/>
              <a:gd name="connsiteX39" fmla="*/ 464127 w 630604"/>
              <a:gd name="connsiteY39" fmla="*/ 166254 h 477982"/>
              <a:gd name="connsiteX40" fmla="*/ 394854 w 630604"/>
              <a:gd name="connsiteY40" fmla="*/ 235527 h 477982"/>
              <a:gd name="connsiteX41" fmla="*/ 353291 w 630604"/>
              <a:gd name="connsiteY41" fmla="*/ 263236 h 477982"/>
              <a:gd name="connsiteX42" fmla="*/ 346363 w 630604"/>
              <a:gd name="connsiteY42" fmla="*/ 284018 h 477982"/>
              <a:gd name="connsiteX43" fmla="*/ 360218 w 630604"/>
              <a:gd name="connsiteY43" fmla="*/ 339436 h 477982"/>
              <a:gd name="connsiteX44" fmla="*/ 429491 w 630604"/>
              <a:gd name="connsiteY44" fmla="*/ 367145 h 477982"/>
              <a:gd name="connsiteX45" fmla="*/ 464127 w 630604"/>
              <a:gd name="connsiteY45" fmla="*/ 360218 h 477982"/>
              <a:gd name="connsiteX46" fmla="*/ 498763 w 630604"/>
              <a:gd name="connsiteY46" fmla="*/ 325582 h 477982"/>
              <a:gd name="connsiteX47" fmla="*/ 519545 w 630604"/>
              <a:gd name="connsiteY47" fmla="*/ 290945 h 477982"/>
              <a:gd name="connsiteX48" fmla="*/ 581891 w 630604"/>
              <a:gd name="connsiteY48" fmla="*/ 228600 h 477982"/>
              <a:gd name="connsiteX49" fmla="*/ 609600 w 630604"/>
              <a:gd name="connsiteY49" fmla="*/ 214745 h 477982"/>
              <a:gd name="connsiteX50" fmla="*/ 630381 w 630604"/>
              <a:gd name="connsiteY50" fmla="*/ 221673 h 477982"/>
              <a:gd name="connsiteX51" fmla="*/ 581891 w 630604"/>
              <a:gd name="connsiteY51" fmla="*/ 242454 h 477982"/>
              <a:gd name="connsiteX52" fmla="*/ 561109 w 630604"/>
              <a:gd name="connsiteY52" fmla="*/ 256309 h 477982"/>
              <a:gd name="connsiteX53" fmla="*/ 519545 w 630604"/>
              <a:gd name="connsiteY53" fmla="*/ 277091 h 477982"/>
              <a:gd name="connsiteX54" fmla="*/ 484909 w 630604"/>
              <a:gd name="connsiteY54" fmla="*/ 339436 h 477982"/>
              <a:gd name="connsiteX55" fmla="*/ 471054 w 630604"/>
              <a:gd name="connsiteY55" fmla="*/ 360218 h 477982"/>
              <a:gd name="connsiteX56" fmla="*/ 464127 w 630604"/>
              <a:gd name="connsiteY56" fmla="*/ 387927 h 477982"/>
              <a:gd name="connsiteX57" fmla="*/ 381000 w 630604"/>
              <a:gd name="connsiteY57" fmla="*/ 443345 h 477982"/>
              <a:gd name="connsiteX58" fmla="*/ 353291 w 630604"/>
              <a:gd name="connsiteY58" fmla="*/ 436418 h 477982"/>
              <a:gd name="connsiteX59" fmla="*/ 346363 w 630604"/>
              <a:gd name="connsiteY59" fmla="*/ 353291 h 477982"/>
              <a:gd name="connsiteX60" fmla="*/ 436418 w 630604"/>
              <a:gd name="connsiteY60" fmla="*/ 277091 h 477982"/>
              <a:gd name="connsiteX61" fmla="*/ 443345 w 630604"/>
              <a:gd name="connsiteY61" fmla="*/ 318654 h 477982"/>
              <a:gd name="connsiteX62" fmla="*/ 367145 w 630604"/>
              <a:gd name="connsiteY62" fmla="*/ 387927 h 477982"/>
              <a:gd name="connsiteX63" fmla="*/ 325581 w 630604"/>
              <a:gd name="connsiteY63" fmla="*/ 422564 h 477982"/>
              <a:gd name="connsiteX64" fmla="*/ 297872 w 630604"/>
              <a:gd name="connsiteY64" fmla="*/ 443345 h 477982"/>
              <a:gd name="connsiteX65" fmla="*/ 277091 w 630604"/>
              <a:gd name="connsiteY65" fmla="*/ 464127 h 477982"/>
              <a:gd name="connsiteX66" fmla="*/ 242454 w 630604"/>
              <a:gd name="connsiteY66" fmla="*/ 471054 h 477982"/>
              <a:gd name="connsiteX67" fmla="*/ 221672 w 630604"/>
              <a:gd name="connsiteY67" fmla="*/ 477982 h 477982"/>
              <a:gd name="connsiteX68" fmla="*/ 166254 w 630604"/>
              <a:gd name="connsiteY68" fmla="*/ 457200 h 477982"/>
              <a:gd name="connsiteX69" fmla="*/ 124691 w 630604"/>
              <a:gd name="connsiteY69" fmla="*/ 422564 h 477982"/>
              <a:gd name="connsiteX70" fmla="*/ 0 w 630604"/>
              <a:gd name="connsiteY70" fmla="*/ 408709 h 477982"/>
              <a:gd name="connsiteX71" fmla="*/ 228600 w 630604"/>
              <a:gd name="connsiteY71" fmla="*/ 408709 h 477982"/>
              <a:gd name="connsiteX72" fmla="*/ 249381 w 630604"/>
              <a:gd name="connsiteY72" fmla="*/ 415636 h 477982"/>
              <a:gd name="connsiteX73" fmla="*/ 450272 w 630604"/>
              <a:gd name="connsiteY73" fmla="*/ 415636 h 477982"/>
              <a:gd name="connsiteX74" fmla="*/ 484909 w 630604"/>
              <a:gd name="connsiteY74" fmla="*/ 408709 h 477982"/>
              <a:gd name="connsiteX75" fmla="*/ 526472 w 630604"/>
              <a:gd name="connsiteY75" fmla="*/ 387927 h 477982"/>
              <a:gd name="connsiteX76" fmla="*/ 533400 w 630604"/>
              <a:gd name="connsiteY76" fmla="*/ 408709 h 477982"/>
              <a:gd name="connsiteX77" fmla="*/ 519545 w 630604"/>
              <a:gd name="connsiteY77" fmla="*/ 408709 h 47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30604" h="477982">
                <a:moveTo>
                  <a:pt x="318654" y="457200"/>
                </a:moveTo>
                <a:cubicBezTo>
                  <a:pt x="307109" y="450273"/>
                  <a:pt x="294296" y="445115"/>
                  <a:pt x="284018" y="436418"/>
                </a:cubicBezTo>
                <a:cubicBezTo>
                  <a:pt x="264075" y="419543"/>
                  <a:pt x="228600" y="381000"/>
                  <a:pt x="228600" y="381000"/>
                </a:cubicBezTo>
                <a:cubicBezTo>
                  <a:pt x="226291" y="369455"/>
                  <a:pt x="223608" y="357978"/>
                  <a:pt x="221672" y="346364"/>
                </a:cubicBezTo>
                <a:cubicBezTo>
                  <a:pt x="218988" y="330258"/>
                  <a:pt x="219908" y="313363"/>
                  <a:pt x="214745" y="297873"/>
                </a:cubicBezTo>
                <a:cubicBezTo>
                  <a:pt x="207986" y="277594"/>
                  <a:pt x="178623" y="244061"/>
                  <a:pt x="166254" y="228600"/>
                </a:cubicBezTo>
                <a:cubicBezTo>
                  <a:pt x="157310" y="192821"/>
                  <a:pt x="161073" y="194673"/>
                  <a:pt x="131618" y="159327"/>
                </a:cubicBezTo>
                <a:cubicBezTo>
                  <a:pt x="119075" y="144275"/>
                  <a:pt x="101810" y="133439"/>
                  <a:pt x="90054" y="117764"/>
                </a:cubicBezTo>
                <a:cubicBezTo>
                  <a:pt x="83127" y="108527"/>
                  <a:pt x="77436" y="98218"/>
                  <a:pt x="69272" y="90054"/>
                </a:cubicBezTo>
                <a:cubicBezTo>
                  <a:pt x="58817" y="79599"/>
                  <a:pt x="41248" y="75569"/>
                  <a:pt x="34636" y="62345"/>
                </a:cubicBezTo>
                <a:cubicBezTo>
                  <a:pt x="30018" y="53109"/>
                  <a:pt x="53942" y="70198"/>
                  <a:pt x="62345" y="76200"/>
                </a:cubicBezTo>
                <a:cubicBezTo>
                  <a:pt x="70317" y="81894"/>
                  <a:pt x="76200" y="90055"/>
                  <a:pt x="83127" y="96982"/>
                </a:cubicBezTo>
                <a:cubicBezTo>
                  <a:pt x="92363" y="115455"/>
                  <a:pt x="107915" y="131954"/>
                  <a:pt x="110836" y="152400"/>
                </a:cubicBezTo>
                <a:cubicBezTo>
                  <a:pt x="125707" y="256499"/>
                  <a:pt x="107546" y="145073"/>
                  <a:pt x="131618" y="249382"/>
                </a:cubicBezTo>
                <a:cubicBezTo>
                  <a:pt x="136593" y="270941"/>
                  <a:pt x="132722" y="295985"/>
                  <a:pt x="152400" y="311727"/>
                </a:cubicBezTo>
                <a:cubicBezTo>
                  <a:pt x="158102" y="316288"/>
                  <a:pt x="166254" y="316345"/>
                  <a:pt x="173181" y="318654"/>
                </a:cubicBezTo>
                <a:cubicBezTo>
                  <a:pt x="180108" y="323272"/>
                  <a:pt x="185799" y="334142"/>
                  <a:pt x="193963" y="332509"/>
                </a:cubicBezTo>
                <a:cubicBezTo>
                  <a:pt x="202127" y="330876"/>
                  <a:pt x="206583" y="319961"/>
                  <a:pt x="207818" y="311727"/>
                </a:cubicBezTo>
                <a:cubicBezTo>
                  <a:pt x="213651" y="272840"/>
                  <a:pt x="211185" y="233125"/>
                  <a:pt x="214745" y="193964"/>
                </a:cubicBezTo>
                <a:cubicBezTo>
                  <a:pt x="215811" y="182238"/>
                  <a:pt x="219882" y="170964"/>
                  <a:pt x="221672" y="159327"/>
                </a:cubicBezTo>
                <a:cubicBezTo>
                  <a:pt x="238447" y="50292"/>
                  <a:pt x="219645" y="148685"/>
                  <a:pt x="235527" y="69273"/>
                </a:cubicBezTo>
                <a:cubicBezTo>
                  <a:pt x="230022" y="140835"/>
                  <a:pt x="221035" y="204632"/>
                  <a:pt x="235527" y="277091"/>
                </a:cubicBezTo>
                <a:cubicBezTo>
                  <a:pt x="237448" y="286697"/>
                  <a:pt x="249382" y="290946"/>
                  <a:pt x="256309" y="297873"/>
                </a:cubicBezTo>
                <a:cubicBezTo>
                  <a:pt x="302951" y="282324"/>
                  <a:pt x="280152" y="296418"/>
                  <a:pt x="297872" y="207818"/>
                </a:cubicBezTo>
                <a:cubicBezTo>
                  <a:pt x="301523" y="189563"/>
                  <a:pt x="301739" y="170763"/>
                  <a:pt x="304800" y="152400"/>
                </a:cubicBezTo>
                <a:cubicBezTo>
                  <a:pt x="306862" y="140027"/>
                  <a:pt x="324900" y="77971"/>
                  <a:pt x="325581" y="76200"/>
                </a:cubicBezTo>
                <a:cubicBezTo>
                  <a:pt x="331142" y="61742"/>
                  <a:pt x="339953" y="48738"/>
                  <a:pt x="346363" y="34636"/>
                </a:cubicBezTo>
                <a:cubicBezTo>
                  <a:pt x="351509" y="23316"/>
                  <a:pt x="355600" y="11545"/>
                  <a:pt x="360218" y="0"/>
                </a:cubicBezTo>
                <a:cubicBezTo>
                  <a:pt x="357909" y="32327"/>
                  <a:pt x="360176" y="65312"/>
                  <a:pt x="353291" y="96982"/>
                </a:cubicBezTo>
                <a:cubicBezTo>
                  <a:pt x="348460" y="119205"/>
                  <a:pt x="333745" y="138101"/>
                  <a:pt x="325581" y="159327"/>
                </a:cubicBezTo>
                <a:cubicBezTo>
                  <a:pt x="322163" y="168213"/>
                  <a:pt x="320963" y="177800"/>
                  <a:pt x="318654" y="187036"/>
                </a:cubicBezTo>
                <a:cubicBezTo>
                  <a:pt x="316345" y="223982"/>
                  <a:pt x="322951" y="262598"/>
                  <a:pt x="311727" y="297873"/>
                </a:cubicBezTo>
                <a:cubicBezTo>
                  <a:pt x="305340" y="317946"/>
                  <a:pt x="269016" y="340201"/>
                  <a:pt x="249381" y="353291"/>
                </a:cubicBezTo>
                <a:cubicBezTo>
                  <a:pt x="251690" y="369455"/>
                  <a:pt x="240203" y="399098"/>
                  <a:pt x="256309" y="401782"/>
                </a:cubicBezTo>
                <a:cubicBezTo>
                  <a:pt x="263502" y="402981"/>
                  <a:pt x="296071" y="352529"/>
                  <a:pt x="304800" y="339436"/>
                </a:cubicBezTo>
                <a:cubicBezTo>
                  <a:pt x="307109" y="332509"/>
                  <a:pt x="307857" y="324846"/>
                  <a:pt x="311727" y="318654"/>
                </a:cubicBezTo>
                <a:cubicBezTo>
                  <a:pt x="337633" y="277205"/>
                  <a:pt x="338930" y="288522"/>
                  <a:pt x="374072" y="256309"/>
                </a:cubicBezTo>
                <a:cubicBezTo>
                  <a:pt x="390922" y="240863"/>
                  <a:pt x="406399" y="223982"/>
                  <a:pt x="422563" y="207818"/>
                </a:cubicBezTo>
                <a:lnTo>
                  <a:pt x="443345" y="187036"/>
                </a:lnTo>
                <a:lnTo>
                  <a:pt x="464127" y="166254"/>
                </a:lnTo>
                <a:lnTo>
                  <a:pt x="394854" y="235527"/>
                </a:lnTo>
                <a:lnTo>
                  <a:pt x="353291" y="263236"/>
                </a:lnTo>
                <a:cubicBezTo>
                  <a:pt x="350982" y="270163"/>
                  <a:pt x="345702" y="276746"/>
                  <a:pt x="346363" y="284018"/>
                </a:cubicBezTo>
                <a:cubicBezTo>
                  <a:pt x="348087" y="302981"/>
                  <a:pt x="349019" y="324037"/>
                  <a:pt x="360218" y="339436"/>
                </a:cubicBezTo>
                <a:cubicBezTo>
                  <a:pt x="371348" y="354739"/>
                  <a:pt x="410694" y="362446"/>
                  <a:pt x="429491" y="367145"/>
                </a:cubicBezTo>
                <a:cubicBezTo>
                  <a:pt x="441036" y="364836"/>
                  <a:pt x="453103" y="364352"/>
                  <a:pt x="464127" y="360218"/>
                </a:cubicBezTo>
                <a:cubicBezTo>
                  <a:pt x="483732" y="352866"/>
                  <a:pt x="488395" y="342171"/>
                  <a:pt x="498763" y="325582"/>
                </a:cubicBezTo>
                <a:cubicBezTo>
                  <a:pt x="505899" y="314164"/>
                  <a:pt x="511626" y="301834"/>
                  <a:pt x="519545" y="290945"/>
                </a:cubicBezTo>
                <a:cubicBezTo>
                  <a:pt x="540798" y="261723"/>
                  <a:pt x="553054" y="246623"/>
                  <a:pt x="581891" y="228600"/>
                </a:cubicBezTo>
                <a:cubicBezTo>
                  <a:pt x="590648" y="223127"/>
                  <a:pt x="600364" y="219363"/>
                  <a:pt x="609600" y="214745"/>
                </a:cubicBezTo>
                <a:cubicBezTo>
                  <a:pt x="616527" y="217054"/>
                  <a:pt x="632690" y="214746"/>
                  <a:pt x="630381" y="221673"/>
                </a:cubicBezTo>
                <a:cubicBezTo>
                  <a:pt x="628241" y="228092"/>
                  <a:pt x="589771" y="239827"/>
                  <a:pt x="581891" y="242454"/>
                </a:cubicBezTo>
                <a:cubicBezTo>
                  <a:pt x="574964" y="247072"/>
                  <a:pt x="568556" y="252586"/>
                  <a:pt x="561109" y="256309"/>
                </a:cubicBezTo>
                <a:cubicBezTo>
                  <a:pt x="538570" y="267578"/>
                  <a:pt x="539400" y="257236"/>
                  <a:pt x="519545" y="277091"/>
                </a:cubicBezTo>
                <a:cubicBezTo>
                  <a:pt x="492293" y="304343"/>
                  <a:pt x="501984" y="305286"/>
                  <a:pt x="484909" y="339436"/>
                </a:cubicBezTo>
                <a:cubicBezTo>
                  <a:pt x="481186" y="346883"/>
                  <a:pt x="475672" y="353291"/>
                  <a:pt x="471054" y="360218"/>
                </a:cubicBezTo>
                <a:cubicBezTo>
                  <a:pt x="468745" y="369454"/>
                  <a:pt x="470496" y="380850"/>
                  <a:pt x="464127" y="387927"/>
                </a:cubicBezTo>
                <a:cubicBezTo>
                  <a:pt x="438075" y="416874"/>
                  <a:pt x="412535" y="427578"/>
                  <a:pt x="381000" y="443345"/>
                </a:cubicBezTo>
                <a:cubicBezTo>
                  <a:pt x="371764" y="441036"/>
                  <a:pt x="361213" y="441699"/>
                  <a:pt x="353291" y="436418"/>
                </a:cubicBezTo>
                <a:cubicBezTo>
                  <a:pt x="328231" y="419712"/>
                  <a:pt x="337527" y="369981"/>
                  <a:pt x="346363" y="353291"/>
                </a:cubicBezTo>
                <a:cubicBezTo>
                  <a:pt x="366517" y="315223"/>
                  <a:pt x="402462" y="297465"/>
                  <a:pt x="436418" y="277091"/>
                </a:cubicBezTo>
                <a:cubicBezTo>
                  <a:pt x="438727" y="290945"/>
                  <a:pt x="447041" y="305103"/>
                  <a:pt x="443345" y="318654"/>
                </a:cubicBezTo>
                <a:cubicBezTo>
                  <a:pt x="435833" y="346196"/>
                  <a:pt x="383863" y="375067"/>
                  <a:pt x="367145" y="387927"/>
                </a:cubicBezTo>
                <a:cubicBezTo>
                  <a:pt x="352850" y="398923"/>
                  <a:pt x="339664" y="411298"/>
                  <a:pt x="325581" y="422564"/>
                </a:cubicBezTo>
                <a:cubicBezTo>
                  <a:pt x="316566" y="429776"/>
                  <a:pt x="306638" y="435831"/>
                  <a:pt x="297872" y="443345"/>
                </a:cubicBezTo>
                <a:cubicBezTo>
                  <a:pt x="290434" y="449720"/>
                  <a:pt x="285853" y="459746"/>
                  <a:pt x="277091" y="464127"/>
                </a:cubicBezTo>
                <a:cubicBezTo>
                  <a:pt x="266560" y="469393"/>
                  <a:pt x="253877" y="468198"/>
                  <a:pt x="242454" y="471054"/>
                </a:cubicBezTo>
                <a:cubicBezTo>
                  <a:pt x="235370" y="472825"/>
                  <a:pt x="228599" y="475673"/>
                  <a:pt x="221672" y="477982"/>
                </a:cubicBezTo>
                <a:cubicBezTo>
                  <a:pt x="190254" y="471698"/>
                  <a:pt x="188784" y="475975"/>
                  <a:pt x="166254" y="457200"/>
                </a:cubicBezTo>
                <a:cubicBezTo>
                  <a:pt x="153392" y="446482"/>
                  <a:pt x="141890" y="428297"/>
                  <a:pt x="124691" y="422564"/>
                </a:cubicBezTo>
                <a:cubicBezTo>
                  <a:pt x="101690" y="414897"/>
                  <a:pt x="6084" y="409216"/>
                  <a:pt x="0" y="408709"/>
                </a:cubicBezTo>
                <a:cubicBezTo>
                  <a:pt x="102858" y="395852"/>
                  <a:pt x="67502" y="397202"/>
                  <a:pt x="228600" y="408709"/>
                </a:cubicBezTo>
                <a:cubicBezTo>
                  <a:pt x="235883" y="409229"/>
                  <a:pt x="242454" y="413327"/>
                  <a:pt x="249381" y="415636"/>
                </a:cubicBezTo>
                <a:cubicBezTo>
                  <a:pt x="151077" y="440215"/>
                  <a:pt x="185223" y="429586"/>
                  <a:pt x="450272" y="415636"/>
                </a:cubicBezTo>
                <a:cubicBezTo>
                  <a:pt x="462030" y="415017"/>
                  <a:pt x="473363" y="411018"/>
                  <a:pt x="484909" y="408709"/>
                </a:cubicBezTo>
                <a:cubicBezTo>
                  <a:pt x="488408" y="406376"/>
                  <a:pt x="518278" y="383830"/>
                  <a:pt x="526472" y="387927"/>
                </a:cubicBezTo>
                <a:cubicBezTo>
                  <a:pt x="533003" y="391193"/>
                  <a:pt x="535709" y="401782"/>
                  <a:pt x="533400" y="408709"/>
                </a:cubicBezTo>
                <a:cubicBezTo>
                  <a:pt x="531940" y="413090"/>
                  <a:pt x="524163" y="408709"/>
                  <a:pt x="519545" y="408709"/>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1" name="Oval 250">
            <a:extLst>
              <a:ext uri="{FF2B5EF4-FFF2-40B4-BE49-F238E27FC236}">
                <a16:creationId xmlns:a16="http://schemas.microsoft.com/office/drawing/2014/main" id="{D29692CB-EBA3-4A53-9870-9495A904DA52}"/>
              </a:ext>
            </a:extLst>
          </p:cNvPr>
          <p:cNvSpPr/>
          <p:nvPr/>
        </p:nvSpPr>
        <p:spPr>
          <a:xfrm>
            <a:off x="1403011" y="167107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2" name="Oval 251">
            <a:extLst>
              <a:ext uri="{FF2B5EF4-FFF2-40B4-BE49-F238E27FC236}">
                <a16:creationId xmlns:a16="http://schemas.microsoft.com/office/drawing/2014/main" id="{65B247AA-8028-4042-B7EC-B452FA550172}"/>
              </a:ext>
            </a:extLst>
          </p:cNvPr>
          <p:cNvSpPr/>
          <p:nvPr/>
        </p:nvSpPr>
        <p:spPr>
          <a:xfrm>
            <a:off x="1327414" y="183028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3" name="Oval 252">
            <a:extLst>
              <a:ext uri="{FF2B5EF4-FFF2-40B4-BE49-F238E27FC236}">
                <a16:creationId xmlns:a16="http://schemas.microsoft.com/office/drawing/2014/main" id="{8F01DBBF-B03E-4130-9FF7-49B18FD99E62}"/>
              </a:ext>
            </a:extLst>
          </p:cNvPr>
          <p:cNvSpPr/>
          <p:nvPr/>
        </p:nvSpPr>
        <p:spPr>
          <a:xfrm>
            <a:off x="1509985" y="190948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4" name="Oval 253">
            <a:extLst>
              <a:ext uri="{FF2B5EF4-FFF2-40B4-BE49-F238E27FC236}">
                <a16:creationId xmlns:a16="http://schemas.microsoft.com/office/drawing/2014/main" id="{57951F44-0A7A-4124-AEA8-73E5B1F2FC3D}"/>
              </a:ext>
            </a:extLst>
          </p:cNvPr>
          <p:cNvSpPr/>
          <p:nvPr/>
        </p:nvSpPr>
        <p:spPr>
          <a:xfrm>
            <a:off x="1555411" y="182347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5" name="Oval 254">
            <a:extLst>
              <a:ext uri="{FF2B5EF4-FFF2-40B4-BE49-F238E27FC236}">
                <a16:creationId xmlns:a16="http://schemas.microsoft.com/office/drawing/2014/main" id="{E8731E5E-F641-476E-9C7D-4C775C04FA0A}"/>
              </a:ext>
            </a:extLst>
          </p:cNvPr>
          <p:cNvSpPr/>
          <p:nvPr/>
        </p:nvSpPr>
        <p:spPr>
          <a:xfrm>
            <a:off x="1132728" y="171144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6" name="Oval 255">
            <a:extLst>
              <a:ext uri="{FF2B5EF4-FFF2-40B4-BE49-F238E27FC236}">
                <a16:creationId xmlns:a16="http://schemas.microsoft.com/office/drawing/2014/main" id="{6701CCBA-1A57-4CD0-9655-A734099B81F4}"/>
              </a:ext>
            </a:extLst>
          </p:cNvPr>
          <p:cNvSpPr/>
          <p:nvPr/>
        </p:nvSpPr>
        <p:spPr>
          <a:xfrm>
            <a:off x="1218405" y="199079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7" name="Freeform: Shape 256">
            <a:extLst>
              <a:ext uri="{FF2B5EF4-FFF2-40B4-BE49-F238E27FC236}">
                <a16:creationId xmlns:a16="http://schemas.microsoft.com/office/drawing/2014/main" id="{82685E96-4F9D-47D8-B0F0-3FE13D9E0A95}"/>
              </a:ext>
            </a:extLst>
          </p:cNvPr>
          <p:cNvSpPr/>
          <p:nvPr/>
        </p:nvSpPr>
        <p:spPr>
          <a:xfrm>
            <a:off x="1512676" y="1624091"/>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8" name="Freeform: Shape 257">
            <a:extLst>
              <a:ext uri="{FF2B5EF4-FFF2-40B4-BE49-F238E27FC236}">
                <a16:creationId xmlns:a16="http://schemas.microsoft.com/office/drawing/2014/main" id="{02E37FFF-EF69-47E1-8D68-AC092BBA91D5}"/>
              </a:ext>
            </a:extLst>
          </p:cNvPr>
          <p:cNvSpPr/>
          <p:nvPr/>
        </p:nvSpPr>
        <p:spPr>
          <a:xfrm>
            <a:off x="1099402" y="2128907"/>
            <a:ext cx="568932" cy="417404"/>
          </a:xfrm>
          <a:custGeom>
            <a:avLst/>
            <a:gdLst>
              <a:gd name="connsiteX0" fmla="*/ 318654 w 630604"/>
              <a:gd name="connsiteY0" fmla="*/ 457200 h 477982"/>
              <a:gd name="connsiteX1" fmla="*/ 284018 w 630604"/>
              <a:gd name="connsiteY1" fmla="*/ 436418 h 477982"/>
              <a:gd name="connsiteX2" fmla="*/ 228600 w 630604"/>
              <a:gd name="connsiteY2" fmla="*/ 381000 h 477982"/>
              <a:gd name="connsiteX3" fmla="*/ 221672 w 630604"/>
              <a:gd name="connsiteY3" fmla="*/ 346364 h 477982"/>
              <a:gd name="connsiteX4" fmla="*/ 214745 w 630604"/>
              <a:gd name="connsiteY4" fmla="*/ 297873 h 477982"/>
              <a:gd name="connsiteX5" fmla="*/ 166254 w 630604"/>
              <a:gd name="connsiteY5" fmla="*/ 228600 h 477982"/>
              <a:gd name="connsiteX6" fmla="*/ 131618 w 630604"/>
              <a:gd name="connsiteY6" fmla="*/ 159327 h 477982"/>
              <a:gd name="connsiteX7" fmla="*/ 90054 w 630604"/>
              <a:gd name="connsiteY7" fmla="*/ 117764 h 477982"/>
              <a:gd name="connsiteX8" fmla="*/ 69272 w 630604"/>
              <a:gd name="connsiteY8" fmla="*/ 90054 h 477982"/>
              <a:gd name="connsiteX9" fmla="*/ 34636 w 630604"/>
              <a:gd name="connsiteY9" fmla="*/ 62345 h 477982"/>
              <a:gd name="connsiteX10" fmla="*/ 62345 w 630604"/>
              <a:gd name="connsiteY10" fmla="*/ 76200 h 477982"/>
              <a:gd name="connsiteX11" fmla="*/ 83127 w 630604"/>
              <a:gd name="connsiteY11" fmla="*/ 96982 h 477982"/>
              <a:gd name="connsiteX12" fmla="*/ 110836 w 630604"/>
              <a:gd name="connsiteY12" fmla="*/ 152400 h 477982"/>
              <a:gd name="connsiteX13" fmla="*/ 131618 w 630604"/>
              <a:gd name="connsiteY13" fmla="*/ 249382 h 477982"/>
              <a:gd name="connsiteX14" fmla="*/ 152400 w 630604"/>
              <a:gd name="connsiteY14" fmla="*/ 311727 h 477982"/>
              <a:gd name="connsiteX15" fmla="*/ 173181 w 630604"/>
              <a:gd name="connsiteY15" fmla="*/ 318654 h 477982"/>
              <a:gd name="connsiteX16" fmla="*/ 193963 w 630604"/>
              <a:gd name="connsiteY16" fmla="*/ 332509 h 477982"/>
              <a:gd name="connsiteX17" fmla="*/ 207818 w 630604"/>
              <a:gd name="connsiteY17" fmla="*/ 311727 h 477982"/>
              <a:gd name="connsiteX18" fmla="*/ 214745 w 630604"/>
              <a:gd name="connsiteY18" fmla="*/ 193964 h 477982"/>
              <a:gd name="connsiteX19" fmla="*/ 221672 w 630604"/>
              <a:gd name="connsiteY19" fmla="*/ 159327 h 477982"/>
              <a:gd name="connsiteX20" fmla="*/ 235527 w 630604"/>
              <a:gd name="connsiteY20" fmla="*/ 69273 h 477982"/>
              <a:gd name="connsiteX21" fmla="*/ 235527 w 630604"/>
              <a:gd name="connsiteY21" fmla="*/ 277091 h 477982"/>
              <a:gd name="connsiteX22" fmla="*/ 256309 w 630604"/>
              <a:gd name="connsiteY22" fmla="*/ 297873 h 477982"/>
              <a:gd name="connsiteX23" fmla="*/ 297872 w 630604"/>
              <a:gd name="connsiteY23" fmla="*/ 207818 h 477982"/>
              <a:gd name="connsiteX24" fmla="*/ 304800 w 630604"/>
              <a:gd name="connsiteY24" fmla="*/ 152400 h 477982"/>
              <a:gd name="connsiteX25" fmla="*/ 325581 w 630604"/>
              <a:gd name="connsiteY25" fmla="*/ 76200 h 477982"/>
              <a:gd name="connsiteX26" fmla="*/ 346363 w 630604"/>
              <a:gd name="connsiteY26" fmla="*/ 34636 h 477982"/>
              <a:gd name="connsiteX27" fmla="*/ 360218 w 630604"/>
              <a:gd name="connsiteY27" fmla="*/ 0 h 477982"/>
              <a:gd name="connsiteX28" fmla="*/ 353291 w 630604"/>
              <a:gd name="connsiteY28" fmla="*/ 96982 h 477982"/>
              <a:gd name="connsiteX29" fmla="*/ 325581 w 630604"/>
              <a:gd name="connsiteY29" fmla="*/ 159327 h 477982"/>
              <a:gd name="connsiteX30" fmla="*/ 318654 w 630604"/>
              <a:gd name="connsiteY30" fmla="*/ 187036 h 477982"/>
              <a:gd name="connsiteX31" fmla="*/ 311727 w 630604"/>
              <a:gd name="connsiteY31" fmla="*/ 297873 h 477982"/>
              <a:gd name="connsiteX32" fmla="*/ 249381 w 630604"/>
              <a:gd name="connsiteY32" fmla="*/ 353291 h 477982"/>
              <a:gd name="connsiteX33" fmla="*/ 256309 w 630604"/>
              <a:gd name="connsiteY33" fmla="*/ 401782 h 477982"/>
              <a:gd name="connsiteX34" fmla="*/ 304800 w 630604"/>
              <a:gd name="connsiteY34" fmla="*/ 339436 h 477982"/>
              <a:gd name="connsiteX35" fmla="*/ 311727 w 630604"/>
              <a:gd name="connsiteY35" fmla="*/ 318654 h 477982"/>
              <a:gd name="connsiteX36" fmla="*/ 374072 w 630604"/>
              <a:gd name="connsiteY36" fmla="*/ 256309 h 477982"/>
              <a:gd name="connsiteX37" fmla="*/ 422563 w 630604"/>
              <a:gd name="connsiteY37" fmla="*/ 207818 h 477982"/>
              <a:gd name="connsiteX38" fmla="*/ 443345 w 630604"/>
              <a:gd name="connsiteY38" fmla="*/ 187036 h 477982"/>
              <a:gd name="connsiteX39" fmla="*/ 464127 w 630604"/>
              <a:gd name="connsiteY39" fmla="*/ 166254 h 477982"/>
              <a:gd name="connsiteX40" fmla="*/ 394854 w 630604"/>
              <a:gd name="connsiteY40" fmla="*/ 235527 h 477982"/>
              <a:gd name="connsiteX41" fmla="*/ 353291 w 630604"/>
              <a:gd name="connsiteY41" fmla="*/ 263236 h 477982"/>
              <a:gd name="connsiteX42" fmla="*/ 346363 w 630604"/>
              <a:gd name="connsiteY42" fmla="*/ 284018 h 477982"/>
              <a:gd name="connsiteX43" fmla="*/ 360218 w 630604"/>
              <a:gd name="connsiteY43" fmla="*/ 339436 h 477982"/>
              <a:gd name="connsiteX44" fmla="*/ 429491 w 630604"/>
              <a:gd name="connsiteY44" fmla="*/ 367145 h 477982"/>
              <a:gd name="connsiteX45" fmla="*/ 464127 w 630604"/>
              <a:gd name="connsiteY45" fmla="*/ 360218 h 477982"/>
              <a:gd name="connsiteX46" fmla="*/ 498763 w 630604"/>
              <a:gd name="connsiteY46" fmla="*/ 325582 h 477982"/>
              <a:gd name="connsiteX47" fmla="*/ 519545 w 630604"/>
              <a:gd name="connsiteY47" fmla="*/ 290945 h 477982"/>
              <a:gd name="connsiteX48" fmla="*/ 581891 w 630604"/>
              <a:gd name="connsiteY48" fmla="*/ 228600 h 477982"/>
              <a:gd name="connsiteX49" fmla="*/ 609600 w 630604"/>
              <a:gd name="connsiteY49" fmla="*/ 214745 h 477982"/>
              <a:gd name="connsiteX50" fmla="*/ 630381 w 630604"/>
              <a:gd name="connsiteY50" fmla="*/ 221673 h 477982"/>
              <a:gd name="connsiteX51" fmla="*/ 581891 w 630604"/>
              <a:gd name="connsiteY51" fmla="*/ 242454 h 477982"/>
              <a:gd name="connsiteX52" fmla="*/ 561109 w 630604"/>
              <a:gd name="connsiteY52" fmla="*/ 256309 h 477982"/>
              <a:gd name="connsiteX53" fmla="*/ 519545 w 630604"/>
              <a:gd name="connsiteY53" fmla="*/ 277091 h 477982"/>
              <a:gd name="connsiteX54" fmla="*/ 484909 w 630604"/>
              <a:gd name="connsiteY54" fmla="*/ 339436 h 477982"/>
              <a:gd name="connsiteX55" fmla="*/ 471054 w 630604"/>
              <a:gd name="connsiteY55" fmla="*/ 360218 h 477982"/>
              <a:gd name="connsiteX56" fmla="*/ 464127 w 630604"/>
              <a:gd name="connsiteY56" fmla="*/ 387927 h 477982"/>
              <a:gd name="connsiteX57" fmla="*/ 381000 w 630604"/>
              <a:gd name="connsiteY57" fmla="*/ 443345 h 477982"/>
              <a:gd name="connsiteX58" fmla="*/ 353291 w 630604"/>
              <a:gd name="connsiteY58" fmla="*/ 436418 h 477982"/>
              <a:gd name="connsiteX59" fmla="*/ 346363 w 630604"/>
              <a:gd name="connsiteY59" fmla="*/ 353291 h 477982"/>
              <a:gd name="connsiteX60" fmla="*/ 436418 w 630604"/>
              <a:gd name="connsiteY60" fmla="*/ 277091 h 477982"/>
              <a:gd name="connsiteX61" fmla="*/ 443345 w 630604"/>
              <a:gd name="connsiteY61" fmla="*/ 318654 h 477982"/>
              <a:gd name="connsiteX62" fmla="*/ 367145 w 630604"/>
              <a:gd name="connsiteY62" fmla="*/ 387927 h 477982"/>
              <a:gd name="connsiteX63" fmla="*/ 325581 w 630604"/>
              <a:gd name="connsiteY63" fmla="*/ 422564 h 477982"/>
              <a:gd name="connsiteX64" fmla="*/ 297872 w 630604"/>
              <a:gd name="connsiteY64" fmla="*/ 443345 h 477982"/>
              <a:gd name="connsiteX65" fmla="*/ 277091 w 630604"/>
              <a:gd name="connsiteY65" fmla="*/ 464127 h 477982"/>
              <a:gd name="connsiteX66" fmla="*/ 242454 w 630604"/>
              <a:gd name="connsiteY66" fmla="*/ 471054 h 477982"/>
              <a:gd name="connsiteX67" fmla="*/ 221672 w 630604"/>
              <a:gd name="connsiteY67" fmla="*/ 477982 h 477982"/>
              <a:gd name="connsiteX68" fmla="*/ 166254 w 630604"/>
              <a:gd name="connsiteY68" fmla="*/ 457200 h 477982"/>
              <a:gd name="connsiteX69" fmla="*/ 124691 w 630604"/>
              <a:gd name="connsiteY69" fmla="*/ 422564 h 477982"/>
              <a:gd name="connsiteX70" fmla="*/ 0 w 630604"/>
              <a:gd name="connsiteY70" fmla="*/ 408709 h 477982"/>
              <a:gd name="connsiteX71" fmla="*/ 228600 w 630604"/>
              <a:gd name="connsiteY71" fmla="*/ 408709 h 477982"/>
              <a:gd name="connsiteX72" fmla="*/ 249381 w 630604"/>
              <a:gd name="connsiteY72" fmla="*/ 415636 h 477982"/>
              <a:gd name="connsiteX73" fmla="*/ 450272 w 630604"/>
              <a:gd name="connsiteY73" fmla="*/ 415636 h 477982"/>
              <a:gd name="connsiteX74" fmla="*/ 484909 w 630604"/>
              <a:gd name="connsiteY74" fmla="*/ 408709 h 477982"/>
              <a:gd name="connsiteX75" fmla="*/ 526472 w 630604"/>
              <a:gd name="connsiteY75" fmla="*/ 387927 h 477982"/>
              <a:gd name="connsiteX76" fmla="*/ 533400 w 630604"/>
              <a:gd name="connsiteY76" fmla="*/ 408709 h 477982"/>
              <a:gd name="connsiteX77" fmla="*/ 519545 w 630604"/>
              <a:gd name="connsiteY77" fmla="*/ 408709 h 47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30604" h="477982">
                <a:moveTo>
                  <a:pt x="318654" y="457200"/>
                </a:moveTo>
                <a:cubicBezTo>
                  <a:pt x="307109" y="450273"/>
                  <a:pt x="294296" y="445115"/>
                  <a:pt x="284018" y="436418"/>
                </a:cubicBezTo>
                <a:cubicBezTo>
                  <a:pt x="264075" y="419543"/>
                  <a:pt x="228600" y="381000"/>
                  <a:pt x="228600" y="381000"/>
                </a:cubicBezTo>
                <a:cubicBezTo>
                  <a:pt x="226291" y="369455"/>
                  <a:pt x="223608" y="357978"/>
                  <a:pt x="221672" y="346364"/>
                </a:cubicBezTo>
                <a:cubicBezTo>
                  <a:pt x="218988" y="330258"/>
                  <a:pt x="219908" y="313363"/>
                  <a:pt x="214745" y="297873"/>
                </a:cubicBezTo>
                <a:cubicBezTo>
                  <a:pt x="207986" y="277594"/>
                  <a:pt x="178623" y="244061"/>
                  <a:pt x="166254" y="228600"/>
                </a:cubicBezTo>
                <a:cubicBezTo>
                  <a:pt x="157310" y="192821"/>
                  <a:pt x="161073" y="194673"/>
                  <a:pt x="131618" y="159327"/>
                </a:cubicBezTo>
                <a:cubicBezTo>
                  <a:pt x="119075" y="144275"/>
                  <a:pt x="101810" y="133439"/>
                  <a:pt x="90054" y="117764"/>
                </a:cubicBezTo>
                <a:cubicBezTo>
                  <a:pt x="83127" y="108527"/>
                  <a:pt x="77436" y="98218"/>
                  <a:pt x="69272" y="90054"/>
                </a:cubicBezTo>
                <a:cubicBezTo>
                  <a:pt x="58817" y="79599"/>
                  <a:pt x="41248" y="75569"/>
                  <a:pt x="34636" y="62345"/>
                </a:cubicBezTo>
                <a:cubicBezTo>
                  <a:pt x="30018" y="53109"/>
                  <a:pt x="53942" y="70198"/>
                  <a:pt x="62345" y="76200"/>
                </a:cubicBezTo>
                <a:cubicBezTo>
                  <a:pt x="70317" y="81894"/>
                  <a:pt x="76200" y="90055"/>
                  <a:pt x="83127" y="96982"/>
                </a:cubicBezTo>
                <a:cubicBezTo>
                  <a:pt x="92363" y="115455"/>
                  <a:pt x="107915" y="131954"/>
                  <a:pt x="110836" y="152400"/>
                </a:cubicBezTo>
                <a:cubicBezTo>
                  <a:pt x="125707" y="256499"/>
                  <a:pt x="107546" y="145073"/>
                  <a:pt x="131618" y="249382"/>
                </a:cubicBezTo>
                <a:cubicBezTo>
                  <a:pt x="136593" y="270941"/>
                  <a:pt x="132722" y="295985"/>
                  <a:pt x="152400" y="311727"/>
                </a:cubicBezTo>
                <a:cubicBezTo>
                  <a:pt x="158102" y="316288"/>
                  <a:pt x="166254" y="316345"/>
                  <a:pt x="173181" y="318654"/>
                </a:cubicBezTo>
                <a:cubicBezTo>
                  <a:pt x="180108" y="323272"/>
                  <a:pt x="185799" y="334142"/>
                  <a:pt x="193963" y="332509"/>
                </a:cubicBezTo>
                <a:cubicBezTo>
                  <a:pt x="202127" y="330876"/>
                  <a:pt x="206583" y="319961"/>
                  <a:pt x="207818" y="311727"/>
                </a:cubicBezTo>
                <a:cubicBezTo>
                  <a:pt x="213651" y="272840"/>
                  <a:pt x="211185" y="233125"/>
                  <a:pt x="214745" y="193964"/>
                </a:cubicBezTo>
                <a:cubicBezTo>
                  <a:pt x="215811" y="182238"/>
                  <a:pt x="219882" y="170964"/>
                  <a:pt x="221672" y="159327"/>
                </a:cubicBezTo>
                <a:cubicBezTo>
                  <a:pt x="238447" y="50292"/>
                  <a:pt x="219645" y="148685"/>
                  <a:pt x="235527" y="69273"/>
                </a:cubicBezTo>
                <a:cubicBezTo>
                  <a:pt x="230022" y="140835"/>
                  <a:pt x="221035" y="204632"/>
                  <a:pt x="235527" y="277091"/>
                </a:cubicBezTo>
                <a:cubicBezTo>
                  <a:pt x="237448" y="286697"/>
                  <a:pt x="249382" y="290946"/>
                  <a:pt x="256309" y="297873"/>
                </a:cubicBezTo>
                <a:cubicBezTo>
                  <a:pt x="302951" y="282324"/>
                  <a:pt x="280152" y="296418"/>
                  <a:pt x="297872" y="207818"/>
                </a:cubicBezTo>
                <a:cubicBezTo>
                  <a:pt x="301523" y="189563"/>
                  <a:pt x="301739" y="170763"/>
                  <a:pt x="304800" y="152400"/>
                </a:cubicBezTo>
                <a:cubicBezTo>
                  <a:pt x="306862" y="140027"/>
                  <a:pt x="324900" y="77971"/>
                  <a:pt x="325581" y="76200"/>
                </a:cubicBezTo>
                <a:cubicBezTo>
                  <a:pt x="331142" y="61742"/>
                  <a:pt x="339953" y="48738"/>
                  <a:pt x="346363" y="34636"/>
                </a:cubicBezTo>
                <a:cubicBezTo>
                  <a:pt x="351509" y="23316"/>
                  <a:pt x="355600" y="11545"/>
                  <a:pt x="360218" y="0"/>
                </a:cubicBezTo>
                <a:cubicBezTo>
                  <a:pt x="357909" y="32327"/>
                  <a:pt x="360176" y="65312"/>
                  <a:pt x="353291" y="96982"/>
                </a:cubicBezTo>
                <a:cubicBezTo>
                  <a:pt x="348460" y="119205"/>
                  <a:pt x="333745" y="138101"/>
                  <a:pt x="325581" y="159327"/>
                </a:cubicBezTo>
                <a:cubicBezTo>
                  <a:pt x="322163" y="168213"/>
                  <a:pt x="320963" y="177800"/>
                  <a:pt x="318654" y="187036"/>
                </a:cubicBezTo>
                <a:cubicBezTo>
                  <a:pt x="316345" y="223982"/>
                  <a:pt x="322951" y="262598"/>
                  <a:pt x="311727" y="297873"/>
                </a:cubicBezTo>
                <a:cubicBezTo>
                  <a:pt x="305340" y="317946"/>
                  <a:pt x="269016" y="340201"/>
                  <a:pt x="249381" y="353291"/>
                </a:cubicBezTo>
                <a:cubicBezTo>
                  <a:pt x="251690" y="369455"/>
                  <a:pt x="240203" y="399098"/>
                  <a:pt x="256309" y="401782"/>
                </a:cubicBezTo>
                <a:cubicBezTo>
                  <a:pt x="263502" y="402981"/>
                  <a:pt x="296071" y="352529"/>
                  <a:pt x="304800" y="339436"/>
                </a:cubicBezTo>
                <a:cubicBezTo>
                  <a:pt x="307109" y="332509"/>
                  <a:pt x="307857" y="324846"/>
                  <a:pt x="311727" y="318654"/>
                </a:cubicBezTo>
                <a:cubicBezTo>
                  <a:pt x="337633" y="277205"/>
                  <a:pt x="338930" y="288522"/>
                  <a:pt x="374072" y="256309"/>
                </a:cubicBezTo>
                <a:cubicBezTo>
                  <a:pt x="390922" y="240863"/>
                  <a:pt x="406399" y="223982"/>
                  <a:pt x="422563" y="207818"/>
                </a:cubicBezTo>
                <a:lnTo>
                  <a:pt x="443345" y="187036"/>
                </a:lnTo>
                <a:lnTo>
                  <a:pt x="464127" y="166254"/>
                </a:lnTo>
                <a:lnTo>
                  <a:pt x="394854" y="235527"/>
                </a:lnTo>
                <a:lnTo>
                  <a:pt x="353291" y="263236"/>
                </a:lnTo>
                <a:cubicBezTo>
                  <a:pt x="350982" y="270163"/>
                  <a:pt x="345702" y="276746"/>
                  <a:pt x="346363" y="284018"/>
                </a:cubicBezTo>
                <a:cubicBezTo>
                  <a:pt x="348087" y="302981"/>
                  <a:pt x="349019" y="324037"/>
                  <a:pt x="360218" y="339436"/>
                </a:cubicBezTo>
                <a:cubicBezTo>
                  <a:pt x="371348" y="354739"/>
                  <a:pt x="410694" y="362446"/>
                  <a:pt x="429491" y="367145"/>
                </a:cubicBezTo>
                <a:cubicBezTo>
                  <a:pt x="441036" y="364836"/>
                  <a:pt x="453103" y="364352"/>
                  <a:pt x="464127" y="360218"/>
                </a:cubicBezTo>
                <a:cubicBezTo>
                  <a:pt x="483732" y="352866"/>
                  <a:pt x="488395" y="342171"/>
                  <a:pt x="498763" y="325582"/>
                </a:cubicBezTo>
                <a:cubicBezTo>
                  <a:pt x="505899" y="314164"/>
                  <a:pt x="511626" y="301834"/>
                  <a:pt x="519545" y="290945"/>
                </a:cubicBezTo>
                <a:cubicBezTo>
                  <a:pt x="540798" y="261723"/>
                  <a:pt x="553054" y="246623"/>
                  <a:pt x="581891" y="228600"/>
                </a:cubicBezTo>
                <a:cubicBezTo>
                  <a:pt x="590648" y="223127"/>
                  <a:pt x="600364" y="219363"/>
                  <a:pt x="609600" y="214745"/>
                </a:cubicBezTo>
                <a:cubicBezTo>
                  <a:pt x="616527" y="217054"/>
                  <a:pt x="632690" y="214746"/>
                  <a:pt x="630381" y="221673"/>
                </a:cubicBezTo>
                <a:cubicBezTo>
                  <a:pt x="628241" y="228092"/>
                  <a:pt x="589771" y="239827"/>
                  <a:pt x="581891" y="242454"/>
                </a:cubicBezTo>
                <a:cubicBezTo>
                  <a:pt x="574964" y="247072"/>
                  <a:pt x="568556" y="252586"/>
                  <a:pt x="561109" y="256309"/>
                </a:cubicBezTo>
                <a:cubicBezTo>
                  <a:pt x="538570" y="267578"/>
                  <a:pt x="539400" y="257236"/>
                  <a:pt x="519545" y="277091"/>
                </a:cubicBezTo>
                <a:cubicBezTo>
                  <a:pt x="492293" y="304343"/>
                  <a:pt x="501984" y="305286"/>
                  <a:pt x="484909" y="339436"/>
                </a:cubicBezTo>
                <a:cubicBezTo>
                  <a:pt x="481186" y="346883"/>
                  <a:pt x="475672" y="353291"/>
                  <a:pt x="471054" y="360218"/>
                </a:cubicBezTo>
                <a:cubicBezTo>
                  <a:pt x="468745" y="369454"/>
                  <a:pt x="470496" y="380850"/>
                  <a:pt x="464127" y="387927"/>
                </a:cubicBezTo>
                <a:cubicBezTo>
                  <a:pt x="438075" y="416874"/>
                  <a:pt x="412535" y="427578"/>
                  <a:pt x="381000" y="443345"/>
                </a:cubicBezTo>
                <a:cubicBezTo>
                  <a:pt x="371764" y="441036"/>
                  <a:pt x="361213" y="441699"/>
                  <a:pt x="353291" y="436418"/>
                </a:cubicBezTo>
                <a:cubicBezTo>
                  <a:pt x="328231" y="419712"/>
                  <a:pt x="337527" y="369981"/>
                  <a:pt x="346363" y="353291"/>
                </a:cubicBezTo>
                <a:cubicBezTo>
                  <a:pt x="366517" y="315223"/>
                  <a:pt x="402462" y="297465"/>
                  <a:pt x="436418" y="277091"/>
                </a:cubicBezTo>
                <a:cubicBezTo>
                  <a:pt x="438727" y="290945"/>
                  <a:pt x="447041" y="305103"/>
                  <a:pt x="443345" y="318654"/>
                </a:cubicBezTo>
                <a:cubicBezTo>
                  <a:pt x="435833" y="346196"/>
                  <a:pt x="383863" y="375067"/>
                  <a:pt x="367145" y="387927"/>
                </a:cubicBezTo>
                <a:cubicBezTo>
                  <a:pt x="352850" y="398923"/>
                  <a:pt x="339664" y="411298"/>
                  <a:pt x="325581" y="422564"/>
                </a:cubicBezTo>
                <a:cubicBezTo>
                  <a:pt x="316566" y="429776"/>
                  <a:pt x="306638" y="435831"/>
                  <a:pt x="297872" y="443345"/>
                </a:cubicBezTo>
                <a:cubicBezTo>
                  <a:pt x="290434" y="449720"/>
                  <a:pt x="285853" y="459746"/>
                  <a:pt x="277091" y="464127"/>
                </a:cubicBezTo>
                <a:cubicBezTo>
                  <a:pt x="266560" y="469393"/>
                  <a:pt x="253877" y="468198"/>
                  <a:pt x="242454" y="471054"/>
                </a:cubicBezTo>
                <a:cubicBezTo>
                  <a:pt x="235370" y="472825"/>
                  <a:pt x="228599" y="475673"/>
                  <a:pt x="221672" y="477982"/>
                </a:cubicBezTo>
                <a:cubicBezTo>
                  <a:pt x="190254" y="471698"/>
                  <a:pt x="188784" y="475975"/>
                  <a:pt x="166254" y="457200"/>
                </a:cubicBezTo>
                <a:cubicBezTo>
                  <a:pt x="153392" y="446482"/>
                  <a:pt x="141890" y="428297"/>
                  <a:pt x="124691" y="422564"/>
                </a:cubicBezTo>
                <a:cubicBezTo>
                  <a:pt x="101690" y="414897"/>
                  <a:pt x="6084" y="409216"/>
                  <a:pt x="0" y="408709"/>
                </a:cubicBezTo>
                <a:cubicBezTo>
                  <a:pt x="102858" y="395852"/>
                  <a:pt x="67502" y="397202"/>
                  <a:pt x="228600" y="408709"/>
                </a:cubicBezTo>
                <a:cubicBezTo>
                  <a:pt x="235883" y="409229"/>
                  <a:pt x="242454" y="413327"/>
                  <a:pt x="249381" y="415636"/>
                </a:cubicBezTo>
                <a:cubicBezTo>
                  <a:pt x="151077" y="440215"/>
                  <a:pt x="185223" y="429586"/>
                  <a:pt x="450272" y="415636"/>
                </a:cubicBezTo>
                <a:cubicBezTo>
                  <a:pt x="462030" y="415017"/>
                  <a:pt x="473363" y="411018"/>
                  <a:pt x="484909" y="408709"/>
                </a:cubicBezTo>
                <a:cubicBezTo>
                  <a:pt x="488408" y="406376"/>
                  <a:pt x="518278" y="383830"/>
                  <a:pt x="526472" y="387927"/>
                </a:cubicBezTo>
                <a:cubicBezTo>
                  <a:pt x="533003" y="391193"/>
                  <a:pt x="535709" y="401782"/>
                  <a:pt x="533400" y="408709"/>
                </a:cubicBezTo>
                <a:cubicBezTo>
                  <a:pt x="531940" y="413090"/>
                  <a:pt x="524163" y="408709"/>
                  <a:pt x="519545" y="408709"/>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9" name="Oval 258">
            <a:extLst>
              <a:ext uri="{FF2B5EF4-FFF2-40B4-BE49-F238E27FC236}">
                <a16:creationId xmlns:a16="http://schemas.microsoft.com/office/drawing/2014/main" id="{B635A30C-4E78-4403-8F8E-C3DBF34A27BA}"/>
              </a:ext>
            </a:extLst>
          </p:cNvPr>
          <p:cNvSpPr/>
          <p:nvPr/>
        </p:nvSpPr>
        <p:spPr>
          <a:xfrm>
            <a:off x="1166108" y="2207766"/>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0" name="Oval 259">
            <a:extLst>
              <a:ext uri="{FF2B5EF4-FFF2-40B4-BE49-F238E27FC236}">
                <a16:creationId xmlns:a16="http://schemas.microsoft.com/office/drawing/2014/main" id="{97FD93FE-3E58-4AA3-9C9B-4D96A7F470A1}"/>
              </a:ext>
            </a:extLst>
          </p:cNvPr>
          <p:cNvSpPr/>
          <p:nvPr/>
        </p:nvSpPr>
        <p:spPr>
          <a:xfrm>
            <a:off x="1326143" y="230368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1" name="Oval 260">
            <a:extLst>
              <a:ext uri="{FF2B5EF4-FFF2-40B4-BE49-F238E27FC236}">
                <a16:creationId xmlns:a16="http://schemas.microsoft.com/office/drawing/2014/main" id="{8691C930-184A-4017-AA83-96205B3B44FD}"/>
              </a:ext>
            </a:extLst>
          </p:cNvPr>
          <p:cNvSpPr/>
          <p:nvPr/>
        </p:nvSpPr>
        <p:spPr>
          <a:xfrm>
            <a:off x="1508714" y="238288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2" name="Oval 261">
            <a:extLst>
              <a:ext uri="{FF2B5EF4-FFF2-40B4-BE49-F238E27FC236}">
                <a16:creationId xmlns:a16="http://schemas.microsoft.com/office/drawing/2014/main" id="{6A82DBA8-2489-4063-BE5A-9E79876ADB53}"/>
              </a:ext>
            </a:extLst>
          </p:cNvPr>
          <p:cNvSpPr/>
          <p:nvPr/>
        </p:nvSpPr>
        <p:spPr>
          <a:xfrm>
            <a:off x="1554140" y="2296871"/>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3" name="Oval 262">
            <a:extLst>
              <a:ext uri="{FF2B5EF4-FFF2-40B4-BE49-F238E27FC236}">
                <a16:creationId xmlns:a16="http://schemas.microsoft.com/office/drawing/2014/main" id="{08228860-8FBE-4928-A948-A9A638E60B17}"/>
              </a:ext>
            </a:extLst>
          </p:cNvPr>
          <p:cNvSpPr/>
          <p:nvPr/>
        </p:nvSpPr>
        <p:spPr>
          <a:xfrm>
            <a:off x="1374209" y="1970136"/>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4" name="Oval 263">
            <a:extLst>
              <a:ext uri="{FF2B5EF4-FFF2-40B4-BE49-F238E27FC236}">
                <a16:creationId xmlns:a16="http://schemas.microsoft.com/office/drawing/2014/main" id="{CE8B31EE-D05D-4D5F-A299-B342E515D39C}"/>
              </a:ext>
            </a:extLst>
          </p:cNvPr>
          <p:cNvSpPr/>
          <p:nvPr/>
        </p:nvSpPr>
        <p:spPr>
          <a:xfrm>
            <a:off x="1217134" y="2464187"/>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5" name="Freeform: Shape 264">
            <a:extLst>
              <a:ext uri="{FF2B5EF4-FFF2-40B4-BE49-F238E27FC236}">
                <a16:creationId xmlns:a16="http://schemas.microsoft.com/office/drawing/2014/main" id="{E2809B35-8AF2-45F6-A67B-045FFF2D51B5}"/>
              </a:ext>
            </a:extLst>
          </p:cNvPr>
          <p:cNvSpPr/>
          <p:nvPr/>
        </p:nvSpPr>
        <p:spPr>
          <a:xfrm>
            <a:off x="1630687" y="2019602"/>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6" name="Freeform: Shape 265">
            <a:extLst>
              <a:ext uri="{FF2B5EF4-FFF2-40B4-BE49-F238E27FC236}">
                <a16:creationId xmlns:a16="http://schemas.microsoft.com/office/drawing/2014/main" id="{34EC7720-782C-464A-9071-6CB4C5930E97}"/>
              </a:ext>
            </a:extLst>
          </p:cNvPr>
          <p:cNvSpPr/>
          <p:nvPr/>
        </p:nvSpPr>
        <p:spPr>
          <a:xfrm>
            <a:off x="1204748" y="1145800"/>
            <a:ext cx="568932" cy="417404"/>
          </a:xfrm>
          <a:custGeom>
            <a:avLst/>
            <a:gdLst>
              <a:gd name="connsiteX0" fmla="*/ 318654 w 630604"/>
              <a:gd name="connsiteY0" fmla="*/ 457200 h 477982"/>
              <a:gd name="connsiteX1" fmla="*/ 284018 w 630604"/>
              <a:gd name="connsiteY1" fmla="*/ 436418 h 477982"/>
              <a:gd name="connsiteX2" fmla="*/ 228600 w 630604"/>
              <a:gd name="connsiteY2" fmla="*/ 381000 h 477982"/>
              <a:gd name="connsiteX3" fmla="*/ 221672 w 630604"/>
              <a:gd name="connsiteY3" fmla="*/ 346364 h 477982"/>
              <a:gd name="connsiteX4" fmla="*/ 214745 w 630604"/>
              <a:gd name="connsiteY4" fmla="*/ 297873 h 477982"/>
              <a:gd name="connsiteX5" fmla="*/ 166254 w 630604"/>
              <a:gd name="connsiteY5" fmla="*/ 228600 h 477982"/>
              <a:gd name="connsiteX6" fmla="*/ 131618 w 630604"/>
              <a:gd name="connsiteY6" fmla="*/ 159327 h 477982"/>
              <a:gd name="connsiteX7" fmla="*/ 90054 w 630604"/>
              <a:gd name="connsiteY7" fmla="*/ 117764 h 477982"/>
              <a:gd name="connsiteX8" fmla="*/ 69272 w 630604"/>
              <a:gd name="connsiteY8" fmla="*/ 90054 h 477982"/>
              <a:gd name="connsiteX9" fmla="*/ 34636 w 630604"/>
              <a:gd name="connsiteY9" fmla="*/ 62345 h 477982"/>
              <a:gd name="connsiteX10" fmla="*/ 62345 w 630604"/>
              <a:gd name="connsiteY10" fmla="*/ 76200 h 477982"/>
              <a:gd name="connsiteX11" fmla="*/ 83127 w 630604"/>
              <a:gd name="connsiteY11" fmla="*/ 96982 h 477982"/>
              <a:gd name="connsiteX12" fmla="*/ 110836 w 630604"/>
              <a:gd name="connsiteY12" fmla="*/ 152400 h 477982"/>
              <a:gd name="connsiteX13" fmla="*/ 131618 w 630604"/>
              <a:gd name="connsiteY13" fmla="*/ 249382 h 477982"/>
              <a:gd name="connsiteX14" fmla="*/ 152400 w 630604"/>
              <a:gd name="connsiteY14" fmla="*/ 311727 h 477982"/>
              <a:gd name="connsiteX15" fmla="*/ 173181 w 630604"/>
              <a:gd name="connsiteY15" fmla="*/ 318654 h 477982"/>
              <a:gd name="connsiteX16" fmla="*/ 193963 w 630604"/>
              <a:gd name="connsiteY16" fmla="*/ 332509 h 477982"/>
              <a:gd name="connsiteX17" fmla="*/ 207818 w 630604"/>
              <a:gd name="connsiteY17" fmla="*/ 311727 h 477982"/>
              <a:gd name="connsiteX18" fmla="*/ 214745 w 630604"/>
              <a:gd name="connsiteY18" fmla="*/ 193964 h 477982"/>
              <a:gd name="connsiteX19" fmla="*/ 221672 w 630604"/>
              <a:gd name="connsiteY19" fmla="*/ 159327 h 477982"/>
              <a:gd name="connsiteX20" fmla="*/ 235527 w 630604"/>
              <a:gd name="connsiteY20" fmla="*/ 69273 h 477982"/>
              <a:gd name="connsiteX21" fmla="*/ 235527 w 630604"/>
              <a:gd name="connsiteY21" fmla="*/ 277091 h 477982"/>
              <a:gd name="connsiteX22" fmla="*/ 256309 w 630604"/>
              <a:gd name="connsiteY22" fmla="*/ 297873 h 477982"/>
              <a:gd name="connsiteX23" fmla="*/ 297872 w 630604"/>
              <a:gd name="connsiteY23" fmla="*/ 207818 h 477982"/>
              <a:gd name="connsiteX24" fmla="*/ 304800 w 630604"/>
              <a:gd name="connsiteY24" fmla="*/ 152400 h 477982"/>
              <a:gd name="connsiteX25" fmla="*/ 325581 w 630604"/>
              <a:gd name="connsiteY25" fmla="*/ 76200 h 477982"/>
              <a:gd name="connsiteX26" fmla="*/ 346363 w 630604"/>
              <a:gd name="connsiteY26" fmla="*/ 34636 h 477982"/>
              <a:gd name="connsiteX27" fmla="*/ 360218 w 630604"/>
              <a:gd name="connsiteY27" fmla="*/ 0 h 477982"/>
              <a:gd name="connsiteX28" fmla="*/ 353291 w 630604"/>
              <a:gd name="connsiteY28" fmla="*/ 96982 h 477982"/>
              <a:gd name="connsiteX29" fmla="*/ 325581 w 630604"/>
              <a:gd name="connsiteY29" fmla="*/ 159327 h 477982"/>
              <a:gd name="connsiteX30" fmla="*/ 318654 w 630604"/>
              <a:gd name="connsiteY30" fmla="*/ 187036 h 477982"/>
              <a:gd name="connsiteX31" fmla="*/ 311727 w 630604"/>
              <a:gd name="connsiteY31" fmla="*/ 297873 h 477982"/>
              <a:gd name="connsiteX32" fmla="*/ 249381 w 630604"/>
              <a:gd name="connsiteY32" fmla="*/ 353291 h 477982"/>
              <a:gd name="connsiteX33" fmla="*/ 256309 w 630604"/>
              <a:gd name="connsiteY33" fmla="*/ 401782 h 477982"/>
              <a:gd name="connsiteX34" fmla="*/ 304800 w 630604"/>
              <a:gd name="connsiteY34" fmla="*/ 339436 h 477982"/>
              <a:gd name="connsiteX35" fmla="*/ 311727 w 630604"/>
              <a:gd name="connsiteY35" fmla="*/ 318654 h 477982"/>
              <a:gd name="connsiteX36" fmla="*/ 374072 w 630604"/>
              <a:gd name="connsiteY36" fmla="*/ 256309 h 477982"/>
              <a:gd name="connsiteX37" fmla="*/ 422563 w 630604"/>
              <a:gd name="connsiteY37" fmla="*/ 207818 h 477982"/>
              <a:gd name="connsiteX38" fmla="*/ 443345 w 630604"/>
              <a:gd name="connsiteY38" fmla="*/ 187036 h 477982"/>
              <a:gd name="connsiteX39" fmla="*/ 464127 w 630604"/>
              <a:gd name="connsiteY39" fmla="*/ 166254 h 477982"/>
              <a:gd name="connsiteX40" fmla="*/ 394854 w 630604"/>
              <a:gd name="connsiteY40" fmla="*/ 235527 h 477982"/>
              <a:gd name="connsiteX41" fmla="*/ 353291 w 630604"/>
              <a:gd name="connsiteY41" fmla="*/ 263236 h 477982"/>
              <a:gd name="connsiteX42" fmla="*/ 346363 w 630604"/>
              <a:gd name="connsiteY42" fmla="*/ 284018 h 477982"/>
              <a:gd name="connsiteX43" fmla="*/ 360218 w 630604"/>
              <a:gd name="connsiteY43" fmla="*/ 339436 h 477982"/>
              <a:gd name="connsiteX44" fmla="*/ 429491 w 630604"/>
              <a:gd name="connsiteY44" fmla="*/ 367145 h 477982"/>
              <a:gd name="connsiteX45" fmla="*/ 464127 w 630604"/>
              <a:gd name="connsiteY45" fmla="*/ 360218 h 477982"/>
              <a:gd name="connsiteX46" fmla="*/ 498763 w 630604"/>
              <a:gd name="connsiteY46" fmla="*/ 325582 h 477982"/>
              <a:gd name="connsiteX47" fmla="*/ 519545 w 630604"/>
              <a:gd name="connsiteY47" fmla="*/ 290945 h 477982"/>
              <a:gd name="connsiteX48" fmla="*/ 581891 w 630604"/>
              <a:gd name="connsiteY48" fmla="*/ 228600 h 477982"/>
              <a:gd name="connsiteX49" fmla="*/ 609600 w 630604"/>
              <a:gd name="connsiteY49" fmla="*/ 214745 h 477982"/>
              <a:gd name="connsiteX50" fmla="*/ 630381 w 630604"/>
              <a:gd name="connsiteY50" fmla="*/ 221673 h 477982"/>
              <a:gd name="connsiteX51" fmla="*/ 581891 w 630604"/>
              <a:gd name="connsiteY51" fmla="*/ 242454 h 477982"/>
              <a:gd name="connsiteX52" fmla="*/ 561109 w 630604"/>
              <a:gd name="connsiteY52" fmla="*/ 256309 h 477982"/>
              <a:gd name="connsiteX53" fmla="*/ 519545 w 630604"/>
              <a:gd name="connsiteY53" fmla="*/ 277091 h 477982"/>
              <a:gd name="connsiteX54" fmla="*/ 484909 w 630604"/>
              <a:gd name="connsiteY54" fmla="*/ 339436 h 477982"/>
              <a:gd name="connsiteX55" fmla="*/ 471054 w 630604"/>
              <a:gd name="connsiteY55" fmla="*/ 360218 h 477982"/>
              <a:gd name="connsiteX56" fmla="*/ 464127 w 630604"/>
              <a:gd name="connsiteY56" fmla="*/ 387927 h 477982"/>
              <a:gd name="connsiteX57" fmla="*/ 381000 w 630604"/>
              <a:gd name="connsiteY57" fmla="*/ 443345 h 477982"/>
              <a:gd name="connsiteX58" fmla="*/ 353291 w 630604"/>
              <a:gd name="connsiteY58" fmla="*/ 436418 h 477982"/>
              <a:gd name="connsiteX59" fmla="*/ 346363 w 630604"/>
              <a:gd name="connsiteY59" fmla="*/ 353291 h 477982"/>
              <a:gd name="connsiteX60" fmla="*/ 436418 w 630604"/>
              <a:gd name="connsiteY60" fmla="*/ 277091 h 477982"/>
              <a:gd name="connsiteX61" fmla="*/ 443345 w 630604"/>
              <a:gd name="connsiteY61" fmla="*/ 318654 h 477982"/>
              <a:gd name="connsiteX62" fmla="*/ 367145 w 630604"/>
              <a:gd name="connsiteY62" fmla="*/ 387927 h 477982"/>
              <a:gd name="connsiteX63" fmla="*/ 325581 w 630604"/>
              <a:gd name="connsiteY63" fmla="*/ 422564 h 477982"/>
              <a:gd name="connsiteX64" fmla="*/ 297872 w 630604"/>
              <a:gd name="connsiteY64" fmla="*/ 443345 h 477982"/>
              <a:gd name="connsiteX65" fmla="*/ 277091 w 630604"/>
              <a:gd name="connsiteY65" fmla="*/ 464127 h 477982"/>
              <a:gd name="connsiteX66" fmla="*/ 242454 w 630604"/>
              <a:gd name="connsiteY66" fmla="*/ 471054 h 477982"/>
              <a:gd name="connsiteX67" fmla="*/ 221672 w 630604"/>
              <a:gd name="connsiteY67" fmla="*/ 477982 h 477982"/>
              <a:gd name="connsiteX68" fmla="*/ 166254 w 630604"/>
              <a:gd name="connsiteY68" fmla="*/ 457200 h 477982"/>
              <a:gd name="connsiteX69" fmla="*/ 124691 w 630604"/>
              <a:gd name="connsiteY69" fmla="*/ 422564 h 477982"/>
              <a:gd name="connsiteX70" fmla="*/ 0 w 630604"/>
              <a:gd name="connsiteY70" fmla="*/ 408709 h 477982"/>
              <a:gd name="connsiteX71" fmla="*/ 228600 w 630604"/>
              <a:gd name="connsiteY71" fmla="*/ 408709 h 477982"/>
              <a:gd name="connsiteX72" fmla="*/ 249381 w 630604"/>
              <a:gd name="connsiteY72" fmla="*/ 415636 h 477982"/>
              <a:gd name="connsiteX73" fmla="*/ 450272 w 630604"/>
              <a:gd name="connsiteY73" fmla="*/ 415636 h 477982"/>
              <a:gd name="connsiteX74" fmla="*/ 484909 w 630604"/>
              <a:gd name="connsiteY74" fmla="*/ 408709 h 477982"/>
              <a:gd name="connsiteX75" fmla="*/ 526472 w 630604"/>
              <a:gd name="connsiteY75" fmla="*/ 387927 h 477982"/>
              <a:gd name="connsiteX76" fmla="*/ 533400 w 630604"/>
              <a:gd name="connsiteY76" fmla="*/ 408709 h 477982"/>
              <a:gd name="connsiteX77" fmla="*/ 519545 w 630604"/>
              <a:gd name="connsiteY77" fmla="*/ 408709 h 47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30604" h="477982">
                <a:moveTo>
                  <a:pt x="318654" y="457200"/>
                </a:moveTo>
                <a:cubicBezTo>
                  <a:pt x="307109" y="450273"/>
                  <a:pt x="294296" y="445115"/>
                  <a:pt x="284018" y="436418"/>
                </a:cubicBezTo>
                <a:cubicBezTo>
                  <a:pt x="264075" y="419543"/>
                  <a:pt x="228600" y="381000"/>
                  <a:pt x="228600" y="381000"/>
                </a:cubicBezTo>
                <a:cubicBezTo>
                  <a:pt x="226291" y="369455"/>
                  <a:pt x="223608" y="357978"/>
                  <a:pt x="221672" y="346364"/>
                </a:cubicBezTo>
                <a:cubicBezTo>
                  <a:pt x="218988" y="330258"/>
                  <a:pt x="219908" y="313363"/>
                  <a:pt x="214745" y="297873"/>
                </a:cubicBezTo>
                <a:cubicBezTo>
                  <a:pt x="207986" y="277594"/>
                  <a:pt x="178623" y="244061"/>
                  <a:pt x="166254" y="228600"/>
                </a:cubicBezTo>
                <a:cubicBezTo>
                  <a:pt x="157310" y="192821"/>
                  <a:pt x="161073" y="194673"/>
                  <a:pt x="131618" y="159327"/>
                </a:cubicBezTo>
                <a:cubicBezTo>
                  <a:pt x="119075" y="144275"/>
                  <a:pt x="101810" y="133439"/>
                  <a:pt x="90054" y="117764"/>
                </a:cubicBezTo>
                <a:cubicBezTo>
                  <a:pt x="83127" y="108527"/>
                  <a:pt x="77436" y="98218"/>
                  <a:pt x="69272" y="90054"/>
                </a:cubicBezTo>
                <a:cubicBezTo>
                  <a:pt x="58817" y="79599"/>
                  <a:pt x="41248" y="75569"/>
                  <a:pt x="34636" y="62345"/>
                </a:cubicBezTo>
                <a:cubicBezTo>
                  <a:pt x="30018" y="53109"/>
                  <a:pt x="53942" y="70198"/>
                  <a:pt x="62345" y="76200"/>
                </a:cubicBezTo>
                <a:cubicBezTo>
                  <a:pt x="70317" y="81894"/>
                  <a:pt x="76200" y="90055"/>
                  <a:pt x="83127" y="96982"/>
                </a:cubicBezTo>
                <a:cubicBezTo>
                  <a:pt x="92363" y="115455"/>
                  <a:pt x="107915" y="131954"/>
                  <a:pt x="110836" y="152400"/>
                </a:cubicBezTo>
                <a:cubicBezTo>
                  <a:pt x="125707" y="256499"/>
                  <a:pt x="107546" y="145073"/>
                  <a:pt x="131618" y="249382"/>
                </a:cubicBezTo>
                <a:cubicBezTo>
                  <a:pt x="136593" y="270941"/>
                  <a:pt x="132722" y="295985"/>
                  <a:pt x="152400" y="311727"/>
                </a:cubicBezTo>
                <a:cubicBezTo>
                  <a:pt x="158102" y="316288"/>
                  <a:pt x="166254" y="316345"/>
                  <a:pt x="173181" y="318654"/>
                </a:cubicBezTo>
                <a:cubicBezTo>
                  <a:pt x="180108" y="323272"/>
                  <a:pt x="185799" y="334142"/>
                  <a:pt x="193963" y="332509"/>
                </a:cubicBezTo>
                <a:cubicBezTo>
                  <a:pt x="202127" y="330876"/>
                  <a:pt x="206583" y="319961"/>
                  <a:pt x="207818" y="311727"/>
                </a:cubicBezTo>
                <a:cubicBezTo>
                  <a:pt x="213651" y="272840"/>
                  <a:pt x="211185" y="233125"/>
                  <a:pt x="214745" y="193964"/>
                </a:cubicBezTo>
                <a:cubicBezTo>
                  <a:pt x="215811" y="182238"/>
                  <a:pt x="219882" y="170964"/>
                  <a:pt x="221672" y="159327"/>
                </a:cubicBezTo>
                <a:cubicBezTo>
                  <a:pt x="238447" y="50292"/>
                  <a:pt x="219645" y="148685"/>
                  <a:pt x="235527" y="69273"/>
                </a:cubicBezTo>
                <a:cubicBezTo>
                  <a:pt x="230022" y="140835"/>
                  <a:pt x="221035" y="204632"/>
                  <a:pt x="235527" y="277091"/>
                </a:cubicBezTo>
                <a:cubicBezTo>
                  <a:pt x="237448" y="286697"/>
                  <a:pt x="249382" y="290946"/>
                  <a:pt x="256309" y="297873"/>
                </a:cubicBezTo>
                <a:cubicBezTo>
                  <a:pt x="302951" y="282324"/>
                  <a:pt x="280152" y="296418"/>
                  <a:pt x="297872" y="207818"/>
                </a:cubicBezTo>
                <a:cubicBezTo>
                  <a:pt x="301523" y="189563"/>
                  <a:pt x="301739" y="170763"/>
                  <a:pt x="304800" y="152400"/>
                </a:cubicBezTo>
                <a:cubicBezTo>
                  <a:pt x="306862" y="140027"/>
                  <a:pt x="324900" y="77971"/>
                  <a:pt x="325581" y="76200"/>
                </a:cubicBezTo>
                <a:cubicBezTo>
                  <a:pt x="331142" y="61742"/>
                  <a:pt x="339953" y="48738"/>
                  <a:pt x="346363" y="34636"/>
                </a:cubicBezTo>
                <a:cubicBezTo>
                  <a:pt x="351509" y="23316"/>
                  <a:pt x="355600" y="11545"/>
                  <a:pt x="360218" y="0"/>
                </a:cubicBezTo>
                <a:cubicBezTo>
                  <a:pt x="357909" y="32327"/>
                  <a:pt x="360176" y="65312"/>
                  <a:pt x="353291" y="96982"/>
                </a:cubicBezTo>
                <a:cubicBezTo>
                  <a:pt x="348460" y="119205"/>
                  <a:pt x="333745" y="138101"/>
                  <a:pt x="325581" y="159327"/>
                </a:cubicBezTo>
                <a:cubicBezTo>
                  <a:pt x="322163" y="168213"/>
                  <a:pt x="320963" y="177800"/>
                  <a:pt x="318654" y="187036"/>
                </a:cubicBezTo>
                <a:cubicBezTo>
                  <a:pt x="316345" y="223982"/>
                  <a:pt x="322951" y="262598"/>
                  <a:pt x="311727" y="297873"/>
                </a:cubicBezTo>
                <a:cubicBezTo>
                  <a:pt x="305340" y="317946"/>
                  <a:pt x="269016" y="340201"/>
                  <a:pt x="249381" y="353291"/>
                </a:cubicBezTo>
                <a:cubicBezTo>
                  <a:pt x="251690" y="369455"/>
                  <a:pt x="240203" y="399098"/>
                  <a:pt x="256309" y="401782"/>
                </a:cubicBezTo>
                <a:cubicBezTo>
                  <a:pt x="263502" y="402981"/>
                  <a:pt x="296071" y="352529"/>
                  <a:pt x="304800" y="339436"/>
                </a:cubicBezTo>
                <a:cubicBezTo>
                  <a:pt x="307109" y="332509"/>
                  <a:pt x="307857" y="324846"/>
                  <a:pt x="311727" y="318654"/>
                </a:cubicBezTo>
                <a:cubicBezTo>
                  <a:pt x="337633" y="277205"/>
                  <a:pt x="338930" y="288522"/>
                  <a:pt x="374072" y="256309"/>
                </a:cubicBezTo>
                <a:cubicBezTo>
                  <a:pt x="390922" y="240863"/>
                  <a:pt x="406399" y="223982"/>
                  <a:pt x="422563" y="207818"/>
                </a:cubicBezTo>
                <a:lnTo>
                  <a:pt x="443345" y="187036"/>
                </a:lnTo>
                <a:lnTo>
                  <a:pt x="464127" y="166254"/>
                </a:lnTo>
                <a:lnTo>
                  <a:pt x="394854" y="235527"/>
                </a:lnTo>
                <a:lnTo>
                  <a:pt x="353291" y="263236"/>
                </a:lnTo>
                <a:cubicBezTo>
                  <a:pt x="350982" y="270163"/>
                  <a:pt x="345702" y="276746"/>
                  <a:pt x="346363" y="284018"/>
                </a:cubicBezTo>
                <a:cubicBezTo>
                  <a:pt x="348087" y="302981"/>
                  <a:pt x="349019" y="324037"/>
                  <a:pt x="360218" y="339436"/>
                </a:cubicBezTo>
                <a:cubicBezTo>
                  <a:pt x="371348" y="354739"/>
                  <a:pt x="410694" y="362446"/>
                  <a:pt x="429491" y="367145"/>
                </a:cubicBezTo>
                <a:cubicBezTo>
                  <a:pt x="441036" y="364836"/>
                  <a:pt x="453103" y="364352"/>
                  <a:pt x="464127" y="360218"/>
                </a:cubicBezTo>
                <a:cubicBezTo>
                  <a:pt x="483732" y="352866"/>
                  <a:pt x="488395" y="342171"/>
                  <a:pt x="498763" y="325582"/>
                </a:cubicBezTo>
                <a:cubicBezTo>
                  <a:pt x="505899" y="314164"/>
                  <a:pt x="511626" y="301834"/>
                  <a:pt x="519545" y="290945"/>
                </a:cubicBezTo>
                <a:cubicBezTo>
                  <a:pt x="540798" y="261723"/>
                  <a:pt x="553054" y="246623"/>
                  <a:pt x="581891" y="228600"/>
                </a:cubicBezTo>
                <a:cubicBezTo>
                  <a:pt x="590648" y="223127"/>
                  <a:pt x="600364" y="219363"/>
                  <a:pt x="609600" y="214745"/>
                </a:cubicBezTo>
                <a:cubicBezTo>
                  <a:pt x="616527" y="217054"/>
                  <a:pt x="632690" y="214746"/>
                  <a:pt x="630381" y="221673"/>
                </a:cubicBezTo>
                <a:cubicBezTo>
                  <a:pt x="628241" y="228092"/>
                  <a:pt x="589771" y="239827"/>
                  <a:pt x="581891" y="242454"/>
                </a:cubicBezTo>
                <a:cubicBezTo>
                  <a:pt x="574964" y="247072"/>
                  <a:pt x="568556" y="252586"/>
                  <a:pt x="561109" y="256309"/>
                </a:cubicBezTo>
                <a:cubicBezTo>
                  <a:pt x="538570" y="267578"/>
                  <a:pt x="539400" y="257236"/>
                  <a:pt x="519545" y="277091"/>
                </a:cubicBezTo>
                <a:cubicBezTo>
                  <a:pt x="492293" y="304343"/>
                  <a:pt x="501984" y="305286"/>
                  <a:pt x="484909" y="339436"/>
                </a:cubicBezTo>
                <a:cubicBezTo>
                  <a:pt x="481186" y="346883"/>
                  <a:pt x="475672" y="353291"/>
                  <a:pt x="471054" y="360218"/>
                </a:cubicBezTo>
                <a:cubicBezTo>
                  <a:pt x="468745" y="369454"/>
                  <a:pt x="470496" y="380850"/>
                  <a:pt x="464127" y="387927"/>
                </a:cubicBezTo>
                <a:cubicBezTo>
                  <a:pt x="438075" y="416874"/>
                  <a:pt x="412535" y="427578"/>
                  <a:pt x="381000" y="443345"/>
                </a:cubicBezTo>
                <a:cubicBezTo>
                  <a:pt x="371764" y="441036"/>
                  <a:pt x="361213" y="441699"/>
                  <a:pt x="353291" y="436418"/>
                </a:cubicBezTo>
                <a:cubicBezTo>
                  <a:pt x="328231" y="419712"/>
                  <a:pt x="337527" y="369981"/>
                  <a:pt x="346363" y="353291"/>
                </a:cubicBezTo>
                <a:cubicBezTo>
                  <a:pt x="366517" y="315223"/>
                  <a:pt x="402462" y="297465"/>
                  <a:pt x="436418" y="277091"/>
                </a:cubicBezTo>
                <a:cubicBezTo>
                  <a:pt x="438727" y="290945"/>
                  <a:pt x="447041" y="305103"/>
                  <a:pt x="443345" y="318654"/>
                </a:cubicBezTo>
                <a:cubicBezTo>
                  <a:pt x="435833" y="346196"/>
                  <a:pt x="383863" y="375067"/>
                  <a:pt x="367145" y="387927"/>
                </a:cubicBezTo>
                <a:cubicBezTo>
                  <a:pt x="352850" y="398923"/>
                  <a:pt x="339664" y="411298"/>
                  <a:pt x="325581" y="422564"/>
                </a:cubicBezTo>
                <a:cubicBezTo>
                  <a:pt x="316566" y="429776"/>
                  <a:pt x="306638" y="435831"/>
                  <a:pt x="297872" y="443345"/>
                </a:cubicBezTo>
                <a:cubicBezTo>
                  <a:pt x="290434" y="449720"/>
                  <a:pt x="285853" y="459746"/>
                  <a:pt x="277091" y="464127"/>
                </a:cubicBezTo>
                <a:cubicBezTo>
                  <a:pt x="266560" y="469393"/>
                  <a:pt x="253877" y="468198"/>
                  <a:pt x="242454" y="471054"/>
                </a:cubicBezTo>
                <a:cubicBezTo>
                  <a:pt x="235370" y="472825"/>
                  <a:pt x="228599" y="475673"/>
                  <a:pt x="221672" y="477982"/>
                </a:cubicBezTo>
                <a:cubicBezTo>
                  <a:pt x="190254" y="471698"/>
                  <a:pt x="188784" y="475975"/>
                  <a:pt x="166254" y="457200"/>
                </a:cubicBezTo>
                <a:cubicBezTo>
                  <a:pt x="153392" y="446482"/>
                  <a:pt x="141890" y="428297"/>
                  <a:pt x="124691" y="422564"/>
                </a:cubicBezTo>
                <a:cubicBezTo>
                  <a:pt x="101690" y="414897"/>
                  <a:pt x="6084" y="409216"/>
                  <a:pt x="0" y="408709"/>
                </a:cubicBezTo>
                <a:cubicBezTo>
                  <a:pt x="102858" y="395852"/>
                  <a:pt x="67502" y="397202"/>
                  <a:pt x="228600" y="408709"/>
                </a:cubicBezTo>
                <a:cubicBezTo>
                  <a:pt x="235883" y="409229"/>
                  <a:pt x="242454" y="413327"/>
                  <a:pt x="249381" y="415636"/>
                </a:cubicBezTo>
                <a:cubicBezTo>
                  <a:pt x="151077" y="440215"/>
                  <a:pt x="185223" y="429586"/>
                  <a:pt x="450272" y="415636"/>
                </a:cubicBezTo>
                <a:cubicBezTo>
                  <a:pt x="462030" y="415017"/>
                  <a:pt x="473363" y="411018"/>
                  <a:pt x="484909" y="408709"/>
                </a:cubicBezTo>
                <a:cubicBezTo>
                  <a:pt x="488408" y="406376"/>
                  <a:pt x="518278" y="383830"/>
                  <a:pt x="526472" y="387927"/>
                </a:cubicBezTo>
                <a:cubicBezTo>
                  <a:pt x="533003" y="391193"/>
                  <a:pt x="535709" y="401782"/>
                  <a:pt x="533400" y="408709"/>
                </a:cubicBezTo>
                <a:cubicBezTo>
                  <a:pt x="531940" y="413090"/>
                  <a:pt x="524163" y="408709"/>
                  <a:pt x="519545" y="408709"/>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7" name="Oval 266">
            <a:extLst>
              <a:ext uri="{FF2B5EF4-FFF2-40B4-BE49-F238E27FC236}">
                <a16:creationId xmlns:a16="http://schemas.microsoft.com/office/drawing/2014/main" id="{D7D700F1-63DE-43F5-8397-30F1D76E9DD6}"/>
              </a:ext>
            </a:extLst>
          </p:cNvPr>
          <p:cNvSpPr/>
          <p:nvPr/>
        </p:nvSpPr>
        <p:spPr>
          <a:xfrm>
            <a:off x="1507086" y="116136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8" name="Oval 267">
            <a:extLst>
              <a:ext uri="{FF2B5EF4-FFF2-40B4-BE49-F238E27FC236}">
                <a16:creationId xmlns:a16="http://schemas.microsoft.com/office/drawing/2014/main" id="{33BE8965-3C62-4863-96DB-81B5B561BA0A}"/>
              </a:ext>
            </a:extLst>
          </p:cNvPr>
          <p:cNvSpPr/>
          <p:nvPr/>
        </p:nvSpPr>
        <p:spPr>
          <a:xfrm>
            <a:off x="1431489" y="132057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9" name="Oval 268">
            <a:extLst>
              <a:ext uri="{FF2B5EF4-FFF2-40B4-BE49-F238E27FC236}">
                <a16:creationId xmlns:a16="http://schemas.microsoft.com/office/drawing/2014/main" id="{2DEAB954-0AB7-4591-B2BB-7555EDD4AB3D}"/>
              </a:ext>
            </a:extLst>
          </p:cNvPr>
          <p:cNvSpPr/>
          <p:nvPr/>
        </p:nvSpPr>
        <p:spPr>
          <a:xfrm>
            <a:off x="1614060" y="139977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0" name="Oval 269">
            <a:extLst>
              <a:ext uri="{FF2B5EF4-FFF2-40B4-BE49-F238E27FC236}">
                <a16:creationId xmlns:a16="http://schemas.microsoft.com/office/drawing/2014/main" id="{EB2D97C6-B107-42A4-88A2-6BD6E0391D12}"/>
              </a:ext>
            </a:extLst>
          </p:cNvPr>
          <p:cNvSpPr/>
          <p:nvPr/>
        </p:nvSpPr>
        <p:spPr>
          <a:xfrm>
            <a:off x="1659486" y="131376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1" name="Oval 270">
            <a:extLst>
              <a:ext uri="{FF2B5EF4-FFF2-40B4-BE49-F238E27FC236}">
                <a16:creationId xmlns:a16="http://schemas.microsoft.com/office/drawing/2014/main" id="{A5B76EB7-11D1-409B-B93D-941B9AD23FB7}"/>
              </a:ext>
            </a:extLst>
          </p:cNvPr>
          <p:cNvSpPr/>
          <p:nvPr/>
        </p:nvSpPr>
        <p:spPr>
          <a:xfrm>
            <a:off x="1236803" y="1201726"/>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2" name="Oval 271">
            <a:extLst>
              <a:ext uri="{FF2B5EF4-FFF2-40B4-BE49-F238E27FC236}">
                <a16:creationId xmlns:a16="http://schemas.microsoft.com/office/drawing/2014/main" id="{C58FE7DB-53FB-421F-96C6-430E878E7EA5}"/>
              </a:ext>
            </a:extLst>
          </p:cNvPr>
          <p:cNvSpPr/>
          <p:nvPr/>
        </p:nvSpPr>
        <p:spPr>
          <a:xfrm>
            <a:off x="1330077" y="154838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3" name="Freeform: Shape 272">
            <a:extLst>
              <a:ext uri="{FF2B5EF4-FFF2-40B4-BE49-F238E27FC236}">
                <a16:creationId xmlns:a16="http://schemas.microsoft.com/office/drawing/2014/main" id="{6A372690-9090-4BC4-9A94-A9266346D408}"/>
              </a:ext>
            </a:extLst>
          </p:cNvPr>
          <p:cNvSpPr/>
          <p:nvPr/>
        </p:nvSpPr>
        <p:spPr>
          <a:xfrm>
            <a:off x="1616751" y="1114377"/>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4" name="Freeform: Shape 273">
            <a:extLst>
              <a:ext uri="{FF2B5EF4-FFF2-40B4-BE49-F238E27FC236}">
                <a16:creationId xmlns:a16="http://schemas.microsoft.com/office/drawing/2014/main" id="{1661B420-C47A-46E3-BBED-E2956C68D584}"/>
              </a:ext>
            </a:extLst>
          </p:cNvPr>
          <p:cNvSpPr/>
          <p:nvPr/>
        </p:nvSpPr>
        <p:spPr>
          <a:xfrm>
            <a:off x="636450" y="1152364"/>
            <a:ext cx="568932" cy="417404"/>
          </a:xfrm>
          <a:custGeom>
            <a:avLst/>
            <a:gdLst>
              <a:gd name="connsiteX0" fmla="*/ 318654 w 630604"/>
              <a:gd name="connsiteY0" fmla="*/ 457200 h 477982"/>
              <a:gd name="connsiteX1" fmla="*/ 284018 w 630604"/>
              <a:gd name="connsiteY1" fmla="*/ 436418 h 477982"/>
              <a:gd name="connsiteX2" fmla="*/ 228600 w 630604"/>
              <a:gd name="connsiteY2" fmla="*/ 381000 h 477982"/>
              <a:gd name="connsiteX3" fmla="*/ 221672 w 630604"/>
              <a:gd name="connsiteY3" fmla="*/ 346364 h 477982"/>
              <a:gd name="connsiteX4" fmla="*/ 214745 w 630604"/>
              <a:gd name="connsiteY4" fmla="*/ 297873 h 477982"/>
              <a:gd name="connsiteX5" fmla="*/ 166254 w 630604"/>
              <a:gd name="connsiteY5" fmla="*/ 228600 h 477982"/>
              <a:gd name="connsiteX6" fmla="*/ 131618 w 630604"/>
              <a:gd name="connsiteY6" fmla="*/ 159327 h 477982"/>
              <a:gd name="connsiteX7" fmla="*/ 90054 w 630604"/>
              <a:gd name="connsiteY7" fmla="*/ 117764 h 477982"/>
              <a:gd name="connsiteX8" fmla="*/ 69272 w 630604"/>
              <a:gd name="connsiteY8" fmla="*/ 90054 h 477982"/>
              <a:gd name="connsiteX9" fmla="*/ 34636 w 630604"/>
              <a:gd name="connsiteY9" fmla="*/ 62345 h 477982"/>
              <a:gd name="connsiteX10" fmla="*/ 62345 w 630604"/>
              <a:gd name="connsiteY10" fmla="*/ 76200 h 477982"/>
              <a:gd name="connsiteX11" fmla="*/ 83127 w 630604"/>
              <a:gd name="connsiteY11" fmla="*/ 96982 h 477982"/>
              <a:gd name="connsiteX12" fmla="*/ 110836 w 630604"/>
              <a:gd name="connsiteY12" fmla="*/ 152400 h 477982"/>
              <a:gd name="connsiteX13" fmla="*/ 131618 w 630604"/>
              <a:gd name="connsiteY13" fmla="*/ 249382 h 477982"/>
              <a:gd name="connsiteX14" fmla="*/ 152400 w 630604"/>
              <a:gd name="connsiteY14" fmla="*/ 311727 h 477982"/>
              <a:gd name="connsiteX15" fmla="*/ 173181 w 630604"/>
              <a:gd name="connsiteY15" fmla="*/ 318654 h 477982"/>
              <a:gd name="connsiteX16" fmla="*/ 193963 w 630604"/>
              <a:gd name="connsiteY16" fmla="*/ 332509 h 477982"/>
              <a:gd name="connsiteX17" fmla="*/ 207818 w 630604"/>
              <a:gd name="connsiteY17" fmla="*/ 311727 h 477982"/>
              <a:gd name="connsiteX18" fmla="*/ 214745 w 630604"/>
              <a:gd name="connsiteY18" fmla="*/ 193964 h 477982"/>
              <a:gd name="connsiteX19" fmla="*/ 221672 w 630604"/>
              <a:gd name="connsiteY19" fmla="*/ 159327 h 477982"/>
              <a:gd name="connsiteX20" fmla="*/ 235527 w 630604"/>
              <a:gd name="connsiteY20" fmla="*/ 69273 h 477982"/>
              <a:gd name="connsiteX21" fmla="*/ 235527 w 630604"/>
              <a:gd name="connsiteY21" fmla="*/ 277091 h 477982"/>
              <a:gd name="connsiteX22" fmla="*/ 256309 w 630604"/>
              <a:gd name="connsiteY22" fmla="*/ 297873 h 477982"/>
              <a:gd name="connsiteX23" fmla="*/ 297872 w 630604"/>
              <a:gd name="connsiteY23" fmla="*/ 207818 h 477982"/>
              <a:gd name="connsiteX24" fmla="*/ 304800 w 630604"/>
              <a:gd name="connsiteY24" fmla="*/ 152400 h 477982"/>
              <a:gd name="connsiteX25" fmla="*/ 325581 w 630604"/>
              <a:gd name="connsiteY25" fmla="*/ 76200 h 477982"/>
              <a:gd name="connsiteX26" fmla="*/ 346363 w 630604"/>
              <a:gd name="connsiteY26" fmla="*/ 34636 h 477982"/>
              <a:gd name="connsiteX27" fmla="*/ 360218 w 630604"/>
              <a:gd name="connsiteY27" fmla="*/ 0 h 477982"/>
              <a:gd name="connsiteX28" fmla="*/ 353291 w 630604"/>
              <a:gd name="connsiteY28" fmla="*/ 96982 h 477982"/>
              <a:gd name="connsiteX29" fmla="*/ 325581 w 630604"/>
              <a:gd name="connsiteY29" fmla="*/ 159327 h 477982"/>
              <a:gd name="connsiteX30" fmla="*/ 318654 w 630604"/>
              <a:gd name="connsiteY30" fmla="*/ 187036 h 477982"/>
              <a:gd name="connsiteX31" fmla="*/ 311727 w 630604"/>
              <a:gd name="connsiteY31" fmla="*/ 297873 h 477982"/>
              <a:gd name="connsiteX32" fmla="*/ 249381 w 630604"/>
              <a:gd name="connsiteY32" fmla="*/ 353291 h 477982"/>
              <a:gd name="connsiteX33" fmla="*/ 256309 w 630604"/>
              <a:gd name="connsiteY33" fmla="*/ 401782 h 477982"/>
              <a:gd name="connsiteX34" fmla="*/ 304800 w 630604"/>
              <a:gd name="connsiteY34" fmla="*/ 339436 h 477982"/>
              <a:gd name="connsiteX35" fmla="*/ 311727 w 630604"/>
              <a:gd name="connsiteY35" fmla="*/ 318654 h 477982"/>
              <a:gd name="connsiteX36" fmla="*/ 374072 w 630604"/>
              <a:gd name="connsiteY36" fmla="*/ 256309 h 477982"/>
              <a:gd name="connsiteX37" fmla="*/ 422563 w 630604"/>
              <a:gd name="connsiteY37" fmla="*/ 207818 h 477982"/>
              <a:gd name="connsiteX38" fmla="*/ 443345 w 630604"/>
              <a:gd name="connsiteY38" fmla="*/ 187036 h 477982"/>
              <a:gd name="connsiteX39" fmla="*/ 464127 w 630604"/>
              <a:gd name="connsiteY39" fmla="*/ 166254 h 477982"/>
              <a:gd name="connsiteX40" fmla="*/ 394854 w 630604"/>
              <a:gd name="connsiteY40" fmla="*/ 235527 h 477982"/>
              <a:gd name="connsiteX41" fmla="*/ 353291 w 630604"/>
              <a:gd name="connsiteY41" fmla="*/ 263236 h 477982"/>
              <a:gd name="connsiteX42" fmla="*/ 346363 w 630604"/>
              <a:gd name="connsiteY42" fmla="*/ 284018 h 477982"/>
              <a:gd name="connsiteX43" fmla="*/ 360218 w 630604"/>
              <a:gd name="connsiteY43" fmla="*/ 339436 h 477982"/>
              <a:gd name="connsiteX44" fmla="*/ 429491 w 630604"/>
              <a:gd name="connsiteY44" fmla="*/ 367145 h 477982"/>
              <a:gd name="connsiteX45" fmla="*/ 464127 w 630604"/>
              <a:gd name="connsiteY45" fmla="*/ 360218 h 477982"/>
              <a:gd name="connsiteX46" fmla="*/ 498763 w 630604"/>
              <a:gd name="connsiteY46" fmla="*/ 325582 h 477982"/>
              <a:gd name="connsiteX47" fmla="*/ 519545 w 630604"/>
              <a:gd name="connsiteY47" fmla="*/ 290945 h 477982"/>
              <a:gd name="connsiteX48" fmla="*/ 581891 w 630604"/>
              <a:gd name="connsiteY48" fmla="*/ 228600 h 477982"/>
              <a:gd name="connsiteX49" fmla="*/ 609600 w 630604"/>
              <a:gd name="connsiteY49" fmla="*/ 214745 h 477982"/>
              <a:gd name="connsiteX50" fmla="*/ 630381 w 630604"/>
              <a:gd name="connsiteY50" fmla="*/ 221673 h 477982"/>
              <a:gd name="connsiteX51" fmla="*/ 581891 w 630604"/>
              <a:gd name="connsiteY51" fmla="*/ 242454 h 477982"/>
              <a:gd name="connsiteX52" fmla="*/ 561109 w 630604"/>
              <a:gd name="connsiteY52" fmla="*/ 256309 h 477982"/>
              <a:gd name="connsiteX53" fmla="*/ 519545 w 630604"/>
              <a:gd name="connsiteY53" fmla="*/ 277091 h 477982"/>
              <a:gd name="connsiteX54" fmla="*/ 484909 w 630604"/>
              <a:gd name="connsiteY54" fmla="*/ 339436 h 477982"/>
              <a:gd name="connsiteX55" fmla="*/ 471054 w 630604"/>
              <a:gd name="connsiteY55" fmla="*/ 360218 h 477982"/>
              <a:gd name="connsiteX56" fmla="*/ 464127 w 630604"/>
              <a:gd name="connsiteY56" fmla="*/ 387927 h 477982"/>
              <a:gd name="connsiteX57" fmla="*/ 381000 w 630604"/>
              <a:gd name="connsiteY57" fmla="*/ 443345 h 477982"/>
              <a:gd name="connsiteX58" fmla="*/ 353291 w 630604"/>
              <a:gd name="connsiteY58" fmla="*/ 436418 h 477982"/>
              <a:gd name="connsiteX59" fmla="*/ 346363 w 630604"/>
              <a:gd name="connsiteY59" fmla="*/ 353291 h 477982"/>
              <a:gd name="connsiteX60" fmla="*/ 436418 w 630604"/>
              <a:gd name="connsiteY60" fmla="*/ 277091 h 477982"/>
              <a:gd name="connsiteX61" fmla="*/ 443345 w 630604"/>
              <a:gd name="connsiteY61" fmla="*/ 318654 h 477982"/>
              <a:gd name="connsiteX62" fmla="*/ 367145 w 630604"/>
              <a:gd name="connsiteY62" fmla="*/ 387927 h 477982"/>
              <a:gd name="connsiteX63" fmla="*/ 325581 w 630604"/>
              <a:gd name="connsiteY63" fmla="*/ 422564 h 477982"/>
              <a:gd name="connsiteX64" fmla="*/ 297872 w 630604"/>
              <a:gd name="connsiteY64" fmla="*/ 443345 h 477982"/>
              <a:gd name="connsiteX65" fmla="*/ 277091 w 630604"/>
              <a:gd name="connsiteY65" fmla="*/ 464127 h 477982"/>
              <a:gd name="connsiteX66" fmla="*/ 242454 w 630604"/>
              <a:gd name="connsiteY66" fmla="*/ 471054 h 477982"/>
              <a:gd name="connsiteX67" fmla="*/ 221672 w 630604"/>
              <a:gd name="connsiteY67" fmla="*/ 477982 h 477982"/>
              <a:gd name="connsiteX68" fmla="*/ 166254 w 630604"/>
              <a:gd name="connsiteY68" fmla="*/ 457200 h 477982"/>
              <a:gd name="connsiteX69" fmla="*/ 124691 w 630604"/>
              <a:gd name="connsiteY69" fmla="*/ 422564 h 477982"/>
              <a:gd name="connsiteX70" fmla="*/ 0 w 630604"/>
              <a:gd name="connsiteY70" fmla="*/ 408709 h 477982"/>
              <a:gd name="connsiteX71" fmla="*/ 228600 w 630604"/>
              <a:gd name="connsiteY71" fmla="*/ 408709 h 477982"/>
              <a:gd name="connsiteX72" fmla="*/ 249381 w 630604"/>
              <a:gd name="connsiteY72" fmla="*/ 415636 h 477982"/>
              <a:gd name="connsiteX73" fmla="*/ 450272 w 630604"/>
              <a:gd name="connsiteY73" fmla="*/ 415636 h 477982"/>
              <a:gd name="connsiteX74" fmla="*/ 484909 w 630604"/>
              <a:gd name="connsiteY74" fmla="*/ 408709 h 477982"/>
              <a:gd name="connsiteX75" fmla="*/ 526472 w 630604"/>
              <a:gd name="connsiteY75" fmla="*/ 387927 h 477982"/>
              <a:gd name="connsiteX76" fmla="*/ 533400 w 630604"/>
              <a:gd name="connsiteY76" fmla="*/ 408709 h 477982"/>
              <a:gd name="connsiteX77" fmla="*/ 519545 w 630604"/>
              <a:gd name="connsiteY77" fmla="*/ 408709 h 47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30604" h="477982">
                <a:moveTo>
                  <a:pt x="318654" y="457200"/>
                </a:moveTo>
                <a:cubicBezTo>
                  <a:pt x="307109" y="450273"/>
                  <a:pt x="294296" y="445115"/>
                  <a:pt x="284018" y="436418"/>
                </a:cubicBezTo>
                <a:cubicBezTo>
                  <a:pt x="264075" y="419543"/>
                  <a:pt x="228600" y="381000"/>
                  <a:pt x="228600" y="381000"/>
                </a:cubicBezTo>
                <a:cubicBezTo>
                  <a:pt x="226291" y="369455"/>
                  <a:pt x="223608" y="357978"/>
                  <a:pt x="221672" y="346364"/>
                </a:cubicBezTo>
                <a:cubicBezTo>
                  <a:pt x="218988" y="330258"/>
                  <a:pt x="219908" y="313363"/>
                  <a:pt x="214745" y="297873"/>
                </a:cubicBezTo>
                <a:cubicBezTo>
                  <a:pt x="207986" y="277594"/>
                  <a:pt x="178623" y="244061"/>
                  <a:pt x="166254" y="228600"/>
                </a:cubicBezTo>
                <a:cubicBezTo>
                  <a:pt x="157310" y="192821"/>
                  <a:pt x="161073" y="194673"/>
                  <a:pt x="131618" y="159327"/>
                </a:cubicBezTo>
                <a:cubicBezTo>
                  <a:pt x="119075" y="144275"/>
                  <a:pt x="101810" y="133439"/>
                  <a:pt x="90054" y="117764"/>
                </a:cubicBezTo>
                <a:cubicBezTo>
                  <a:pt x="83127" y="108527"/>
                  <a:pt x="77436" y="98218"/>
                  <a:pt x="69272" y="90054"/>
                </a:cubicBezTo>
                <a:cubicBezTo>
                  <a:pt x="58817" y="79599"/>
                  <a:pt x="41248" y="75569"/>
                  <a:pt x="34636" y="62345"/>
                </a:cubicBezTo>
                <a:cubicBezTo>
                  <a:pt x="30018" y="53109"/>
                  <a:pt x="53942" y="70198"/>
                  <a:pt x="62345" y="76200"/>
                </a:cubicBezTo>
                <a:cubicBezTo>
                  <a:pt x="70317" y="81894"/>
                  <a:pt x="76200" y="90055"/>
                  <a:pt x="83127" y="96982"/>
                </a:cubicBezTo>
                <a:cubicBezTo>
                  <a:pt x="92363" y="115455"/>
                  <a:pt x="107915" y="131954"/>
                  <a:pt x="110836" y="152400"/>
                </a:cubicBezTo>
                <a:cubicBezTo>
                  <a:pt x="125707" y="256499"/>
                  <a:pt x="107546" y="145073"/>
                  <a:pt x="131618" y="249382"/>
                </a:cubicBezTo>
                <a:cubicBezTo>
                  <a:pt x="136593" y="270941"/>
                  <a:pt x="132722" y="295985"/>
                  <a:pt x="152400" y="311727"/>
                </a:cubicBezTo>
                <a:cubicBezTo>
                  <a:pt x="158102" y="316288"/>
                  <a:pt x="166254" y="316345"/>
                  <a:pt x="173181" y="318654"/>
                </a:cubicBezTo>
                <a:cubicBezTo>
                  <a:pt x="180108" y="323272"/>
                  <a:pt x="185799" y="334142"/>
                  <a:pt x="193963" y="332509"/>
                </a:cubicBezTo>
                <a:cubicBezTo>
                  <a:pt x="202127" y="330876"/>
                  <a:pt x="206583" y="319961"/>
                  <a:pt x="207818" y="311727"/>
                </a:cubicBezTo>
                <a:cubicBezTo>
                  <a:pt x="213651" y="272840"/>
                  <a:pt x="211185" y="233125"/>
                  <a:pt x="214745" y="193964"/>
                </a:cubicBezTo>
                <a:cubicBezTo>
                  <a:pt x="215811" y="182238"/>
                  <a:pt x="219882" y="170964"/>
                  <a:pt x="221672" y="159327"/>
                </a:cubicBezTo>
                <a:cubicBezTo>
                  <a:pt x="238447" y="50292"/>
                  <a:pt x="219645" y="148685"/>
                  <a:pt x="235527" y="69273"/>
                </a:cubicBezTo>
                <a:cubicBezTo>
                  <a:pt x="230022" y="140835"/>
                  <a:pt x="221035" y="204632"/>
                  <a:pt x="235527" y="277091"/>
                </a:cubicBezTo>
                <a:cubicBezTo>
                  <a:pt x="237448" y="286697"/>
                  <a:pt x="249382" y="290946"/>
                  <a:pt x="256309" y="297873"/>
                </a:cubicBezTo>
                <a:cubicBezTo>
                  <a:pt x="302951" y="282324"/>
                  <a:pt x="280152" y="296418"/>
                  <a:pt x="297872" y="207818"/>
                </a:cubicBezTo>
                <a:cubicBezTo>
                  <a:pt x="301523" y="189563"/>
                  <a:pt x="301739" y="170763"/>
                  <a:pt x="304800" y="152400"/>
                </a:cubicBezTo>
                <a:cubicBezTo>
                  <a:pt x="306862" y="140027"/>
                  <a:pt x="324900" y="77971"/>
                  <a:pt x="325581" y="76200"/>
                </a:cubicBezTo>
                <a:cubicBezTo>
                  <a:pt x="331142" y="61742"/>
                  <a:pt x="339953" y="48738"/>
                  <a:pt x="346363" y="34636"/>
                </a:cubicBezTo>
                <a:cubicBezTo>
                  <a:pt x="351509" y="23316"/>
                  <a:pt x="355600" y="11545"/>
                  <a:pt x="360218" y="0"/>
                </a:cubicBezTo>
                <a:cubicBezTo>
                  <a:pt x="357909" y="32327"/>
                  <a:pt x="360176" y="65312"/>
                  <a:pt x="353291" y="96982"/>
                </a:cubicBezTo>
                <a:cubicBezTo>
                  <a:pt x="348460" y="119205"/>
                  <a:pt x="333745" y="138101"/>
                  <a:pt x="325581" y="159327"/>
                </a:cubicBezTo>
                <a:cubicBezTo>
                  <a:pt x="322163" y="168213"/>
                  <a:pt x="320963" y="177800"/>
                  <a:pt x="318654" y="187036"/>
                </a:cubicBezTo>
                <a:cubicBezTo>
                  <a:pt x="316345" y="223982"/>
                  <a:pt x="322951" y="262598"/>
                  <a:pt x="311727" y="297873"/>
                </a:cubicBezTo>
                <a:cubicBezTo>
                  <a:pt x="305340" y="317946"/>
                  <a:pt x="269016" y="340201"/>
                  <a:pt x="249381" y="353291"/>
                </a:cubicBezTo>
                <a:cubicBezTo>
                  <a:pt x="251690" y="369455"/>
                  <a:pt x="240203" y="399098"/>
                  <a:pt x="256309" y="401782"/>
                </a:cubicBezTo>
                <a:cubicBezTo>
                  <a:pt x="263502" y="402981"/>
                  <a:pt x="296071" y="352529"/>
                  <a:pt x="304800" y="339436"/>
                </a:cubicBezTo>
                <a:cubicBezTo>
                  <a:pt x="307109" y="332509"/>
                  <a:pt x="307857" y="324846"/>
                  <a:pt x="311727" y="318654"/>
                </a:cubicBezTo>
                <a:cubicBezTo>
                  <a:pt x="337633" y="277205"/>
                  <a:pt x="338930" y="288522"/>
                  <a:pt x="374072" y="256309"/>
                </a:cubicBezTo>
                <a:cubicBezTo>
                  <a:pt x="390922" y="240863"/>
                  <a:pt x="406399" y="223982"/>
                  <a:pt x="422563" y="207818"/>
                </a:cubicBezTo>
                <a:lnTo>
                  <a:pt x="443345" y="187036"/>
                </a:lnTo>
                <a:lnTo>
                  <a:pt x="464127" y="166254"/>
                </a:lnTo>
                <a:lnTo>
                  <a:pt x="394854" y="235527"/>
                </a:lnTo>
                <a:lnTo>
                  <a:pt x="353291" y="263236"/>
                </a:lnTo>
                <a:cubicBezTo>
                  <a:pt x="350982" y="270163"/>
                  <a:pt x="345702" y="276746"/>
                  <a:pt x="346363" y="284018"/>
                </a:cubicBezTo>
                <a:cubicBezTo>
                  <a:pt x="348087" y="302981"/>
                  <a:pt x="349019" y="324037"/>
                  <a:pt x="360218" y="339436"/>
                </a:cubicBezTo>
                <a:cubicBezTo>
                  <a:pt x="371348" y="354739"/>
                  <a:pt x="410694" y="362446"/>
                  <a:pt x="429491" y="367145"/>
                </a:cubicBezTo>
                <a:cubicBezTo>
                  <a:pt x="441036" y="364836"/>
                  <a:pt x="453103" y="364352"/>
                  <a:pt x="464127" y="360218"/>
                </a:cubicBezTo>
                <a:cubicBezTo>
                  <a:pt x="483732" y="352866"/>
                  <a:pt x="488395" y="342171"/>
                  <a:pt x="498763" y="325582"/>
                </a:cubicBezTo>
                <a:cubicBezTo>
                  <a:pt x="505899" y="314164"/>
                  <a:pt x="511626" y="301834"/>
                  <a:pt x="519545" y="290945"/>
                </a:cubicBezTo>
                <a:cubicBezTo>
                  <a:pt x="540798" y="261723"/>
                  <a:pt x="553054" y="246623"/>
                  <a:pt x="581891" y="228600"/>
                </a:cubicBezTo>
                <a:cubicBezTo>
                  <a:pt x="590648" y="223127"/>
                  <a:pt x="600364" y="219363"/>
                  <a:pt x="609600" y="214745"/>
                </a:cubicBezTo>
                <a:cubicBezTo>
                  <a:pt x="616527" y="217054"/>
                  <a:pt x="632690" y="214746"/>
                  <a:pt x="630381" y="221673"/>
                </a:cubicBezTo>
                <a:cubicBezTo>
                  <a:pt x="628241" y="228092"/>
                  <a:pt x="589771" y="239827"/>
                  <a:pt x="581891" y="242454"/>
                </a:cubicBezTo>
                <a:cubicBezTo>
                  <a:pt x="574964" y="247072"/>
                  <a:pt x="568556" y="252586"/>
                  <a:pt x="561109" y="256309"/>
                </a:cubicBezTo>
                <a:cubicBezTo>
                  <a:pt x="538570" y="267578"/>
                  <a:pt x="539400" y="257236"/>
                  <a:pt x="519545" y="277091"/>
                </a:cubicBezTo>
                <a:cubicBezTo>
                  <a:pt x="492293" y="304343"/>
                  <a:pt x="501984" y="305286"/>
                  <a:pt x="484909" y="339436"/>
                </a:cubicBezTo>
                <a:cubicBezTo>
                  <a:pt x="481186" y="346883"/>
                  <a:pt x="475672" y="353291"/>
                  <a:pt x="471054" y="360218"/>
                </a:cubicBezTo>
                <a:cubicBezTo>
                  <a:pt x="468745" y="369454"/>
                  <a:pt x="470496" y="380850"/>
                  <a:pt x="464127" y="387927"/>
                </a:cubicBezTo>
                <a:cubicBezTo>
                  <a:pt x="438075" y="416874"/>
                  <a:pt x="412535" y="427578"/>
                  <a:pt x="381000" y="443345"/>
                </a:cubicBezTo>
                <a:cubicBezTo>
                  <a:pt x="371764" y="441036"/>
                  <a:pt x="361213" y="441699"/>
                  <a:pt x="353291" y="436418"/>
                </a:cubicBezTo>
                <a:cubicBezTo>
                  <a:pt x="328231" y="419712"/>
                  <a:pt x="337527" y="369981"/>
                  <a:pt x="346363" y="353291"/>
                </a:cubicBezTo>
                <a:cubicBezTo>
                  <a:pt x="366517" y="315223"/>
                  <a:pt x="402462" y="297465"/>
                  <a:pt x="436418" y="277091"/>
                </a:cubicBezTo>
                <a:cubicBezTo>
                  <a:pt x="438727" y="290945"/>
                  <a:pt x="447041" y="305103"/>
                  <a:pt x="443345" y="318654"/>
                </a:cubicBezTo>
                <a:cubicBezTo>
                  <a:pt x="435833" y="346196"/>
                  <a:pt x="383863" y="375067"/>
                  <a:pt x="367145" y="387927"/>
                </a:cubicBezTo>
                <a:cubicBezTo>
                  <a:pt x="352850" y="398923"/>
                  <a:pt x="339664" y="411298"/>
                  <a:pt x="325581" y="422564"/>
                </a:cubicBezTo>
                <a:cubicBezTo>
                  <a:pt x="316566" y="429776"/>
                  <a:pt x="306638" y="435831"/>
                  <a:pt x="297872" y="443345"/>
                </a:cubicBezTo>
                <a:cubicBezTo>
                  <a:pt x="290434" y="449720"/>
                  <a:pt x="285853" y="459746"/>
                  <a:pt x="277091" y="464127"/>
                </a:cubicBezTo>
                <a:cubicBezTo>
                  <a:pt x="266560" y="469393"/>
                  <a:pt x="253877" y="468198"/>
                  <a:pt x="242454" y="471054"/>
                </a:cubicBezTo>
                <a:cubicBezTo>
                  <a:pt x="235370" y="472825"/>
                  <a:pt x="228599" y="475673"/>
                  <a:pt x="221672" y="477982"/>
                </a:cubicBezTo>
                <a:cubicBezTo>
                  <a:pt x="190254" y="471698"/>
                  <a:pt x="188784" y="475975"/>
                  <a:pt x="166254" y="457200"/>
                </a:cubicBezTo>
                <a:cubicBezTo>
                  <a:pt x="153392" y="446482"/>
                  <a:pt x="141890" y="428297"/>
                  <a:pt x="124691" y="422564"/>
                </a:cubicBezTo>
                <a:cubicBezTo>
                  <a:pt x="101690" y="414897"/>
                  <a:pt x="6084" y="409216"/>
                  <a:pt x="0" y="408709"/>
                </a:cubicBezTo>
                <a:cubicBezTo>
                  <a:pt x="102858" y="395852"/>
                  <a:pt x="67502" y="397202"/>
                  <a:pt x="228600" y="408709"/>
                </a:cubicBezTo>
                <a:cubicBezTo>
                  <a:pt x="235883" y="409229"/>
                  <a:pt x="242454" y="413327"/>
                  <a:pt x="249381" y="415636"/>
                </a:cubicBezTo>
                <a:cubicBezTo>
                  <a:pt x="151077" y="440215"/>
                  <a:pt x="185223" y="429586"/>
                  <a:pt x="450272" y="415636"/>
                </a:cubicBezTo>
                <a:cubicBezTo>
                  <a:pt x="462030" y="415017"/>
                  <a:pt x="473363" y="411018"/>
                  <a:pt x="484909" y="408709"/>
                </a:cubicBezTo>
                <a:cubicBezTo>
                  <a:pt x="488408" y="406376"/>
                  <a:pt x="518278" y="383830"/>
                  <a:pt x="526472" y="387927"/>
                </a:cubicBezTo>
                <a:cubicBezTo>
                  <a:pt x="533003" y="391193"/>
                  <a:pt x="535709" y="401782"/>
                  <a:pt x="533400" y="408709"/>
                </a:cubicBezTo>
                <a:cubicBezTo>
                  <a:pt x="531940" y="413090"/>
                  <a:pt x="524163" y="408709"/>
                  <a:pt x="519545" y="408709"/>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5" name="Oval 274">
            <a:extLst>
              <a:ext uri="{FF2B5EF4-FFF2-40B4-BE49-F238E27FC236}">
                <a16:creationId xmlns:a16="http://schemas.microsoft.com/office/drawing/2014/main" id="{D5DD907C-0D62-47E3-BCD1-E9AE04B930C8}"/>
              </a:ext>
            </a:extLst>
          </p:cNvPr>
          <p:cNvSpPr/>
          <p:nvPr/>
        </p:nvSpPr>
        <p:spPr>
          <a:xfrm>
            <a:off x="938788" y="116792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6" name="Oval 275">
            <a:extLst>
              <a:ext uri="{FF2B5EF4-FFF2-40B4-BE49-F238E27FC236}">
                <a16:creationId xmlns:a16="http://schemas.microsoft.com/office/drawing/2014/main" id="{2C87E97B-C603-424B-B489-BE1E5F6C884C}"/>
              </a:ext>
            </a:extLst>
          </p:cNvPr>
          <p:cNvSpPr/>
          <p:nvPr/>
        </p:nvSpPr>
        <p:spPr>
          <a:xfrm>
            <a:off x="863191" y="132713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7" name="Oval 276">
            <a:extLst>
              <a:ext uri="{FF2B5EF4-FFF2-40B4-BE49-F238E27FC236}">
                <a16:creationId xmlns:a16="http://schemas.microsoft.com/office/drawing/2014/main" id="{522B1200-65E2-4EAE-B4E0-99891A95EEE2}"/>
              </a:ext>
            </a:extLst>
          </p:cNvPr>
          <p:cNvSpPr/>
          <p:nvPr/>
        </p:nvSpPr>
        <p:spPr>
          <a:xfrm>
            <a:off x="1045762" y="140633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8" name="Oval 277">
            <a:extLst>
              <a:ext uri="{FF2B5EF4-FFF2-40B4-BE49-F238E27FC236}">
                <a16:creationId xmlns:a16="http://schemas.microsoft.com/office/drawing/2014/main" id="{CA1255A0-458C-4B8D-A101-B60795EEA867}"/>
              </a:ext>
            </a:extLst>
          </p:cNvPr>
          <p:cNvSpPr/>
          <p:nvPr/>
        </p:nvSpPr>
        <p:spPr>
          <a:xfrm>
            <a:off x="1091188" y="132032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9" name="Oval 278">
            <a:extLst>
              <a:ext uri="{FF2B5EF4-FFF2-40B4-BE49-F238E27FC236}">
                <a16:creationId xmlns:a16="http://schemas.microsoft.com/office/drawing/2014/main" id="{BAB32870-C0B1-4F29-B8F5-89326E7AE67F}"/>
              </a:ext>
            </a:extLst>
          </p:cNvPr>
          <p:cNvSpPr/>
          <p:nvPr/>
        </p:nvSpPr>
        <p:spPr>
          <a:xfrm>
            <a:off x="668505" y="120829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80" name="Oval 279">
            <a:extLst>
              <a:ext uri="{FF2B5EF4-FFF2-40B4-BE49-F238E27FC236}">
                <a16:creationId xmlns:a16="http://schemas.microsoft.com/office/drawing/2014/main" id="{C11F8ABB-5C91-4A41-A795-7B81608D6340}"/>
              </a:ext>
            </a:extLst>
          </p:cNvPr>
          <p:cNvSpPr/>
          <p:nvPr/>
        </p:nvSpPr>
        <p:spPr>
          <a:xfrm>
            <a:off x="761779" y="155495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81" name="Freeform: Shape 280">
            <a:extLst>
              <a:ext uri="{FF2B5EF4-FFF2-40B4-BE49-F238E27FC236}">
                <a16:creationId xmlns:a16="http://schemas.microsoft.com/office/drawing/2014/main" id="{FF4EDD91-C79C-4E5A-A7E6-7DB7738882DF}"/>
              </a:ext>
            </a:extLst>
          </p:cNvPr>
          <p:cNvSpPr/>
          <p:nvPr/>
        </p:nvSpPr>
        <p:spPr>
          <a:xfrm>
            <a:off x="1048453" y="1120941"/>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2" name="Freeform: Shape 281">
            <a:extLst>
              <a:ext uri="{FF2B5EF4-FFF2-40B4-BE49-F238E27FC236}">
                <a16:creationId xmlns:a16="http://schemas.microsoft.com/office/drawing/2014/main" id="{F9D675C7-CA95-4BF5-A3C3-C42A7831FF44}"/>
              </a:ext>
            </a:extLst>
          </p:cNvPr>
          <p:cNvSpPr/>
          <p:nvPr/>
        </p:nvSpPr>
        <p:spPr>
          <a:xfrm>
            <a:off x="1964805" y="1558991"/>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3" name="Freeform: Shape 282">
            <a:extLst>
              <a:ext uri="{FF2B5EF4-FFF2-40B4-BE49-F238E27FC236}">
                <a16:creationId xmlns:a16="http://schemas.microsoft.com/office/drawing/2014/main" id="{246ACEB2-8448-47B3-857D-5CD2390BC44A}"/>
              </a:ext>
            </a:extLst>
          </p:cNvPr>
          <p:cNvSpPr/>
          <p:nvPr/>
        </p:nvSpPr>
        <p:spPr>
          <a:xfrm>
            <a:off x="1868641" y="1366047"/>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4" name="Rectangle 283">
            <a:extLst>
              <a:ext uri="{FF2B5EF4-FFF2-40B4-BE49-F238E27FC236}">
                <a16:creationId xmlns:a16="http://schemas.microsoft.com/office/drawing/2014/main" id="{52CB1BB6-BCB7-410F-8B56-186292F0D03A}"/>
              </a:ext>
            </a:extLst>
          </p:cNvPr>
          <p:cNvSpPr/>
          <p:nvPr/>
        </p:nvSpPr>
        <p:spPr>
          <a:xfrm>
            <a:off x="4724796" y="5238899"/>
            <a:ext cx="1770500" cy="584775"/>
          </a:xfrm>
          <a:prstGeom prst="rect">
            <a:avLst/>
          </a:prstGeom>
        </p:spPr>
        <p:txBody>
          <a:bodyPr wrap="square">
            <a:spAutoFit/>
          </a:bodyPr>
          <a:lstStyle/>
          <a:p>
            <a:pPr algn="ctr"/>
            <a:r>
              <a:rPr lang="en-AU" sz="1600" b="1" dirty="0">
                <a:solidFill>
                  <a:schemeClr val="bg1"/>
                </a:solidFill>
                <a:latin typeface="Arial Narrow" panose="020B0606020202030204" pitchFamily="34" charset="0"/>
              </a:rPr>
              <a:t>HEAVY METAL poisoning</a:t>
            </a:r>
          </a:p>
        </p:txBody>
      </p:sp>
      <p:sp>
        <p:nvSpPr>
          <p:cNvPr id="285" name="Oval 284">
            <a:extLst>
              <a:ext uri="{FF2B5EF4-FFF2-40B4-BE49-F238E27FC236}">
                <a16:creationId xmlns:a16="http://schemas.microsoft.com/office/drawing/2014/main" id="{0A007346-FDD1-463D-B5B3-A2C85BF0216C}"/>
              </a:ext>
            </a:extLst>
          </p:cNvPr>
          <p:cNvSpPr/>
          <p:nvPr/>
        </p:nvSpPr>
        <p:spPr>
          <a:xfrm>
            <a:off x="5098903" y="5847871"/>
            <a:ext cx="1007165" cy="9139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6" name="Oval 285">
            <a:extLst>
              <a:ext uri="{FF2B5EF4-FFF2-40B4-BE49-F238E27FC236}">
                <a16:creationId xmlns:a16="http://schemas.microsoft.com/office/drawing/2014/main" id="{CA50414E-EE64-41F6-8992-B4F05BF53E41}"/>
              </a:ext>
            </a:extLst>
          </p:cNvPr>
          <p:cNvSpPr/>
          <p:nvPr/>
        </p:nvSpPr>
        <p:spPr>
          <a:xfrm>
            <a:off x="5116684" y="5872744"/>
            <a:ext cx="961021" cy="862882"/>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7" name="Freeform: Shape 286">
            <a:extLst>
              <a:ext uri="{FF2B5EF4-FFF2-40B4-BE49-F238E27FC236}">
                <a16:creationId xmlns:a16="http://schemas.microsoft.com/office/drawing/2014/main" id="{773FA3C0-C9F2-4035-9597-CD431A19B813}"/>
              </a:ext>
            </a:extLst>
          </p:cNvPr>
          <p:cNvSpPr/>
          <p:nvPr/>
        </p:nvSpPr>
        <p:spPr>
          <a:xfrm>
            <a:off x="5167679" y="6070732"/>
            <a:ext cx="802463" cy="447194"/>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8" name="Oval 287">
            <a:extLst>
              <a:ext uri="{FF2B5EF4-FFF2-40B4-BE49-F238E27FC236}">
                <a16:creationId xmlns:a16="http://schemas.microsoft.com/office/drawing/2014/main" id="{AEB0ED3F-A8EF-4791-9917-0C27D84DF84B}"/>
              </a:ext>
            </a:extLst>
          </p:cNvPr>
          <p:cNvSpPr/>
          <p:nvPr/>
        </p:nvSpPr>
        <p:spPr>
          <a:xfrm>
            <a:off x="5377375" y="638724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89" name="Oval 288">
            <a:extLst>
              <a:ext uri="{FF2B5EF4-FFF2-40B4-BE49-F238E27FC236}">
                <a16:creationId xmlns:a16="http://schemas.microsoft.com/office/drawing/2014/main" id="{AA0EFF20-2FB3-4539-B276-96C2669A4E74}"/>
              </a:ext>
            </a:extLst>
          </p:cNvPr>
          <p:cNvSpPr/>
          <p:nvPr/>
        </p:nvSpPr>
        <p:spPr>
          <a:xfrm>
            <a:off x="5435031" y="626774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0" name="Oval 289">
            <a:extLst>
              <a:ext uri="{FF2B5EF4-FFF2-40B4-BE49-F238E27FC236}">
                <a16:creationId xmlns:a16="http://schemas.microsoft.com/office/drawing/2014/main" id="{503DC0D1-E3CF-4FF1-98A7-D5E82EAD2F37}"/>
              </a:ext>
            </a:extLst>
          </p:cNvPr>
          <p:cNvSpPr/>
          <p:nvPr/>
        </p:nvSpPr>
        <p:spPr>
          <a:xfrm>
            <a:off x="5490535" y="6160437"/>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1" name="Oval 290">
            <a:extLst>
              <a:ext uri="{FF2B5EF4-FFF2-40B4-BE49-F238E27FC236}">
                <a16:creationId xmlns:a16="http://schemas.microsoft.com/office/drawing/2014/main" id="{3602C752-E933-44C7-B379-C998FE29CA7D}"/>
              </a:ext>
            </a:extLst>
          </p:cNvPr>
          <p:cNvSpPr/>
          <p:nvPr/>
        </p:nvSpPr>
        <p:spPr>
          <a:xfrm>
            <a:off x="5563336" y="640083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2" name="Oval 291">
            <a:extLst>
              <a:ext uri="{FF2B5EF4-FFF2-40B4-BE49-F238E27FC236}">
                <a16:creationId xmlns:a16="http://schemas.microsoft.com/office/drawing/2014/main" id="{3879E4D0-33C5-49BF-A251-4FCFA1B2B4BB}"/>
              </a:ext>
            </a:extLst>
          </p:cNvPr>
          <p:cNvSpPr/>
          <p:nvPr/>
        </p:nvSpPr>
        <p:spPr>
          <a:xfrm>
            <a:off x="5319871" y="6238281"/>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3" name="Oval 292">
            <a:extLst>
              <a:ext uri="{FF2B5EF4-FFF2-40B4-BE49-F238E27FC236}">
                <a16:creationId xmlns:a16="http://schemas.microsoft.com/office/drawing/2014/main" id="{395B3B27-9762-4E35-AE68-F10A66B8B09E}"/>
              </a:ext>
            </a:extLst>
          </p:cNvPr>
          <p:cNvSpPr/>
          <p:nvPr/>
        </p:nvSpPr>
        <p:spPr>
          <a:xfrm>
            <a:off x="5657154" y="6318441"/>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4" name="Oval 293">
            <a:extLst>
              <a:ext uri="{FF2B5EF4-FFF2-40B4-BE49-F238E27FC236}">
                <a16:creationId xmlns:a16="http://schemas.microsoft.com/office/drawing/2014/main" id="{1F1ACC23-2550-4ED1-945B-667D1A628995}"/>
              </a:ext>
            </a:extLst>
          </p:cNvPr>
          <p:cNvSpPr/>
          <p:nvPr/>
        </p:nvSpPr>
        <p:spPr>
          <a:xfrm>
            <a:off x="5608738" y="611471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5" name="Oval 294">
            <a:extLst>
              <a:ext uri="{FF2B5EF4-FFF2-40B4-BE49-F238E27FC236}">
                <a16:creationId xmlns:a16="http://schemas.microsoft.com/office/drawing/2014/main" id="{E07253D1-CA5D-44A6-8DAB-DE7962323028}"/>
              </a:ext>
            </a:extLst>
          </p:cNvPr>
          <p:cNvSpPr/>
          <p:nvPr/>
        </p:nvSpPr>
        <p:spPr>
          <a:xfrm>
            <a:off x="5563335" y="625699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6" name="Rectangle: Rounded Corners 295">
            <a:extLst>
              <a:ext uri="{FF2B5EF4-FFF2-40B4-BE49-F238E27FC236}">
                <a16:creationId xmlns:a16="http://schemas.microsoft.com/office/drawing/2014/main" id="{EAD3113E-5ECF-48B1-89CA-99BDB6650615}"/>
              </a:ext>
            </a:extLst>
          </p:cNvPr>
          <p:cNvSpPr/>
          <p:nvPr/>
        </p:nvSpPr>
        <p:spPr>
          <a:xfrm>
            <a:off x="4951420" y="6079254"/>
            <a:ext cx="45719" cy="6253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7" name="Rectangle 296">
            <a:extLst>
              <a:ext uri="{FF2B5EF4-FFF2-40B4-BE49-F238E27FC236}">
                <a16:creationId xmlns:a16="http://schemas.microsoft.com/office/drawing/2014/main" id="{93E5E5B8-D243-4EA9-AA5D-65473C609AAA}"/>
              </a:ext>
            </a:extLst>
          </p:cNvPr>
          <p:cNvSpPr/>
          <p:nvPr/>
        </p:nvSpPr>
        <p:spPr>
          <a:xfrm>
            <a:off x="4877771" y="5778355"/>
            <a:ext cx="210550" cy="325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8" name="Rectangle 297">
            <a:extLst>
              <a:ext uri="{FF2B5EF4-FFF2-40B4-BE49-F238E27FC236}">
                <a16:creationId xmlns:a16="http://schemas.microsoft.com/office/drawing/2014/main" id="{1B1031B1-6C7E-410A-86FA-1ED3577BC13C}"/>
              </a:ext>
            </a:extLst>
          </p:cNvPr>
          <p:cNvSpPr/>
          <p:nvPr/>
        </p:nvSpPr>
        <p:spPr>
          <a:xfrm>
            <a:off x="4899125" y="5684633"/>
            <a:ext cx="45719" cy="3595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9" name="Rectangle 298">
            <a:extLst>
              <a:ext uri="{FF2B5EF4-FFF2-40B4-BE49-F238E27FC236}">
                <a16:creationId xmlns:a16="http://schemas.microsoft.com/office/drawing/2014/main" id="{2B08B6E0-A071-4505-AFD7-44E4AFC23AE6}"/>
              </a:ext>
            </a:extLst>
          </p:cNvPr>
          <p:cNvSpPr/>
          <p:nvPr/>
        </p:nvSpPr>
        <p:spPr>
          <a:xfrm>
            <a:off x="5016167" y="5688421"/>
            <a:ext cx="45719" cy="3595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00" name="Rectangle: Rounded Corners 299">
            <a:extLst>
              <a:ext uri="{FF2B5EF4-FFF2-40B4-BE49-F238E27FC236}">
                <a16:creationId xmlns:a16="http://schemas.microsoft.com/office/drawing/2014/main" id="{CA1D0050-544A-4402-B58F-1E9F0DEECFAE}"/>
              </a:ext>
            </a:extLst>
          </p:cNvPr>
          <p:cNvSpPr/>
          <p:nvPr/>
        </p:nvSpPr>
        <p:spPr>
          <a:xfrm>
            <a:off x="6204104" y="5759927"/>
            <a:ext cx="45719" cy="9714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1" name="Freeform: Shape 300">
            <a:extLst>
              <a:ext uri="{FF2B5EF4-FFF2-40B4-BE49-F238E27FC236}">
                <a16:creationId xmlns:a16="http://schemas.microsoft.com/office/drawing/2014/main" id="{4265F6BB-209E-4D1C-A13A-1FE3304D3DEF}"/>
              </a:ext>
            </a:extLst>
          </p:cNvPr>
          <p:cNvSpPr/>
          <p:nvPr/>
        </p:nvSpPr>
        <p:spPr>
          <a:xfrm>
            <a:off x="5162828" y="6304828"/>
            <a:ext cx="117763" cy="159328"/>
          </a:xfrm>
          <a:custGeom>
            <a:avLst/>
            <a:gdLst>
              <a:gd name="connsiteX0" fmla="*/ 0 w 117763"/>
              <a:gd name="connsiteY0" fmla="*/ 0 h 159328"/>
              <a:gd name="connsiteX1" fmla="*/ 6927 w 117763"/>
              <a:gd name="connsiteY1" fmla="*/ 41564 h 159328"/>
              <a:gd name="connsiteX2" fmla="*/ 20782 w 117763"/>
              <a:gd name="connsiteY2" fmla="*/ 62346 h 159328"/>
              <a:gd name="connsiteX3" fmla="*/ 117763 w 117763"/>
              <a:gd name="connsiteY3" fmla="*/ 83128 h 159328"/>
              <a:gd name="connsiteX4" fmla="*/ 110836 w 117763"/>
              <a:gd name="connsiteY4" fmla="*/ 103910 h 159328"/>
              <a:gd name="connsiteX5" fmla="*/ 90054 w 117763"/>
              <a:gd name="connsiteY5" fmla="*/ 124691 h 159328"/>
              <a:gd name="connsiteX6" fmla="*/ 41563 w 117763"/>
              <a:gd name="connsiteY6" fmla="*/ 159328 h 159328"/>
              <a:gd name="connsiteX7" fmla="*/ 34636 w 117763"/>
              <a:gd name="connsiteY7" fmla="*/ 138546 h 159328"/>
              <a:gd name="connsiteX8" fmla="*/ 20782 w 117763"/>
              <a:gd name="connsiteY8" fmla="*/ 20782 h 159328"/>
              <a:gd name="connsiteX9" fmla="*/ 48491 w 117763"/>
              <a:gd name="connsiteY9" fmla="*/ 62346 h 159328"/>
              <a:gd name="connsiteX10" fmla="*/ 110836 w 117763"/>
              <a:gd name="connsiteY10" fmla="*/ 76200 h 15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763" h="159328">
                <a:moveTo>
                  <a:pt x="0" y="0"/>
                </a:moveTo>
                <a:cubicBezTo>
                  <a:pt x="2309" y="13855"/>
                  <a:pt x="2485" y="28239"/>
                  <a:pt x="6927" y="41564"/>
                </a:cubicBezTo>
                <a:cubicBezTo>
                  <a:pt x="9560" y="49462"/>
                  <a:pt x="13722" y="57933"/>
                  <a:pt x="20782" y="62346"/>
                </a:cubicBezTo>
                <a:cubicBezTo>
                  <a:pt x="45457" y="77768"/>
                  <a:pt x="91896" y="79894"/>
                  <a:pt x="117763" y="83128"/>
                </a:cubicBezTo>
                <a:cubicBezTo>
                  <a:pt x="115454" y="90055"/>
                  <a:pt x="114886" y="97834"/>
                  <a:pt x="110836" y="103910"/>
                </a:cubicBezTo>
                <a:cubicBezTo>
                  <a:pt x="105402" y="112061"/>
                  <a:pt x="97492" y="118316"/>
                  <a:pt x="90054" y="124691"/>
                </a:cubicBezTo>
                <a:cubicBezTo>
                  <a:pt x="75016" y="137580"/>
                  <a:pt x="58011" y="148363"/>
                  <a:pt x="41563" y="159328"/>
                </a:cubicBezTo>
                <a:cubicBezTo>
                  <a:pt x="39254" y="152401"/>
                  <a:pt x="36407" y="145630"/>
                  <a:pt x="34636" y="138546"/>
                </a:cubicBezTo>
                <a:cubicBezTo>
                  <a:pt x="28003" y="112013"/>
                  <a:pt x="15115" y="32117"/>
                  <a:pt x="20782" y="20782"/>
                </a:cubicBezTo>
                <a:cubicBezTo>
                  <a:pt x="28229" y="5889"/>
                  <a:pt x="34636" y="53110"/>
                  <a:pt x="48491" y="62346"/>
                </a:cubicBezTo>
                <a:cubicBezTo>
                  <a:pt x="80800" y="83885"/>
                  <a:pt x="60947" y="76200"/>
                  <a:pt x="110836" y="7620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2" name="Freeform: Shape 301">
            <a:extLst>
              <a:ext uri="{FF2B5EF4-FFF2-40B4-BE49-F238E27FC236}">
                <a16:creationId xmlns:a16="http://schemas.microsoft.com/office/drawing/2014/main" id="{7533A835-6F89-4128-A9D4-30778670C10E}"/>
              </a:ext>
            </a:extLst>
          </p:cNvPr>
          <p:cNvSpPr/>
          <p:nvPr/>
        </p:nvSpPr>
        <p:spPr>
          <a:xfrm>
            <a:off x="6165944" y="5714256"/>
            <a:ext cx="76200" cy="620344"/>
          </a:xfrm>
          <a:custGeom>
            <a:avLst/>
            <a:gdLst>
              <a:gd name="connsiteX0" fmla="*/ 71120 w 76200"/>
              <a:gd name="connsiteY0" fmla="*/ 25984 h 620344"/>
              <a:gd name="connsiteX1" fmla="*/ 25400 w 76200"/>
              <a:gd name="connsiteY1" fmla="*/ 31064 h 620344"/>
              <a:gd name="connsiteX2" fmla="*/ 10160 w 76200"/>
              <a:gd name="connsiteY2" fmla="*/ 36144 h 620344"/>
              <a:gd name="connsiteX3" fmla="*/ 0 w 76200"/>
              <a:gd name="connsiteY3" fmla="*/ 56464 h 620344"/>
              <a:gd name="connsiteX4" fmla="*/ 5080 w 76200"/>
              <a:gd name="connsiteY4" fmla="*/ 163144 h 620344"/>
              <a:gd name="connsiteX5" fmla="*/ 15240 w 76200"/>
              <a:gd name="connsiteY5" fmla="*/ 371424 h 620344"/>
              <a:gd name="connsiteX6" fmla="*/ 20320 w 76200"/>
              <a:gd name="connsiteY6" fmla="*/ 498424 h 620344"/>
              <a:gd name="connsiteX7" fmla="*/ 30480 w 76200"/>
              <a:gd name="connsiteY7" fmla="*/ 513664 h 620344"/>
              <a:gd name="connsiteX8" fmla="*/ 40640 w 76200"/>
              <a:gd name="connsiteY8" fmla="*/ 554304 h 620344"/>
              <a:gd name="connsiteX9" fmla="*/ 50800 w 76200"/>
              <a:gd name="connsiteY9" fmla="*/ 605104 h 620344"/>
              <a:gd name="connsiteX10" fmla="*/ 66040 w 76200"/>
              <a:gd name="connsiteY10" fmla="*/ 620344 h 620344"/>
              <a:gd name="connsiteX11" fmla="*/ 76200 w 76200"/>
              <a:gd name="connsiteY11" fmla="*/ 564464 h 620344"/>
              <a:gd name="connsiteX12" fmla="*/ 66040 w 76200"/>
              <a:gd name="connsiteY12" fmla="*/ 391744 h 620344"/>
              <a:gd name="connsiteX13" fmla="*/ 71120 w 76200"/>
              <a:gd name="connsiteY13" fmla="*/ 25984 h 62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00" h="620344">
                <a:moveTo>
                  <a:pt x="71120" y="25984"/>
                </a:moveTo>
                <a:cubicBezTo>
                  <a:pt x="64347" y="-34129"/>
                  <a:pt x="40525" y="28543"/>
                  <a:pt x="25400" y="31064"/>
                </a:cubicBezTo>
                <a:cubicBezTo>
                  <a:pt x="20118" y="31944"/>
                  <a:pt x="13946" y="32358"/>
                  <a:pt x="10160" y="36144"/>
                </a:cubicBezTo>
                <a:cubicBezTo>
                  <a:pt x="4805" y="41499"/>
                  <a:pt x="3387" y="49691"/>
                  <a:pt x="0" y="56464"/>
                </a:cubicBezTo>
                <a:cubicBezTo>
                  <a:pt x="1693" y="92024"/>
                  <a:pt x="3738" y="127569"/>
                  <a:pt x="5080" y="163144"/>
                </a:cubicBezTo>
                <a:cubicBezTo>
                  <a:pt x="12386" y="356754"/>
                  <a:pt x="3679" y="267375"/>
                  <a:pt x="15240" y="371424"/>
                </a:cubicBezTo>
                <a:cubicBezTo>
                  <a:pt x="16933" y="413757"/>
                  <a:pt x="15806" y="456298"/>
                  <a:pt x="20320" y="498424"/>
                </a:cubicBezTo>
                <a:cubicBezTo>
                  <a:pt x="20970" y="504495"/>
                  <a:pt x="27750" y="508203"/>
                  <a:pt x="30480" y="513664"/>
                </a:cubicBezTo>
                <a:cubicBezTo>
                  <a:pt x="35387" y="523479"/>
                  <a:pt x="39191" y="545609"/>
                  <a:pt x="40640" y="554304"/>
                </a:cubicBezTo>
                <a:cubicBezTo>
                  <a:pt x="41166" y="557459"/>
                  <a:pt x="44309" y="595367"/>
                  <a:pt x="50800" y="605104"/>
                </a:cubicBezTo>
                <a:cubicBezTo>
                  <a:pt x="54785" y="611082"/>
                  <a:pt x="60960" y="615264"/>
                  <a:pt x="66040" y="620344"/>
                </a:cubicBezTo>
                <a:cubicBezTo>
                  <a:pt x="73184" y="598912"/>
                  <a:pt x="76200" y="593185"/>
                  <a:pt x="76200" y="564464"/>
                </a:cubicBezTo>
                <a:cubicBezTo>
                  <a:pt x="76200" y="463580"/>
                  <a:pt x="74848" y="462210"/>
                  <a:pt x="66040" y="391744"/>
                </a:cubicBezTo>
                <a:cubicBezTo>
                  <a:pt x="60490" y="92028"/>
                  <a:pt x="77893" y="86097"/>
                  <a:pt x="71120" y="25984"/>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0" name="Rectangle 309">
            <a:extLst>
              <a:ext uri="{FF2B5EF4-FFF2-40B4-BE49-F238E27FC236}">
                <a16:creationId xmlns:a16="http://schemas.microsoft.com/office/drawing/2014/main" id="{88CD712D-ABC4-4648-830D-AA2A17193A15}"/>
              </a:ext>
            </a:extLst>
          </p:cNvPr>
          <p:cNvSpPr/>
          <p:nvPr/>
        </p:nvSpPr>
        <p:spPr>
          <a:xfrm>
            <a:off x="523220" y="7002455"/>
            <a:ext cx="5878301" cy="1702136"/>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bg1"/>
              </a:solidFill>
              <a:latin typeface="Arial Narrow" panose="020B0606020202030204" pitchFamily="34" charset="0"/>
            </a:endParaRPr>
          </a:p>
        </p:txBody>
      </p:sp>
      <p:sp>
        <p:nvSpPr>
          <p:cNvPr id="311" name="Rectangle 310">
            <a:extLst>
              <a:ext uri="{FF2B5EF4-FFF2-40B4-BE49-F238E27FC236}">
                <a16:creationId xmlns:a16="http://schemas.microsoft.com/office/drawing/2014/main" id="{75E00BE3-07BD-4F61-9F37-F3D755BFE939}"/>
              </a:ext>
            </a:extLst>
          </p:cNvPr>
          <p:cNvSpPr/>
          <p:nvPr/>
        </p:nvSpPr>
        <p:spPr>
          <a:xfrm>
            <a:off x="4724796" y="7037576"/>
            <a:ext cx="1770500" cy="584775"/>
          </a:xfrm>
          <a:prstGeom prst="rect">
            <a:avLst/>
          </a:prstGeom>
        </p:spPr>
        <p:txBody>
          <a:bodyPr wrap="square">
            <a:spAutoFit/>
          </a:bodyPr>
          <a:lstStyle/>
          <a:p>
            <a:pPr algn="ctr"/>
            <a:r>
              <a:rPr lang="en-AU" sz="1600" b="1" dirty="0">
                <a:solidFill>
                  <a:schemeClr val="bg1"/>
                </a:solidFill>
                <a:latin typeface="Arial Narrow" panose="020B0606020202030204" pitchFamily="34" charset="0"/>
              </a:rPr>
              <a:t>MICROPLASTICS poisoning</a:t>
            </a:r>
          </a:p>
        </p:txBody>
      </p:sp>
      <p:sp>
        <p:nvSpPr>
          <p:cNvPr id="312" name="Oval 311">
            <a:extLst>
              <a:ext uri="{FF2B5EF4-FFF2-40B4-BE49-F238E27FC236}">
                <a16:creationId xmlns:a16="http://schemas.microsoft.com/office/drawing/2014/main" id="{C7FB1F25-EBE2-4D9B-A2EF-46B619FA358A}"/>
              </a:ext>
            </a:extLst>
          </p:cNvPr>
          <p:cNvSpPr/>
          <p:nvPr/>
        </p:nvSpPr>
        <p:spPr>
          <a:xfrm>
            <a:off x="5098903" y="7646548"/>
            <a:ext cx="1007165" cy="9139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3" name="Oval 312">
            <a:extLst>
              <a:ext uri="{FF2B5EF4-FFF2-40B4-BE49-F238E27FC236}">
                <a16:creationId xmlns:a16="http://schemas.microsoft.com/office/drawing/2014/main" id="{217FA95E-2007-49DE-93B5-D436C06DB1F5}"/>
              </a:ext>
            </a:extLst>
          </p:cNvPr>
          <p:cNvSpPr/>
          <p:nvPr/>
        </p:nvSpPr>
        <p:spPr>
          <a:xfrm>
            <a:off x="5116684" y="7671421"/>
            <a:ext cx="961021" cy="862882"/>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4" name="Freeform: Shape 313">
            <a:extLst>
              <a:ext uri="{FF2B5EF4-FFF2-40B4-BE49-F238E27FC236}">
                <a16:creationId xmlns:a16="http://schemas.microsoft.com/office/drawing/2014/main" id="{7B972B58-2192-4E8B-AE10-C9C9F75333F0}"/>
              </a:ext>
            </a:extLst>
          </p:cNvPr>
          <p:cNvSpPr/>
          <p:nvPr/>
        </p:nvSpPr>
        <p:spPr>
          <a:xfrm>
            <a:off x="5167679" y="7869409"/>
            <a:ext cx="802463" cy="447194"/>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5" name="Oval 314">
            <a:extLst>
              <a:ext uri="{FF2B5EF4-FFF2-40B4-BE49-F238E27FC236}">
                <a16:creationId xmlns:a16="http://schemas.microsoft.com/office/drawing/2014/main" id="{9AE5A479-76B6-4C43-B345-E62E029A0973}"/>
              </a:ext>
            </a:extLst>
          </p:cNvPr>
          <p:cNvSpPr/>
          <p:nvPr/>
        </p:nvSpPr>
        <p:spPr>
          <a:xfrm>
            <a:off x="5377375" y="818591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16" name="Oval 315">
            <a:extLst>
              <a:ext uri="{FF2B5EF4-FFF2-40B4-BE49-F238E27FC236}">
                <a16:creationId xmlns:a16="http://schemas.microsoft.com/office/drawing/2014/main" id="{EE58266D-2452-4986-8803-2F42DD2AB844}"/>
              </a:ext>
            </a:extLst>
          </p:cNvPr>
          <p:cNvSpPr/>
          <p:nvPr/>
        </p:nvSpPr>
        <p:spPr>
          <a:xfrm>
            <a:off x="5435031" y="806642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17" name="Oval 316">
            <a:extLst>
              <a:ext uri="{FF2B5EF4-FFF2-40B4-BE49-F238E27FC236}">
                <a16:creationId xmlns:a16="http://schemas.microsoft.com/office/drawing/2014/main" id="{F26CCC3B-678B-4A6B-A135-04C60996949F}"/>
              </a:ext>
            </a:extLst>
          </p:cNvPr>
          <p:cNvSpPr/>
          <p:nvPr/>
        </p:nvSpPr>
        <p:spPr>
          <a:xfrm>
            <a:off x="5490535" y="795911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18" name="Oval 317">
            <a:extLst>
              <a:ext uri="{FF2B5EF4-FFF2-40B4-BE49-F238E27FC236}">
                <a16:creationId xmlns:a16="http://schemas.microsoft.com/office/drawing/2014/main" id="{1D37E94C-0B1C-40EE-82B3-EF835A681C92}"/>
              </a:ext>
            </a:extLst>
          </p:cNvPr>
          <p:cNvSpPr/>
          <p:nvPr/>
        </p:nvSpPr>
        <p:spPr>
          <a:xfrm>
            <a:off x="5563336" y="819951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19" name="Oval 318">
            <a:extLst>
              <a:ext uri="{FF2B5EF4-FFF2-40B4-BE49-F238E27FC236}">
                <a16:creationId xmlns:a16="http://schemas.microsoft.com/office/drawing/2014/main" id="{8C78E096-5651-4ECE-BA4A-A133317E2BFC}"/>
              </a:ext>
            </a:extLst>
          </p:cNvPr>
          <p:cNvSpPr/>
          <p:nvPr/>
        </p:nvSpPr>
        <p:spPr>
          <a:xfrm>
            <a:off x="5319871" y="803695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20" name="Oval 319">
            <a:extLst>
              <a:ext uri="{FF2B5EF4-FFF2-40B4-BE49-F238E27FC236}">
                <a16:creationId xmlns:a16="http://schemas.microsoft.com/office/drawing/2014/main" id="{80AFAFEF-813E-4FF5-8C27-3CD2DD3E6E6A}"/>
              </a:ext>
            </a:extLst>
          </p:cNvPr>
          <p:cNvSpPr/>
          <p:nvPr/>
        </p:nvSpPr>
        <p:spPr>
          <a:xfrm>
            <a:off x="5657154" y="811711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21" name="Oval 320">
            <a:extLst>
              <a:ext uri="{FF2B5EF4-FFF2-40B4-BE49-F238E27FC236}">
                <a16:creationId xmlns:a16="http://schemas.microsoft.com/office/drawing/2014/main" id="{B1F86625-A5E5-4AEE-9734-897A20B8B138}"/>
              </a:ext>
            </a:extLst>
          </p:cNvPr>
          <p:cNvSpPr/>
          <p:nvPr/>
        </p:nvSpPr>
        <p:spPr>
          <a:xfrm>
            <a:off x="5608738" y="791339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22" name="Oval 321">
            <a:extLst>
              <a:ext uri="{FF2B5EF4-FFF2-40B4-BE49-F238E27FC236}">
                <a16:creationId xmlns:a16="http://schemas.microsoft.com/office/drawing/2014/main" id="{AE61F70F-ED63-47B2-BC3B-5F1B4C14111E}"/>
              </a:ext>
            </a:extLst>
          </p:cNvPr>
          <p:cNvSpPr/>
          <p:nvPr/>
        </p:nvSpPr>
        <p:spPr>
          <a:xfrm>
            <a:off x="5563335" y="8055667"/>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23" name="Rectangle: Rounded Corners 322">
            <a:extLst>
              <a:ext uri="{FF2B5EF4-FFF2-40B4-BE49-F238E27FC236}">
                <a16:creationId xmlns:a16="http://schemas.microsoft.com/office/drawing/2014/main" id="{E9216CDB-2C4D-428D-B341-0D9658E04E22}"/>
              </a:ext>
            </a:extLst>
          </p:cNvPr>
          <p:cNvSpPr/>
          <p:nvPr/>
        </p:nvSpPr>
        <p:spPr>
          <a:xfrm>
            <a:off x="4951420" y="7877931"/>
            <a:ext cx="45719" cy="6253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4" name="Rectangle 323">
            <a:extLst>
              <a:ext uri="{FF2B5EF4-FFF2-40B4-BE49-F238E27FC236}">
                <a16:creationId xmlns:a16="http://schemas.microsoft.com/office/drawing/2014/main" id="{F3B77232-3F05-43D2-AF49-A9C0A5D59378}"/>
              </a:ext>
            </a:extLst>
          </p:cNvPr>
          <p:cNvSpPr/>
          <p:nvPr/>
        </p:nvSpPr>
        <p:spPr>
          <a:xfrm>
            <a:off x="4877771" y="7577032"/>
            <a:ext cx="210550" cy="325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5" name="Rectangle 324">
            <a:extLst>
              <a:ext uri="{FF2B5EF4-FFF2-40B4-BE49-F238E27FC236}">
                <a16:creationId xmlns:a16="http://schemas.microsoft.com/office/drawing/2014/main" id="{715BF838-DE69-4BBE-ADB7-CF1259A4E022}"/>
              </a:ext>
            </a:extLst>
          </p:cNvPr>
          <p:cNvSpPr/>
          <p:nvPr/>
        </p:nvSpPr>
        <p:spPr>
          <a:xfrm>
            <a:off x="4899125" y="7483310"/>
            <a:ext cx="45719" cy="3595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26" name="Rectangle 325">
            <a:extLst>
              <a:ext uri="{FF2B5EF4-FFF2-40B4-BE49-F238E27FC236}">
                <a16:creationId xmlns:a16="http://schemas.microsoft.com/office/drawing/2014/main" id="{EE55A095-73FF-4F6E-AAB4-C71579FA4AD9}"/>
              </a:ext>
            </a:extLst>
          </p:cNvPr>
          <p:cNvSpPr/>
          <p:nvPr/>
        </p:nvSpPr>
        <p:spPr>
          <a:xfrm>
            <a:off x="5016167" y="7487098"/>
            <a:ext cx="45719" cy="3595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27" name="Rectangle: Rounded Corners 326">
            <a:extLst>
              <a:ext uri="{FF2B5EF4-FFF2-40B4-BE49-F238E27FC236}">
                <a16:creationId xmlns:a16="http://schemas.microsoft.com/office/drawing/2014/main" id="{4F18F8DB-8FC7-4AA9-878B-3FD580D6C987}"/>
              </a:ext>
            </a:extLst>
          </p:cNvPr>
          <p:cNvSpPr/>
          <p:nvPr/>
        </p:nvSpPr>
        <p:spPr>
          <a:xfrm>
            <a:off x="6204104" y="7558604"/>
            <a:ext cx="45719" cy="9714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8" name="Freeform: Shape 327">
            <a:extLst>
              <a:ext uri="{FF2B5EF4-FFF2-40B4-BE49-F238E27FC236}">
                <a16:creationId xmlns:a16="http://schemas.microsoft.com/office/drawing/2014/main" id="{AEE2551D-8E18-46A6-ABE7-E038FCC92068}"/>
              </a:ext>
            </a:extLst>
          </p:cNvPr>
          <p:cNvSpPr/>
          <p:nvPr/>
        </p:nvSpPr>
        <p:spPr>
          <a:xfrm>
            <a:off x="5162828" y="8103505"/>
            <a:ext cx="117763" cy="159328"/>
          </a:xfrm>
          <a:custGeom>
            <a:avLst/>
            <a:gdLst>
              <a:gd name="connsiteX0" fmla="*/ 0 w 117763"/>
              <a:gd name="connsiteY0" fmla="*/ 0 h 159328"/>
              <a:gd name="connsiteX1" fmla="*/ 6927 w 117763"/>
              <a:gd name="connsiteY1" fmla="*/ 41564 h 159328"/>
              <a:gd name="connsiteX2" fmla="*/ 20782 w 117763"/>
              <a:gd name="connsiteY2" fmla="*/ 62346 h 159328"/>
              <a:gd name="connsiteX3" fmla="*/ 117763 w 117763"/>
              <a:gd name="connsiteY3" fmla="*/ 83128 h 159328"/>
              <a:gd name="connsiteX4" fmla="*/ 110836 w 117763"/>
              <a:gd name="connsiteY4" fmla="*/ 103910 h 159328"/>
              <a:gd name="connsiteX5" fmla="*/ 90054 w 117763"/>
              <a:gd name="connsiteY5" fmla="*/ 124691 h 159328"/>
              <a:gd name="connsiteX6" fmla="*/ 41563 w 117763"/>
              <a:gd name="connsiteY6" fmla="*/ 159328 h 159328"/>
              <a:gd name="connsiteX7" fmla="*/ 34636 w 117763"/>
              <a:gd name="connsiteY7" fmla="*/ 138546 h 159328"/>
              <a:gd name="connsiteX8" fmla="*/ 20782 w 117763"/>
              <a:gd name="connsiteY8" fmla="*/ 20782 h 159328"/>
              <a:gd name="connsiteX9" fmla="*/ 48491 w 117763"/>
              <a:gd name="connsiteY9" fmla="*/ 62346 h 159328"/>
              <a:gd name="connsiteX10" fmla="*/ 110836 w 117763"/>
              <a:gd name="connsiteY10" fmla="*/ 76200 h 15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763" h="159328">
                <a:moveTo>
                  <a:pt x="0" y="0"/>
                </a:moveTo>
                <a:cubicBezTo>
                  <a:pt x="2309" y="13855"/>
                  <a:pt x="2485" y="28239"/>
                  <a:pt x="6927" y="41564"/>
                </a:cubicBezTo>
                <a:cubicBezTo>
                  <a:pt x="9560" y="49462"/>
                  <a:pt x="13722" y="57933"/>
                  <a:pt x="20782" y="62346"/>
                </a:cubicBezTo>
                <a:cubicBezTo>
                  <a:pt x="45457" y="77768"/>
                  <a:pt x="91896" y="79894"/>
                  <a:pt x="117763" y="83128"/>
                </a:cubicBezTo>
                <a:cubicBezTo>
                  <a:pt x="115454" y="90055"/>
                  <a:pt x="114886" y="97834"/>
                  <a:pt x="110836" y="103910"/>
                </a:cubicBezTo>
                <a:cubicBezTo>
                  <a:pt x="105402" y="112061"/>
                  <a:pt x="97492" y="118316"/>
                  <a:pt x="90054" y="124691"/>
                </a:cubicBezTo>
                <a:cubicBezTo>
                  <a:pt x="75016" y="137580"/>
                  <a:pt x="58011" y="148363"/>
                  <a:pt x="41563" y="159328"/>
                </a:cubicBezTo>
                <a:cubicBezTo>
                  <a:pt x="39254" y="152401"/>
                  <a:pt x="36407" y="145630"/>
                  <a:pt x="34636" y="138546"/>
                </a:cubicBezTo>
                <a:cubicBezTo>
                  <a:pt x="28003" y="112013"/>
                  <a:pt x="15115" y="32117"/>
                  <a:pt x="20782" y="20782"/>
                </a:cubicBezTo>
                <a:cubicBezTo>
                  <a:pt x="28229" y="5889"/>
                  <a:pt x="34636" y="53110"/>
                  <a:pt x="48491" y="62346"/>
                </a:cubicBezTo>
                <a:cubicBezTo>
                  <a:pt x="80800" y="83885"/>
                  <a:pt x="60947" y="76200"/>
                  <a:pt x="110836" y="7620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9" name="Freeform: Shape 328">
            <a:extLst>
              <a:ext uri="{FF2B5EF4-FFF2-40B4-BE49-F238E27FC236}">
                <a16:creationId xmlns:a16="http://schemas.microsoft.com/office/drawing/2014/main" id="{80E9F7CF-8188-4868-A7E7-02CD080FE849}"/>
              </a:ext>
            </a:extLst>
          </p:cNvPr>
          <p:cNvSpPr/>
          <p:nvPr/>
        </p:nvSpPr>
        <p:spPr>
          <a:xfrm>
            <a:off x="6165944" y="7512933"/>
            <a:ext cx="76200" cy="620344"/>
          </a:xfrm>
          <a:custGeom>
            <a:avLst/>
            <a:gdLst>
              <a:gd name="connsiteX0" fmla="*/ 71120 w 76200"/>
              <a:gd name="connsiteY0" fmla="*/ 25984 h 620344"/>
              <a:gd name="connsiteX1" fmla="*/ 25400 w 76200"/>
              <a:gd name="connsiteY1" fmla="*/ 31064 h 620344"/>
              <a:gd name="connsiteX2" fmla="*/ 10160 w 76200"/>
              <a:gd name="connsiteY2" fmla="*/ 36144 h 620344"/>
              <a:gd name="connsiteX3" fmla="*/ 0 w 76200"/>
              <a:gd name="connsiteY3" fmla="*/ 56464 h 620344"/>
              <a:gd name="connsiteX4" fmla="*/ 5080 w 76200"/>
              <a:gd name="connsiteY4" fmla="*/ 163144 h 620344"/>
              <a:gd name="connsiteX5" fmla="*/ 15240 w 76200"/>
              <a:gd name="connsiteY5" fmla="*/ 371424 h 620344"/>
              <a:gd name="connsiteX6" fmla="*/ 20320 w 76200"/>
              <a:gd name="connsiteY6" fmla="*/ 498424 h 620344"/>
              <a:gd name="connsiteX7" fmla="*/ 30480 w 76200"/>
              <a:gd name="connsiteY7" fmla="*/ 513664 h 620344"/>
              <a:gd name="connsiteX8" fmla="*/ 40640 w 76200"/>
              <a:gd name="connsiteY8" fmla="*/ 554304 h 620344"/>
              <a:gd name="connsiteX9" fmla="*/ 50800 w 76200"/>
              <a:gd name="connsiteY9" fmla="*/ 605104 h 620344"/>
              <a:gd name="connsiteX10" fmla="*/ 66040 w 76200"/>
              <a:gd name="connsiteY10" fmla="*/ 620344 h 620344"/>
              <a:gd name="connsiteX11" fmla="*/ 76200 w 76200"/>
              <a:gd name="connsiteY11" fmla="*/ 564464 h 620344"/>
              <a:gd name="connsiteX12" fmla="*/ 66040 w 76200"/>
              <a:gd name="connsiteY12" fmla="*/ 391744 h 620344"/>
              <a:gd name="connsiteX13" fmla="*/ 71120 w 76200"/>
              <a:gd name="connsiteY13" fmla="*/ 25984 h 62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00" h="620344">
                <a:moveTo>
                  <a:pt x="71120" y="25984"/>
                </a:moveTo>
                <a:cubicBezTo>
                  <a:pt x="64347" y="-34129"/>
                  <a:pt x="40525" y="28543"/>
                  <a:pt x="25400" y="31064"/>
                </a:cubicBezTo>
                <a:cubicBezTo>
                  <a:pt x="20118" y="31944"/>
                  <a:pt x="13946" y="32358"/>
                  <a:pt x="10160" y="36144"/>
                </a:cubicBezTo>
                <a:cubicBezTo>
                  <a:pt x="4805" y="41499"/>
                  <a:pt x="3387" y="49691"/>
                  <a:pt x="0" y="56464"/>
                </a:cubicBezTo>
                <a:cubicBezTo>
                  <a:pt x="1693" y="92024"/>
                  <a:pt x="3738" y="127569"/>
                  <a:pt x="5080" y="163144"/>
                </a:cubicBezTo>
                <a:cubicBezTo>
                  <a:pt x="12386" y="356754"/>
                  <a:pt x="3679" y="267375"/>
                  <a:pt x="15240" y="371424"/>
                </a:cubicBezTo>
                <a:cubicBezTo>
                  <a:pt x="16933" y="413757"/>
                  <a:pt x="15806" y="456298"/>
                  <a:pt x="20320" y="498424"/>
                </a:cubicBezTo>
                <a:cubicBezTo>
                  <a:pt x="20970" y="504495"/>
                  <a:pt x="27750" y="508203"/>
                  <a:pt x="30480" y="513664"/>
                </a:cubicBezTo>
                <a:cubicBezTo>
                  <a:pt x="35387" y="523479"/>
                  <a:pt x="39191" y="545609"/>
                  <a:pt x="40640" y="554304"/>
                </a:cubicBezTo>
                <a:cubicBezTo>
                  <a:pt x="41166" y="557459"/>
                  <a:pt x="44309" y="595367"/>
                  <a:pt x="50800" y="605104"/>
                </a:cubicBezTo>
                <a:cubicBezTo>
                  <a:pt x="54785" y="611082"/>
                  <a:pt x="60960" y="615264"/>
                  <a:pt x="66040" y="620344"/>
                </a:cubicBezTo>
                <a:cubicBezTo>
                  <a:pt x="73184" y="598912"/>
                  <a:pt x="76200" y="593185"/>
                  <a:pt x="76200" y="564464"/>
                </a:cubicBezTo>
                <a:cubicBezTo>
                  <a:pt x="76200" y="463580"/>
                  <a:pt x="74848" y="462210"/>
                  <a:pt x="66040" y="391744"/>
                </a:cubicBezTo>
                <a:cubicBezTo>
                  <a:pt x="60490" y="92028"/>
                  <a:pt x="77893" y="86097"/>
                  <a:pt x="71120" y="25984"/>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0" name="Freeform: Shape 329">
            <a:extLst>
              <a:ext uri="{FF2B5EF4-FFF2-40B4-BE49-F238E27FC236}">
                <a16:creationId xmlns:a16="http://schemas.microsoft.com/office/drawing/2014/main" id="{FD3F3D80-FAAB-48B0-9E21-F46AFCBCB95F}"/>
              </a:ext>
            </a:extLst>
          </p:cNvPr>
          <p:cNvSpPr/>
          <p:nvPr/>
        </p:nvSpPr>
        <p:spPr>
          <a:xfrm>
            <a:off x="2087290" y="6466707"/>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1" name="Freeform: Shape 330">
            <a:extLst>
              <a:ext uri="{FF2B5EF4-FFF2-40B4-BE49-F238E27FC236}">
                <a16:creationId xmlns:a16="http://schemas.microsoft.com/office/drawing/2014/main" id="{08122665-87CC-43D2-8198-1199A67AA0AD}"/>
              </a:ext>
            </a:extLst>
          </p:cNvPr>
          <p:cNvSpPr/>
          <p:nvPr/>
        </p:nvSpPr>
        <p:spPr>
          <a:xfrm>
            <a:off x="1797400" y="6105041"/>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2" name="Freeform: Shape 331">
            <a:extLst>
              <a:ext uri="{FF2B5EF4-FFF2-40B4-BE49-F238E27FC236}">
                <a16:creationId xmlns:a16="http://schemas.microsoft.com/office/drawing/2014/main" id="{43500A0E-F1E5-4D47-9D39-AC4E275CD447}"/>
              </a:ext>
            </a:extLst>
          </p:cNvPr>
          <p:cNvSpPr/>
          <p:nvPr/>
        </p:nvSpPr>
        <p:spPr>
          <a:xfrm>
            <a:off x="1942331" y="5832705"/>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3" name="Freeform: Shape 332">
            <a:extLst>
              <a:ext uri="{FF2B5EF4-FFF2-40B4-BE49-F238E27FC236}">
                <a16:creationId xmlns:a16="http://schemas.microsoft.com/office/drawing/2014/main" id="{6241A9D7-81DC-4B00-8471-0C2708A47FE3}"/>
              </a:ext>
            </a:extLst>
          </p:cNvPr>
          <p:cNvSpPr/>
          <p:nvPr/>
        </p:nvSpPr>
        <p:spPr>
          <a:xfrm>
            <a:off x="1883413" y="6334135"/>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4" name="Oval 333">
            <a:extLst>
              <a:ext uri="{FF2B5EF4-FFF2-40B4-BE49-F238E27FC236}">
                <a16:creationId xmlns:a16="http://schemas.microsoft.com/office/drawing/2014/main" id="{5933F669-AF96-4F82-867E-E87145E64E11}"/>
              </a:ext>
            </a:extLst>
          </p:cNvPr>
          <p:cNvSpPr/>
          <p:nvPr/>
        </p:nvSpPr>
        <p:spPr>
          <a:xfrm>
            <a:off x="2133023" y="6491716"/>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35" name="Oval 334">
            <a:extLst>
              <a:ext uri="{FF2B5EF4-FFF2-40B4-BE49-F238E27FC236}">
                <a16:creationId xmlns:a16="http://schemas.microsoft.com/office/drawing/2014/main" id="{E949C507-9C2B-4827-B3EF-98AA168903A9}"/>
              </a:ext>
            </a:extLst>
          </p:cNvPr>
          <p:cNvSpPr/>
          <p:nvPr/>
        </p:nvSpPr>
        <p:spPr>
          <a:xfrm>
            <a:off x="1997197" y="5855496"/>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36" name="Oval 335">
            <a:extLst>
              <a:ext uri="{FF2B5EF4-FFF2-40B4-BE49-F238E27FC236}">
                <a16:creationId xmlns:a16="http://schemas.microsoft.com/office/drawing/2014/main" id="{51CEB679-59A4-4BB4-BD22-4D4C389F3914}"/>
              </a:ext>
            </a:extLst>
          </p:cNvPr>
          <p:cNvSpPr/>
          <p:nvPr/>
        </p:nvSpPr>
        <p:spPr>
          <a:xfrm>
            <a:off x="1836061" y="612110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37" name="Oval 336">
            <a:extLst>
              <a:ext uri="{FF2B5EF4-FFF2-40B4-BE49-F238E27FC236}">
                <a16:creationId xmlns:a16="http://schemas.microsoft.com/office/drawing/2014/main" id="{143E4ADC-799B-495C-9D7F-9D4C5A078697}"/>
              </a:ext>
            </a:extLst>
          </p:cNvPr>
          <p:cNvSpPr/>
          <p:nvPr/>
        </p:nvSpPr>
        <p:spPr>
          <a:xfrm>
            <a:off x="1930188" y="635174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38" name="Freeform: Shape 337">
            <a:extLst>
              <a:ext uri="{FF2B5EF4-FFF2-40B4-BE49-F238E27FC236}">
                <a16:creationId xmlns:a16="http://schemas.microsoft.com/office/drawing/2014/main" id="{FDB419EA-A9E2-41B6-B4CB-7132B6F236DE}"/>
              </a:ext>
            </a:extLst>
          </p:cNvPr>
          <p:cNvSpPr/>
          <p:nvPr/>
        </p:nvSpPr>
        <p:spPr>
          <a:xfrm>
            <a:off x="2485548" y="5691339"/>
            <a:ext cx="317979" cy="21105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9" name="Freeform: Shape 338">
            <a:extLst>
              <a:ext uri="{FF2B5EF4-FFF2-40B4-BE49-F238E27FC236}">
                <a16:creationId xmlns:a16="http://schemas.microsoft.com/office/drawing/2014/main" id="{AFFA14FC-B283-48FE-A578-D5BB16A12E7D}"/>
              </a:ext>
            </a:extLst>
          </p:cNvPr>
          <p:cNvSpPr/>
          <p:nvPr/>
        </p:nvSpPr>
        <p:spPr>
          <a:xfrm>
            <a:off x="2489663" y="6361748"/>
            <a:ext cx="317979" cy="21105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0" name="Freeform: Shape 339">
            <a:extLst>
              <a:ext uri="{FF2B5EF4-FFF2-40B4-BE49-F238E27FC236}">
                <a16:creationId xmlns:a16="http://schemas.microsoft.com/office/drawing/2014/main" id="{B7AD3E4D-A886-4F3B-8C13-C6005F8EF077}"/>
              </a:ext>
            </a:extLst>
          </p:cNvPr>
          <p:cNvSpPr/>
          <p:nvPr/>
        </p:nvSpPr>
        <p:spPr>
          <a:xfrm>
            <a:off x="2034689" y="6191551"/>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1" name="Oval 340">
            <a:extLst>
              <a:ext uri="{FF2B5EF4-FFF2-40B4-BE49-F238E27FC236}">
                <a16:creationId xmlns:a16="http://schemas.microsoft.com/office/drawing/2014/main" id="{3E0C8778-5DE0-44CE-AB88-6F0591C38CD9}"/>
              </a:ext>
            </a:extLst>
          </p:cNvPr>
          <p:cNvSpPr/>
          <p:nvPr/>
        </p:nvSpPr>
        <p:spPr>
          <a:xfrm>
            <a:off x="2087304" y="620743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42" name="Freeform: Shape 341">
            <a:extLst>
              <a:ext uri="{FF2B5EF4-FFF2-40B4-BE49-F238E27FC236}">
                <a16:creationId xmlns:a16="http://schemas.microsoft.com/office/drawing/2014/main" id="{21A405C0-595B-4B87-BF7A-6D0A17D1CD67}"/>
              </a:ext>
            </a:extLst>
          </p:cNvPr>
          <p:cNvSpPr/>
          <p:nvPr/>
        </p:nvSpPr>
        <p:spPr>
          <a:xfrm>
            <a:off x="1790097" y="5652876"/>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3" name="Oval 342">
            <a:extLst>
              <a:ext uri="{FF2B5EF4-FFF2-40B4-BE49-F238E27FC236}">
                <a16:creationId xmlns:a16="http://schemas.microsoft.com/office/drawing/2014/main" id="{EF93E1FF-73BB-4913-9355-49318BF379B1}"/>
              </a:ext>
            </a:extLst>
          </p:cNvPr>
          <p:cNvSpPr/>
          <p:nvPr/>
        </p:nvSpPr>
        <p:spPr>
          <a:xfrm>
            <a:off x="1842712" y="566875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44" name="Freeform: Shape 343">
            <a:extLst>
              <a:ext uri="{FF2B5EF4-FFF2-40B4-BE49-F238E27FC236}">
                <a16:creationId xmlns:a16="http://schemas.microsoft.com/office/drawing/2014/main" id="{DE3823F2-70C1-4645-A10F-DA47BC5C9C1B}"/>
              </a:ext>
            </a:extLst>
          </p:cNvPr>
          <p:cNvSpPr/>
          <p:nvPr/>
        </p:nvSpPr>
        <p:spPr>
          <a:xfrm>
            <a:off x="2016778" y="5523750"/>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5" name="Oval 344">
            <a:extLst>
              <a:ext uri="{FF2B5EF4-FFF2-40B4-BE49-F238E27FC236}">
                <a16:creationId xmlns:a16="http://schemas.microsoft.com/office/drawing/2014/main" id="{323639A1-C7B7-48CB-855A-296EE8B3CF50}"/>
              </a:ext>
            </a:extLst>
          </p:cNvPr>
          <p:cNvSpPr/>
          <p:nvPr/>
        </p:nvSpPr>
        <p:spPr>
          <a:xfrm>
            <a:off x="2069393" y="553963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46" name="Oval 345">
            <a:extLst>
              <a:ext uri="{FF2B5EF4-FFF2-40B4-BE49-F238E27FC236}">
                <a16:creationId xmlns:a16="http://schemas.microsoft.com/office/drawing/2014/main" id="{E780C05D-A9AD-49D3-8D2D-C8F37861E496}"/>
              </a:ext>
            </a:extLst>
          </p:cNvPr>
          <p:cNvSpPr/>
          <p:nvPr/>
        </p:nvSpPr>
        <p:spPr>
          <a:xfrm>
            <a:off x="2598818" y="573772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47" name="Oval 346">
            <a:extLst>
              <a:ext uri="{FF2B5EF4-FFF2-40B4-BE49-F238E27FC236}">
                <a16:creationId xmlns:a16="http://schemas.microsoft.com/office/drawing/2014/main" id="{1FB722F5-B999-4355-A745-C1CD3A1E7E17}"/>
              </a:ext>
            </a:extLst>
          </p:cNvPr>
          <p:cNvSpPr/>
          <p:nvPr/>
        </p:nvSpPr>
        <p:spPr>
          <a:xfrm>
            <a:off x="2534955" y="582135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48" name="Oval 347">
            <a:extLst>
              <a:ext uri="{FF2B5EF4-FFF2-40B4-BE49-F238E27FC236}">
                <a16:creationId xmlns:a16="http://schemas.microsoft.com/office/drawing/2014/main" id="{A5F257B5-FD59-437C-9C9D-4ADD0616B399}"/>
              </a:ext>
            </a:extLst>
          </p:cNvPr>
          <p:cNvSpPr/>
          <p:nvPr/>
        </p:nvSpPr>
        <p:spPr>
          <a:xfrm>
            <a:off x="2653348" y="640412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49" name="Oval 348">
            <a:extLst>
              <a:ext uri="{FF2B5EF4-FFF2-40B4-BE49-F238E27FC236}">
                <a16:creationId xmlns:a16="http://schemas.microsoft.com/office/drawing/2014/main" id="{D55ED510-30B2-4E2B-B68A-7B3EE9E356E8}"/>
              </a:ext>
            </a:extLst>
          </p:cNvPr>
          <p:cNvSpPr/>
          <p:nvPr/>
        </p:nvSpPr>
        <p:spPr>
          <a:xfrm>
            <a:off x="2594461" y="6501517"/>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0" name="Freeform: Shape 349">
            <a:extLst>
              <a:ext uri="{FF2B5EF4-FFF2-40B4-BE49-F238E27FC236}">
                <a16:creationId xmlns:a16="http://schemas.microsoft.com/office/drawing/2014/main" id="{DC8876C5-E51E-44D5-B4EC-0DCFEA5D44F3}"/>
              </a:ext>
            </a:extLst>
          </p:cNvPr>
          <p:cNvSpPr/>
          <p:nvPr/>
        </p:nvSpPr>
        <p:spPr>
          <a:xfrm>
            <a:off x="3063890" y="5602377"/>
            <a:ext cx="630604" cy="365968"/>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1" name="Oval 350">
            <a:extLst>
              <a:ext uri="{FF2B5EF4-FFF2-40B4-BE49-F238E27FC236}">
                <a16:creationId xmlns:a16="http://schemas.microsoft.com/office/drawing/2014/main" id="{30004979-6F30-4E8A-B5E5-FF7D2AE74909}"/>
              </a:ext>
            </a:extLst>
          </p:cNvPr>
          <p:cNvSpPr/>
          <p:nvPr/>
        </p:nvSpPr>
        <p:spPr>
          <a:xfrm>
            <a:off x="3379192" y="571078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2" name="Oval 351">
            <a:extLst>
              <a:ext uri="{FF2B5EF4-FFF2-40B4-BE49-F238E27FC236}">
                <a16:creationId xmlns:a16="http://schemas.microsoft.com/office/drawing/2014/main" id="{7F241CD4-CB37-4161-84CF-FF7400A20DDB}"/>
              </a:ext>
            </a:extLst>
          </p:cNvPr>
          <p:cNvSpPr/>
          <p:nvPr/>
        </p:nvSpPr>
        <p:spPr>
          <a:xfrm>
            <a:off x="3227505" y="566262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3" name="Oval 352">
            <a:extLst>
              <a:ext uri="{FF2B5EF4-FFF2-40B4-BE49-F238E27FC236}">
                <a16:creationId xmlns:a16="http://schemas.microsoft.com/office/drawing/2014/main" id="{A89AA14C-0B5B-43DA-B3B5-AECF7587526E}"/>
              </a:ext>
            </a:extLst>
          </p:cNvPr>
          <p:cNvSpPr/>
          <p:nvPr/>
        </p:nvSpPr>
        <p:spPr>
          <a:xfrm>
            <a:off x="3267779" y="5800656"/>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4" name="Oval 353">
            <a:extLst>
              <a:ext uri="{FF2B5EF4-FFF2-40B4-BE49-F238E27FC236}">
                <a16:creationId xmlns:a16="http://schemas.microsoft.com/office/drawing/2014/main" id="{3483D5F8-0948-4A4F-BD1C-383C3B2D0065}"/>
              </a:ext>
            </a:extLst>
          </p:cNvPr>
          <p:cNvSpPr/>
          <p:nvPr/>
        </p:nvSpPr>
        <p:spPr>
          <a:xfrm>
            <a:off x="3387510" y="589087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5" name="Freeform: Shape 354">
            <a:extLst>
              <a:ext uri="{FF2B5EF4-FFF2-40B4-BE49-F238E27FC236}">
                <a16:creationId xmlns:a16="http://schemas.microsoft.com/office/drawing/2014/main" id="{01F0AEFF-E8C6-4D2D-B3C7-4B0BD591C60C}"/>
              </a:ext>
            </a:extLst>
          </p:cNvPr>
          <p:cNvSpPr/>
          <p:nvPr/>
        </p:nvSpPr>
        <p:spPr>
          <a:xfrm>
            <a:off x="3081908" y="6153466"/>
            <a:ext cx="630604" cy="365968"/>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6" name="Oval 355">
            <a:extLst>
              <a:ext uri="{FF2B5EF4-FFF2-40B4-BE49-F238E27FC236}">
                <a16:creationId xmlns:a16="http://schemas.microsoft.com/office/drawing/2014/main" id="{EF1247C2-EB02-4E19-87D4-FF90EF63AAA8}"/>
              </a:ext>
            </a:extLst>
          </p:cNvPr>
          <p:cNvSpPr/>
          <p:nvPr/>
        </p:nvSpPr>
        <p:spPr>
          <a:xfrm>
            <a:off x="3397210" y="626186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7" name="Oval 356">
            <a:extLst>
              <a:ext uri="{FF2B5EF4-FFF2-40B4-BE49-F238E27FC236}">
                <a16:creationId xmlns:a16="http://schemas.microsoft.com/office/drawing/2014/main" id="{AB89E4EB-5A16-4F53-A1C3-8A97B8237934}"/>
              </a:ext>
            </a:extLst>
          </p:cNvPr>
          <p:cNvSpPr/>
          <p:nvPr/>
        </p:nvSpPr>
        <p:spPr>
          <a:xfrm>
            <a:off x="3245523" y="621371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8" name="Oval 357">
            <a:extLst>
              <a:ext uri="{FF2B5EF4-FFF2-40B4-BE49-F238E27FC236}">
                <a16:creationId xmlns:a16="http://schemas.microsoft.com/office/drawing/2014/main" id="{315CDFF0-B4CB-49BB-A111-DE7600DD80BA}"/>
              </a:ext>
            </a:extLst>
          </p:cNvPr>
          <p:cNvSpPr/>
          <p:nvPr/>
        </p:nvSpPr>
        <p:spPr>
          <a:xfrm>
            <a:off x="3285797" y="635174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9" name="Oval 358">
            <a:extLst>
              <a:ext uri="{FF2B5EF4-FFF2-40B4-BE49-F238E27FC236}">
                <a16:creationId xmlns:a16="http://schemas.microsoft.com/office/drawing/2014/main" id="{0648484D-6D5B-436C-86A8-12B7F240FC15}"/>
              </a:ext>
            </a:extLst>
          </p:cNvPr>
          <p:cNvSpPr/>
          <p:nvPr/>
        </p:nvSpPr>
        <p:spPr>
          <a:xfrm>
            <a:off x="3405528" y="644196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0" name="Freeform: Shape 359">
            <a:extLst>
              <a:ext uri="{FF2B5EF4-FFF2-40B4-BE49-F238E27FC236}">
                <a16:creationId xmlns:a16="http://schemas.microsoft.com/office/drawing/2014/main" id="{83029784-AB00-43A7-9C91-AAEE8263E123}"/>
              </a:ext>
            </a:extLst>
          </p:cNvPr>
          <p:cNvSpPr/>
          <p:nvPr/>
        </p:nvSpPr>
        <p:spPr>
          <a:xfrm>
            <a:off x="2536635" y="5385245"/>
            <a:ext cx="317979" cy="21105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1" name="Oval 360">
            <a:extLst>
              <a:ext uri="{FF2B5EF4-FFF2-40B4-BE49-F238E27FC236}">
                <a16:creationId xmlns:a16="http://schemas.microsoft.com/office/drawing/2014/main" id="{CB20BEBE-D05F-422D-8B55-3869F366A063}"/>
              </a:ext>
            </a:extLst>
          </p:cNvPr>
          <p:cNvSpPr/>
          <p:nvPr/>
        </p:nvSpPr>
        <p:spPr>
          <a:xfrm>
            <a:off x="2700320" y="5427626"/>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2" name="Oval 361">
            <a:extLst>
              <a:ext uri="{FF2B5EF4-FFF2-40B4-BE49-F238E27FC236}">
                <a16:creationId xmlns:a16="http://schemas.microsoft.com/office/drawing/2014/main" id="{DF9AF980-368B-4D2A-9A47-C73A8475A29F}"/>
              </a:ext>
            </a:extLst>
          </p:cNvPr>
          <p:cNvSpPr/>
          <p:nvPr/>
        </p:nvSpPr>
        <p:spPr>
          <a:xfrm>
            <a:off x="2641433" y="552501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3" name="Freeform: Shape 362">
            <a:extLst>
              <a:ext uri="{FF2B5EF4-FFF2-40B4-BE49-F238E27FC236}">
                <a16:creationId xmlns:a16="http://schemas.microsoft.com/office/drawing/2014/main" id="{9A894901-6C40-4B61-A065-66A2A5607F1C}"/>
              </a:ext>
            </a:extLst>
          </p:cNvPr>
          <p:cNvSpPr/>
          <p:nvPr/>
        </p:nvSpPr>
        <p:spPr>
          <a:xfrm>
            <a:off x="3861332" y="5816394"/>
            <a:ext cx="824746" cy="50228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4" name="Oval 363">
            <a:extLst>
              <a:ext uri="{FF2B5EF4-FFF2-40B4-BE49-F238E27FC236}">
                <a16:creationId xmlns:a16="http://schemas.microsoft.com/office/drawing/2014/main" id="{9BE04377-8128-4765-AA48-208B36440597}"/>
              </a:ext>
            </a:extLst>
          </p:cNvPr>
          <p:cNvSpPr/>
          <p:nvPr/>
        </p:nvSpPr>
        <p:spPr>
          <a:xfrm>
            <a:off x="4065897" y="616096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5" name="Oval 364">
            <a:extLst>
              <a:ext uri="{FF2B5EF4-FFF2-40B4-BE49-F238E27FC236}">
                <a16:creationId xmlns:a16="http://schemas.microsoft.com/office/drawing/2014/main" id="{CEE30CDB-0B1B-4381-9346-C74F8731678D}"/>
              </a:ext>
            </a:extLst>
          </p:cNvPr>
          <p:cNvSpPr/>
          <p:nvPr/>
        </p:nvSpPr>
        <p:spPr>
          <a:xfrm>
            <a:off x="4377522" y="594943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6" name="Oval 365">
            <a:extLst>
              <a:ext uri="{FF2B5EF4-FFF2-40B4-BE49-F238E27FC236}">
                <a16:creationId xmlns:a16="http://schemas.microsoft.com/office/drawing/2014/main" id="{747E98B4-70D9-46B4-A478-EDE59A07FF61}"/>
              </a:ext>
            </a:extLst>
          </p:cNvPr>
          <p:cNvSpPr/>
          <p:nvPr/>
        </p:nvSpPr>
        <p:spPr>
          <a:xfrm>
            <a:off x="4123553" y="604147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7" name="Oval 366">
            <a:extLst>
              <a:ext uri="{FF2B5EF4-FFF2-40B4-BE49-F238E27FC236}">
                <a16:creationId xmlns:a16="http://schemas.microsoft.com/office/drawing/2014/main" id="{E418FD71-5611-462C-B147-4E4CD0687A6C}"/>
              </a:ext>
            </a:extLst>
          </p:cNvPr>
          <p:cNvSpPr/>
          <p:nvPr/>
        </p:nvSpPr>
        <p:spPr>
          <a:xfrm>
            <a:off x="4179057" y="593415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8" name="Oval 367">
            <a:extLst>
              <a:ext uri="{FF2B5EF4-FFF2-40B4-BE49-F238E27FC236}">
                <a16:creationId xmlns:a16="http://schemas.microsoft.com/office/drawing/2014/main" id="{DD93E306-2E1E-470E-89CB-9594812F49A2}"/>
              </a:ext>
            </a:extLst>
          </p:cNvPr>
          <p:cNvSpPr/>
          <p:nvPr/>
        </p:nvSpPr>
        <p:spPr>
          <a:xfrm>
            <a:off x="4251858" y="6174557"/>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9" name="Oval 368">
            <a:extLst>
              <a:ext uri="{FF2B5EF4-FFF2-40B4-BE49-F238E27FC236}">
                <a16:creationId xmlns:a16="http://schemas.microsoft.com/office/drawing/2014/main" id="{26151436-05D8-444E-BDD9-DA4A6D2D1AF0}"/>
              </a:ext>
            </a:extLst>
          </p:cNvPr>
          <p:cNvSpPr/>
          <p:nvPr/>
        </p:nvSpPr>
        <p:spPr>
          <a:xfrm>
            <a:off x="4008393" y="601200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0" name="Oval 369">
            <a:extLst>
              <a:ext uri="{FF2B5EF4-FFF2-40B4-BE49-F238E27FC236}">
                <a16:creationId xmlns:a16="http://schemas.microsoft.com/office/drawing/2014/main" id="{7AE3E717-29D9-45BA-86E8-E5753001916C}"/>
              </a:ext>
            </a:extLst>
          </p:cNvPr>
          <p:cNvSpPr/>
          <p:nvPr/>
        </p:nvSpPr>
        <p:spPr>
          <a:xfrm>
            <a:off x="4345676" y="609216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1" name="Oval 370">
            <a:extLst>
              <a:ext uri="{FF2B5EF4-FFF2-40B4-BE49-F238E27FC236}">
                <a16:creationId xmlns:a16="http://schemas.microsoft.com/office/drawing/2014/main" id="{AEFB3CD3-AEF9-4D2C-9DD4-AEB3BFBCDCDD}"/>
              </a:ext>
            </a:extLst>
          </p:cNvPr>
          <p:cNvSpPr/>
          <p:nvPr/>
        </p:nvSpPr>
        <p:spPr>
          <a:xfrm>
            <a:off x="4251790" y="600870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2" name="Freeform: Shape 371">
            <a:extLst>
              <a:ext uri="{FF2B5EF4-FFF2-40B4-BE49-F238E27FC236}">
                <a16:creationId xmlns:a16="http://schemas.microsoft.com/office/drawing/2014/main" id="{BBAD00AF-CD2D-469C-841C-D07C9560977E}"/>
              </a:ext>
            </a:extLst>
          </p:cNvPr>
          <p:cNvSpPr/>
          <p:nvPr/>
        </p:nvSpPr>
        <p:spPr>
          <a:xfrm>
            <a:off x="3806640" y="5950942"/>
            <a:ext cx="177866" cy="416845"/>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3" name="Freeform: Shape 372">
            <a:extLst>
              <a:ext uri="{FF2B5EF4-FFF2-40B4-BE49-F238E27FC236}">
                <a16:creationId xmlns:a16="http://schemas.microsoft.com/office/drawing/2014/main" id="{7AC74F80-39CB-48B8-9F7B-D9FDD24425E2}"/>
              </a:ext>
            </a:extLst>
          </p:cNvPr>
          <p:cNvSpPr/>
          <p:nvPr/>
        </p:nvSpPr>
        <p:spPr>
          <a:xfrm>
            <a:off x="2947994" y="5616218"/>
            <a:ext cx="177866" cy="416845"/>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4" name="Freeform: Shape 373">
            <a:extLst>
              <a:ext uri="{FF2B5EF4-FFF2-40B4-BE49-F238E27FC236}">
                <a16:creationId xmlns:a16="http://schemas.microsoft.com/office/drawing/2014/main" id="{16555204-7C7E-470E-ADAA-D0AA0AA6850C}"/>
              </a:ext>
            </a:extLst>
          </p:cNvPr>
          <p:cNvSpPr/>
          <p:nvPr/>
        </p:nvSpPr>
        <p:spPr>
          <a:xfrm>
            <a:off x="2994780" y="6158510"/>
            <a:ext cx="177866" cy="416845"/>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5" name="Freeform: Shape 374">
            <a:extLst>
              <a:ext uri="{FF2B5EF4-FFF2-40B4-BE49-F238E27FC236}">
                <a16:creationId xmlns:a16="http://schemas.microsoft.com/office/drawing/2014/main" id="{4ABD22EE-7AB1-4337-94E8-0EDEC31EADBE}"/>
              </a:ext>
            </a:extLst>
          </p:cNvPr>
          <p:cNvSpPr/>
          <p:nvPr/>
        </p:nvSpPr>
        <p:spPr>
          <a:xfrm>
            <a:off x="2378843" y="5706939"/>
            <a:ext cx="138617"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6" name="Freeform: Shape 375">
            <a:extLst>
              <a:ext uri="{FF2B5EF4-FFF2-40B4-BE49-F238E27FC236}">
                <a16:creationId xmlns:a16="http://schemas.microsoft.com/office/drawing/2014/main" id="{861EE45F-B02F-4403-82D1-451583AD0382}"/>
              </a:ext>
            </a:extLst>
          </p:cNvPr>
          <p:cNvSpPr/>
          <p:nvPr/>
        </p:nvSpPr>
        <p:spPr>
          <a:xfrm>
            <a:off x="2482194" y="5410405"/>
            <a:ext cx="106710"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7" name="Freeform: Shape 376">
            <a:extLst>
              <a:ext uri="{FF2B5EF4-FFF2-40B4-BE49-F238E27FC236}">
                <a16:creationId xmlns:a16="http://schemas.microsoft.com/office/drawing/2014/main" id="{2DAEC148-74C3-47EC-BC63-7FA60964E9B5}"/>
              </a:ext>
            </a:extLst>
          </p:cNvPr>
          <p:cNvSpPr/>
          <p:nvPr/>
        </p:nvSpPr>
        <p:spPr>
          <a:xfrm>
            <a:off x="2216580" y="6197256"/>
            <a:ext cx="106710"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8" name="Freeform: Shape 377">
            <a:extLst>
              <a:ext uri="{FF2B5EF4-FFF2-40B4-BE49-F238E27FC236}">
                <a16:creationId xmlns:a16="http://schemas.microsoft.com/office/drawing/2014/main" id="{6647EF0C-8347-4991-A75D-BB736A961C57}"/>
              </a:ext>
            </a:extLst>
          </p:cNvPr>
          <p:cNvSpPr/>
          <p:nvPr/>
        </p:nvSpPr>
        <p:spPr>
          <a:xfrm>
            <a:off x="1701735" y="5675573"/>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9" name="Freeform: Shape 378">
            <a:extLst>
              <a:ext uri="{FF2B5EF4-FFF2-40B4-BE49-F238E27FC236}">
                <a16:creationId xmlns:a16="http://schemas.microsoft.com/office/drawing/2014/main" id="{5A305CD9-479F-4749-BB3F-8C677F14AB4C}"/>
              </a:ext>
            </a:extLst>
          </p:cNvPr>
          <p:cNvSpPr/>
          <p:nvPr/>
        </p:nvSpPr>
        <p:spPr>
          <a:xfrm>
            <a:off x="1970131" y="6496822"/>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0" name="Freeform: Shape 379">
            <a:extLst>
              <a:ext uri="{FF2B5EF4-FFF2-40B4-BE49-F238E27FC236}">
                <a16:creationId xmlns:a16="http://schemas.microsoft.com/office/drawing/2014/main" id="{013B3C3D-B8AD-4DDA-9F52-E60F6BAC8209}"/>
              </a:ext>
            </a:extLst>
          </p:cNvPr>
          <p:cNvSpPr/>
          <p:nvPr/>
        </p:nvSpPr>
        <p:spPr>
          <a:xfrm>
            <a:off x="1835536" y="5855622"/>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1" name="Freeform: Shape 380">
            <a:extLst>
              <a:ext uri="{FF2B5EF4-FFF2-40B4-BE49-F238E27FC236}">
                <a16:creationId xmlns:a16="http://schemas.microsoft.com/office/drawing/2014/main" id="{607BE50A-676A-4E9C-86C9-29119B2FB6C6}"/>
              </a:ext>
            </a:extLst>
          </p:cNvPr>
          <p:cNvSpPr/>
          <p:nvPr/>
        </p:nvSpPr>
        <p:spPr>
          <a:xfrm>
            <a:off x="1777420" y="6358618"/>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2" name="Freeform: Shape 381">
            <a:extLst>
              <a:ext uri="{FF2B5EF4-FFF2-40B4-BE49-F238E27FC236}">
                <a16:creationId xmlns:a16="http://schemas.microsoft.com/office/drawing/2014/main" id="{A7B3A8C9-5563-4F7A-AA38-92EEDFCFE5F4}"/>
              </a:ext>
            </a:extLst>
          </p:cNvPr>
          <p:cNvSpPr/>
          <p:nvPr/>
        </p:nvSpPr>
        <p:spPr>
          <a:xfrm>
            <a:off x="1964742" y="6236877"/>
            <a:ext cx="83680" cy="66322"/>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4" name="Freeform: Shape 383">
            <a:extLst>
              <a:ext uri="{FF2B5EF4-FFF2-40B4-BE49-F238E27FC236}">
                <a16:creationId xmlns:a16="http://schemas.microsoft.com/office/drawing/2014/main" id="{633A0E64-54D1-4027-B356-3F0B5FD3F5C6}"/>
              </a:ext>
            </a:extLst>
          </p:cNvPr>
          <p:cNvSpPr/>
          <p:nvPr/>
        </p:nvSpPr>
        <p:spPr>
          <a:xfrm>
            <a:off x="1683711" y="6143219"/>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5" name="Freeform: Shape 384">
            <a:extLst>
              <a:ext uri="{FF2B5EF4-FFF2-40B4-BE49-F238E27FC236}">
                <a16:creationId xmlns:a16="http://schemas.microsoft.com/office/drawing/2014/main" id="{FFD2FD6A-EE2A-4093-908E-9C7E3F562F21}"/>
              </a:ext>
            </a:extLst>
          </p:cNvPr>
          <p:cNvSpPr/>
          <p:nvPr/>
        </p:nvSpPr>
        <p:spPr>
          <a:xfrm>
            <a:off x="2564133" y="6060934"/>
            <a:ext cx="317979" cy="21105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6" name="Oval 385">
            <a:extLst>
              <a:ext uri="{FF2B5EF4-FFF2-40B4-BE49-F238E27FC236}">
                <a16:creationId xmlns:a16="http://schemas.microsoft.com/office/drawing/2014/main" id="{B349BD10-F586-4F3B-AC10-9A77A8B3F679}"/>
              </a:ext>
            </a:extLst>
          </p:cNvPr>
          <p:cNvSpPr/>
          <p:nvPr/>
        </p:nvSpPr>
        <p:spPr>
          <a:xfrm>
            <a:off x="2727818" y="610331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87" name="Oval 386">
            <a:extLst>
              <a:ext uri="{FF2B5EF4-FFF2-40B4-BE49-F238E27FC236}">
                <a16:creationId xmlns:a16="http://schemas.microsoft.com/office/drawing/2014/main" id="{D5678030-425E-400F-8373-4C50374DA209}"/>
              </a:ext>
            </a:extLst>
          </p:cNvPr>
          <p:cNvSpPr/>
          <p:nvPr/>
        </p:nvSpPr>
        <p:spPr>
          <a:xfrm>
            <a:off x="2668931" y="620070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88" name="Freeform: Shape 387">
            <a:extLst>
              <a:ext uri="{FF2B5EF4-FFF2-40B4-BE49-F238E27FC236}">
                <a16:creationId xmlns:a16="http://schemas.microsoft.com/office/drawing/2014/main" id="{E1FAB2E9-779C-4882-B5A5-34A05A4C2C5F}"/>
              </a:ext>
            </a:extLst>
          </p:cNvPr>
          <p:cNvSpPr/>
          <p:nvPr/>
        </p:nvSpPr>
        <p:spPr>
          <a:xfrm>
            <a:off x="2495532" y="6109999"/>
            <a:ext cx="106710"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9" name="Freeform: Shape 388">
            <a:extLst>
              <a:ext uri="{FF2B5EF4-FFF2-40B4-BE49-F238E27FC236}">
                <a16:creationId xmlns:a16="http://schemas.microsoft.com/office/drawing/2014/main" id="{24DA6BC2-0408-47C4-9F0D-5656545F6FAA}"/>
              </a:ext>
            </a:extLst>
          </p:cNvPr>
          <p:cNvSpPr/>
          <p:nvPr/>
        </p:nvSpPr>
        <p:spPr>
          <a:xfrm>
            <a:off x="1941359" y="5315199"/>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0" name="Oval 389">
            <a:extLst>
              <a:ext uri="{FF2B5EF4-FFF2-40B4-BE49-F238E27FC236}">
                <a16:creationId xmlns:a16="http://schemas.microsoft.com/office/drawing/2014/main" id="{ED93BCEB-4245-408C-A621-64D9AFF237A9}"/>
              </a:ext>
            </a:extLst>
          </p:cNvPr>
          <p:cNvSpPr/>
          <p:nvPr/>
        </p:nvSpPr>
        <p:spPr>
          <a:xfrm>
            <a:off x="1988134" y="533280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91" name="Freeform: Shape 390">
            <a:extLst>
              <a:ext uri="{FF2B5EF4-FFF2-40B4-BE49-F238E27FC236}">
                <a16:creationId xmlns:a16="http://schemas.microsoft.com/office/drawing/2014/main" id="{643BC40A-DCAF-4254-B0B8-A003D82CA909}"/>
              </a:ext>
            </a:extLst>
          </p:cNvPr>
          <p:cNvSpPr/>
          <p:nvPr/>
        </p:nvSpPr>
        <p:spPr>
          <a:xfrm>
            <a:off x="2407396" y="6397563"/>
            <a:ext cx="106710"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7" name="Freeform: Shape 396">
            <a:extLst>
              <a:ext uri="{FF2B5EF4-FFF2-40B4-BE49-F238E27FC236}">
                <a16:creationId xmlns:a16="http://schemas.microsoft.com/office/drawing/2014/main" id="{D1643D8F-8559-4786-9F51-BAEF910D52C5}"/>
              </a:ext>
            </a:extLst>
          </p:cNvPr>
          <p:cNvSpPr/>
          <p:nvPr/>
        </p:nvSpPr>
        <p:spPr>
          <a:xfrm>
            <a:off x="1920595" y="5532166"/>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8" name="Freeform: Shape 397">
            <a:extLst>
              <a:ext uri="{FF2B5EF4-FFF2-40B4-BE49-F238E27FC236}">
                <a16:creationId xmlns:a16="http://schemas.microsoft.com/office/drawing/2014/main" id="{901B0184-B43F-4113-B88C-D874A8354E6E}"/>
              </a:ext>
            </a:extLst>
          </p:cNvPr>
          <p:cNvSpPr/>
          <p:nvPr/>
        </p:nvSpPr>
        <p:spPr>
          <a:xfrm>
            <a:off x="1824431" y="5339222"/>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9" name="Freeform: Shape 398">
            <a:extLst>
              <a:ext uri="{FF2B5EF4-FFF2-40B4-BE49-F238E27FC236}">
                <a16:creationId xmlns:a16="http://schemas.microsoft.com/office/drawing/2014/main" id="{419ED62A-C36C-4C00-BB18-E667F6A0F615}"/>
              </a:ext>
            </a:extLst>
          </p:cNvPr>
          <p:cNvSpPr/>
          <p:nvPr/>
        </p:nvSpPr>
        <p:spPr>
          <a:xfrm>
            <a:off x="2130398" y="8269221"/>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0" name="Freeform: Shape 399">
            <a:extLst>
              <a:ext uri="{FF2B5EF4-FFF2-40B4-BE49-F238E27FC236}">
                <a16:creationId xmlns:a16="http://schemas.microsoft.com/office/drawing/2014/main" id="{48593C3C-59A2-4F32-A690-51BE2F8CDB6D}"/>
              </a:ext>
            </a:extLst>
          </p:cNvPr>
          <p:cNvSpPr/>
          <p:nvPr/>
        </p:nvSpPr>
        <p:spPr>
          <a:xfrm>
            <a:off x="1840508" y="7907555"/>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1" name="Freeform: Shape 400">
            <a:extLst>
              <a:ext uri="{FF2B5EF4-FFF2-40B4-BE49-F238E27FC236}">
                <a16:creationId xmlns:a16="http://schemas.microsoft.com/office/drawing/2014/main" id="{796EB599-CF87-4878-BA6C-40EC71DC1AB8}"/>
              </a:ext>
            </a:extLst>
          </p:cNvPr>
          <p:cNvSpPr/>
          <p:nvPr/>
        </p:nvSpPr>
        <p:spPr>
          <a:xfrm>
            <a:off x="1985439" y="7635219"/>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2" name="Freeform: Shape 401">
            <a:extLst>
              <a:ext uri="{FF2B5EF4-FFF2-40B4-BE49-F238E27FC236}">
                <a16:creationId xmlns:a16="http://schemas.microsoft.com/office/drawing/2014/main" id="{EA255C79-BCB8-48ED-98D1-C39AA299BDBC}"/>
              </a:ext>
            </a:extLst>
          </p:cNvPr>
          <p:cNvSpPr/>
          <p:nvPr/>
        </p:nvSpPr>
        <p:spPr>
          <a:xfrm>
            <a:off x="1926521" y="8136649"/>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3" name="Oval 402">
            <a:extLst>
              <a:ext uri="{FF2B5EF4-FFF2-40B4-BE49-F238E27FC236}">
                <a16:creationId xmlns:a16="http://schemas.microsoft.com/office/drawing/2014/main" id="{10976B49-4BA5-4CB3-B304-56153772EB2D}"/>
              </a:ext>
            </a:extLst>
          </p:cNvPr>
          <p:cNvSpPr/>
          <p:nvPr/>
        </p:nvSpPr>
        <p:spPr>
          <a:xfrm>
            <a:off x="2176131" y="829423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4" name="Oval 403">
            <a:extLst>
              <a:ext uri="{FF2B5EF4-FFF2-40B4-BE49-F238E27FC236}">
                <a16:creationId xmlns:a16="http://schemas.microsoft.com/office/drawing/2014/main" id="{4DC0A79F-B4EB-49BB-A1BC-76BACE6E28C9}"/>
              </a:ext>
            </a:extLst>
          </p:cNvPr>
          <p:cNvSpPr/>
          <p:nvPr/>
        </p:nvSpPr>
        <p:spPr>
          <a:xfrm>
            <a:off x="2040305" y="765801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5" name="Oval 404">
            <a:extLst>
              <a:ext uri="{FF2B5EF4-FFF2-40B4-BE49-F238E27FC236}">
                <a16:creationId xmlns:a16="http://schemas.microsoft.com/office/drawing/2014/main" id="{460C47E2-543D-4125-A2CA-B81737B72104}"/>
              </a:ext>
            </a:extLst>
          </p:cNvPr>
          <p:cNvSpPr/>
          <p:nvPr/>
        </p:nvSpPr>
        <p:spPr>
          <a:xfrm>
            <a:off x="1879169" y="792362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6" name="Oval 405">
            <a:extLst>
              <a:ext uri="{FF2B5EF4-FFF2-40B4-BE49-F238E27FC236}">
                <a16:creationId xmlns:a16="http://schemas.microsoft.com/office/drawing/2014/main" id="{8EE22325-AFEC-48AA-8F9E-C41D93B801C6}"/>
              </a:ext>
            </a:extLst>
          </p:cNvPr>
          <p:cNvSpPr/>
          <p:nvPr/>
        </p:nvSpPr>
        <p:spPr>
          <a:xfrm>
            <a:off x="1973296" y="815425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7" name="Freeform: Shape 406">
            <a:extLst>
              <a:ext uri="{FF2B5EF4-FFF2-40B4-BE49-F238E27FC236}">
                <a16:creationId xmlns:a16="http://schemas.microsoft.com/office/drawing/2014/main" id="{3C1426EA-1D91-4452-9C9E-8EE9B2C0D8C9}"/>
              </a:ext>
            </a:extLst>
          </p:cNvPr>
          <p:cNvSpPr/>
          <p:nvPr/>
        </p:nvSpPr>
        <p:spPr>
          <a:xfrm>
            <a:off x="2528656" y="7493853"/>
            <a:ext cx="317979" cy="21105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8" name="Freeform: Shape 407">
            <a:extLst>
              <a:ext uri="{FF2B5EF4-FFF2-40B4-BE49-F238E27FC236}">
                <a16:creationId xmlns:a16="http://schemas.microsoft.com/office/drawing/2014/main" id="{4A21D574-A699-4817-B9F3-84DC0B4AFD69}"/>
              </a:ext>
            </a:extLst>
          </p:cNvPr>
          <p:cNvSpPr/>
          <p:nvPr/>
        </p:nvSpPr>
        <p:spPr>
          <a:xfrm>
            <a:off x="2532771" y="8164262"/>
            <a:ext cx="317979" cy="21105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9" name="Freeform: Shape 408">
            <a:extLst>
              <a:ext uri="{FF2B5EF4-FFF2-40B4-BE49-F238E27FC236}">
                <a16:creationId xmlns:a16="http://schemas.microsoft.com/office/drawing/2014/main" id="{4FF9E9E6-0691-4B6C-A571-D66A896CDCA4}"/>
              </a:ext>
            </a:extLst>
          </p:cNvPr>
          <p:cNvSpPr/>
          <p:nvPr/>
        </p:nvSpPr>
        <p:spPr>
          <a:xfrm>
            <a:off x="2077797" y="7994065"/>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0" name="Oval 409">
            <a:extLst>
              <a:ext uri="{FF2B5EF4-FFF2-40B4-BE49-F238E27FC236}">
                <a16:creationId xmlns:a16="http://schemas.microsoft.com/office/drawing/2014/main" id="{51C3B47B-1D7C-4A49-A82D-1E1E269969AB}"/>
              </a:ext>
            </a:extLst>
          </p:cNvPr>
          <p:cNvSpPr/>
          <p:nvPr/>
        </p:nvSpPr>
        <p:spPr>
          <a:xfrm>
            <a:off x="2130412" y="800994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1" name="Freeform: Shape 410">
            <a:extLst>
              <a:ext uri="{FF2B5EF4-FFF2-40B4-BE49-F238E27FC236}">
                <a16:creationId xmlns:a16="http://schemas.microsoft.com/office/drawing/2014/main" id="{7D2107E2-A514-4F47-8763-A839598CD939}"/>
              </a:ext>
            </a:extLst>
          </p:cNvPr>
          <p:cNvSpPr/>
          <p:nvPr/>
        </p:nvSpPr>
        <p:spPr>
          <a:xfrm>
            <a:off x="1833205" y="7455390"/>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2" name="Oval 411">
            <a:extLst>
              <a:ext uri="{FF2B5EF4-FFF2-40B4-BE49-F238E27FC236}">
                <a16:creationId xmlns:a16="http://schemas.microsoft.com/office/drawing/2014/main" id="{D361F86E-4C1E-433A-A379-1C03923A6B71}"/>
              </a:ext>
            </a:extLst>
          </p:cNvPr>
          <p:cNvSpPr/>
          <p:nvPr/>
        </p:nvSpPr>
        <p:spPr>
          <a:xfrm>
            <a:off x="1885820" y="747127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3" name="Freeform: Shape 412">
            <a:extLst>
              <a:ext uri="{FF2B5EF4-FFF2-40B4-BE49-F238E27FC236}">
                <a16:creationId xmlns:a16="http://schemas.microsoft.com/office/drawing/2014/main" id="{B04C5D54-EB74-4285-9541-87E40FFDE598}"/>
              </a:ext>
            </a:extLst>
          </p:cNvPr>
          <p:cNvSpPr/>
          <p:nvPr/>
        </p:nvSpPr>
        <p:spPr>
          <a:xfrm>
            <a:off x="2059886" y="7326264"/>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4" name="Oval 413">
            <a:extLst>
              <a:ext uri="{FF2B5EF4-FFF2-40B4-BE49-F238E27FC236}">
                <a16:creationId xmlns:a16="http://schemas.microsoft.com/office/drawing/2014/main" id="{3DC5886E-F1D0-40A1-BD10-64C38462DFE4}"/>
              </a:ext>
            </a:extLst>
          </p:cNvPr>
          <p:cNvSpPr/>
          <p:nvPr/>
        </p:nvSpPr>
        <p:spPr>
          <a:xfrm>
            <a:off x="2112501" y="7342147"/>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5" name="Oval 414">
            <a:extLst>
              <a:ext uri="{FF2B5EF4-FFF2-40B4-BE49-F238E27FC236}">
                <a16:creationId xmlns:a16="http://schemas.microsoft.com/office/drawing/2014/main" id="{76294F36-89E6-4966-9952-1124644D0E26}"/>
              </a:ext>
            </a:extLst>
          </p:cNvPr>
          <p:cNvSpPr/>
          <p:nvPr/>
        </p:nvSpPr>
        <p:spPr>
          <a:xfrm>
            <a:off x="2641926" y="754023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6" name="Oval 415">
            <a:extLst>
              <a:ext uri="{FF2B5EF4-FFF2-40B4-BE49-F238E27FC236}">
                <a16:creationId xmlns:a16="http://schemas.microsoft.com/office/drawing/2014/main" id="{BDA9AE39-5E36-4139-B386-8AE18957E6AA}"/>
              </a:ext>
            </a:extLst>
          </p:cNvPr>
          <p:cNvSpPr/>
          <p:nvPr/>
        </p:nvSpPr>
        <p:spPr>
          <a:xfrm>
            <a:off x="2578063" y="7623866"/>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7" name="Oval 416">
            <a:extLst>
              <a:ext uri="{FF2B5EF4-FFF2-40B4-BE49-F238E27FC236}">
                <a16:creationId xmlns:a16="http://schemas.microsoft.com/office/drawing/2014/main" id="{91B78545-4C9E-4143-ACC2-2BBEF06D650C}"/>
              </a:ext>
            </a:extLst>
          </p:cNvPr>
          <p:cNvSpPr/>
          <p:nvPr/>
        </p:nvSpPr>
        <p:spPr>
          <a:xfrm>
            <a:off x="2696456" y="820664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8" name="Oval 417">
            <a:extLst>
              <a:ext uri="{FF2B5EF4-FFF2-40B4-BE49-F238E27FC236}">
                <a16:creationId xmlns:a16="http://schemas.microsoft.com/office/drawing/2014/main" id="{A62E80AF-7569-401D-ADF2-9E761F3B8A0E}"/>
              </a:ext>
            </a:extLst>
          </p:cNvPr>
          <p:cNvSpPr/>
          <p:nvPr/>
        </p:nvSpPr>
        <p:spPr>
          <a:xfrm>
            <a:off x="2637569" y="8304031"/>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9" name="Freeform: Shape 418">
            <a:extLst>
              <a:ext uri="{FF2B5EF4-FFF2-40B4-BE49-F238E27FC236}">
                <a16:creationId xmlns:a16="http://schemas.microsoft.com/office/drawing/2014/main" id="{C96933AA-BE7F-4455-941D-94E58B804854}"/>
              </a:ext>
            </a:extLst>
          </p:cNvPr>
          <p:cNvSpPr/>
          <p:nvPr/>
        </p:nvSpPr>
        <p:spPr>
          <a:xfrm>
            <a:off x="3106998" y="7404891"/>
            <a:ext cx="630604" cy="365968"/>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0" name="Oval 419">
            <a:extLst>
              <a:ext uri="{FF2B5EF4-FFF2-40B4-BE49-F238E27FC236}">
                <a16:creationId xmlns:a16="http://schemas.microsoft.com/office/drawing/2014/main" id="{D35A2933-1595-4F63-B893-C1D0EC899C67}"/>
              </a:ext>
            </a:extLst>
          </p:cNvPr>
          <p:cNvSpPr/>
          <p:nvPr/>
        </p:nvSpPr>
        <p:spPr>
          <a:xfrm>
            <a:off x="3422300" y="751329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21" name="Oval 420">
            <a:extLst>
              <a:ext uri="{FF2B5EF4-FFF2-40B4-BE49-F238E27FC236}">
                <a16:creationId xmlns:a16="http://schemas.microsoft.com/office/drawing/2014/main" id="{2BD66F26-074F-4141-9F67-8FE995986023}"/>
              </a:ext>
            </a:extLst>
          </p:cNvPr>
          <p:cNvSpPr/>
          <p:nvPr/>
        </p:nvSpPr>
        <p:spPr>
          <a:xfrm>
            <a:off x="3270613" y="746514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22" name="Oval 421">
            <a:extLst>
              <a:ext uri="{FF2B5EF4-FFF2-40B4-BE49-F238E27FC236}">
                <a16:creationId xmlns:a16="http://schemas.microsoft.com/office/drawing/2014/main" id="{F6DE37F9-5438-4EDB-91AB-8D4A01F5F482}"/>
              </a:ext>
            </a:extLst>
          </p:cNvPr>
          <p:cNvSpPr/>
          <p:nvPr/>
        </p:nvSpPr>
        <p:spPr>
          <a:xfrm>
            <a:off x="3310887" y="760317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23" name="Oval 422">
            <a:extLst>
              <a:ext uri="{FF2B5EF4-FFF2-40B4-BE49-F238E27FC236}">
                <a16:creationId xmlns:a16="http://schemas.microsoft.com/office/drawing/2014/main" id="{16B07D45-F5C2-42E0-9610-10F8F8FE45AA}"/>
              </a:ext>
            </a:extLst>
          </p:cNvPr>
          <p:cNvSpPr/>
          <p:nvPr/>
        </p:nvSpPr>
        <p:spPr>
          <a:xfrm>
            <a:off x="3430618" y="769339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24" name="Freeform: Shape 423">
            <a:extLst>
              <a:ext uri="{FF2B5EF4-FFF2-40B4-BE49-F238E27FC236}">
                <a16:creationId xmlns:a16="http://schemas.microsoft.com/office/drawing/2014/main" id="{07CBE070-C884-453C-ABF2-1A5E45E54A39}"/>
              </a:ext>
            </a:extLst>
          </p:cNvPr>
          <p:cNvSpPr/>
          <p:nvPr/>
        </p:nvSpPr>
        <p:spPr>
          <a:xfrm>
            <a:off x="3125016" y="7955980"/>
            <a:ext cx="630604" cy="365968"/>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5" name="Oval 424">
            <a:extLst>
              <a:ext uri="{FF2B5EF4-FFF2-40B4-BE49-F238E27FC236}">
                <a16:creationId xmlns:a16="http://schemas.microsoft.com/office/drawing/2014/main" id="{0140DE80-9984-433D-90D0-DDDA89C333E6}"/>
              </a:ext>
            </a:extLst>
          </p:cNvPr>
          <p:cNvSpPr/>
          <p:nvPr/>
        </p:nvSpPr>
        <p:spPr>
          <a:xfrm>
            <a:off x="3440318" y="806438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26" name="Oval 425">
            <a:extLst>
              <a:ext uri="{FF2B5EF4-FFF2-40B4-BE49-F238E27FC236}">
                <a16:creationId xmlns:a16="http://schemas.microsoft.com/office/drawing/2014/main" id="{DEEA0EEF-4A4A-4F04-A107-30569C9B2095}"/>
              </a:ext>
            </a:extLst>
          </p:cNvPr>
          <p:cNvSpPr/>
          <p:nvPr/>
        </p:nvSpPr>
        <p:spPr>
          <a:xfrm>
            <a:off x="3288631" y="801623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27" name="Oval 426">
            <a:extLst>
              <a:ext uri="{FF2B5EF4-FFF2-40B4-BE49-F238E27FC236}">
                <a16:creationId xmlns:a16="http://schemas.microsoft.com/office/drawing/2014/main" id="{BFB0A00F-E546-43CC-821E-6177A89A2708}"/>
              </a:ext>
            </a:extLst>
          </p:cNvPr>
          <p:cNvSpPr/>
          <p:nvPr/>
        </p:nvSpPr>
        <p:spPr>
          <a:xfrm>
            <a:off x="3328905" y="815425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28" name="Oval 427">
            <a:extLst>
              <a:ext uri="{FF2B5EF4-FFF2-40B4-BE49-F238E27FC236}">
                <a16:creationId xmlns:a16="http://schemas.microsoft.com/office/drawing/2014/main" id="{79C9AC14-F284-4F14-A554-84595EEB178E}"/>
              </a:ext>
            </a:extLst>
          </p:cNvPr>
          <p:cNvSpPr/>
          <p:nvPr/>
        </p:nvSpPr>
        <p:spPr>
          <a:xfrm>
            <a:off x="3448636" y="824448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29" name="Freeform: Shape 428">
            <a:extLst>
              <a:ext uri="{FF2B5EF4-FFF2-40B4-BE49-F238E27FC236}">
                <a16:creationId xmlns:a16="http://schemas.microsoft.com/office/drawing/2014/main" id="{B7289E6F-603E-441B-9BE5-D6D053AE59B8}"/>
              </a:ext>
            </a:extLst>
          </p:cNvPr>
          <p:cNvSpPr/>
          <p:nvPr/>
        </p:nvSpPr>
        <p:spPr>
          <a:xfrm>
            <a:off x="2579743" y="7187759"/>
            <a:ext cx="317979" cy="21105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0" name="Oval 429">
            <a:extLst>
              <a:ext uri="{FF2B5EF4-FFF2-40B4-BE49-F238E27FC236}">
                <a16:creationId xmlns:a16="http://schemas.microsoft.com/office/drawing/2014/main" id="{3FF0F3F0-6A0B-406B-B38F-5A63A5FA0558}"/>
              </a:ext>
            </a:extLst>
          </p:cNvPr>
          <p:cNvSpPr/>
          <p:nvPr/>
        </p:nvSpPr>
        <p:spPr>
          <a:xfrm>
            <a:off x="2743428" y="723014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1" name="Oval 430">
            <a:extLst>
              <a:ext uri="{FF2B5EF4-FFF2-40B4-BE49-F238E27FC236}">
                <a16:creationId xmlns:a16="http://schemas.microsoft.com/office/drawing/2014/main" id="{CA2C8FCE-05F7-47D7-B654-3C9A1566A6AE}"/>
              </a:ext>
            </a:extLst>
          </p:cNvPr>
          <p:cNvSpPr/>
          <p:nvPr/>
        </p:nvSpPr>
        <p:spPr>
          <a:xfrm>
            <a:off x="2684541" y="732752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2" name="Freeform: Shape 431">
            <a:extLst>
              <a:ext uri="{FF2B5EF4-FFF2-40B4-BE49-F238E27FC236}">
                <a16:creationId xmlns:a16="http://schemas.microsoft.com/office/drawing/2014/main" id="{DD05CCDD-E686-4ED5-9958-8F39E220D981}"/>
              </a:ext>
            </a:extLst>
          </p:cNvPr>
          <p:cNvSpPr/>
          <p:nvPr/>
        </p:nvSpPr>
        <p:spPr>
          <a:xfrm>
            <a:off x="3904440" y="7618908"/>
            <a:ext cx="824746" cy="50228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3" name="Oval 432">
            <a:extLst>
              <a:ext uri="{FF2B5EF4-FFF2-40B4-BE49-F238E27FC236}">
                <a16:creationId xmlns:a16="http://schemas.microsoft.com/office/drawing/2014/main" id="{E1161144-6911-44B8-98A7-A846193FC0E2}"/>
              </a:ext>
            </a:extLst>
          </p:cNvPr>
          <p:cNvSpPr/>
          <p:nvPr/>
        </p:nvSpPr>
        <p:spPr>
          <a:xfrm>
            <a:off x="4109005" y="796347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4" name="Oval 433">
            <a:extLst>
              <a:ext uri="{FF2B5EF4-FFF2-40B4-BE49-F238E27FC236}">
                <a16:creationId xmlns:a16="http://schemas.microsoft.com/office/drawing/2014/main" id="{064026BA-4077-4496-8285-730E2A4E1F81}"/>
              </a:ext>
            </a:extLst>
          </p:cNvPr>
          <p:cNvSpPr/>
          <p:nvPr/>
        </p:nvSpPr>
        <p:spPr>
          <a:xfrm>
            <a:off x="4420630" y="775194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5" name="Oval 434">
            <a:extLst>
              <a:ext uri="{FF2B5EF4-FFF2-40B4-BE49-F238E27FC236}">
                <a16:creationId xmlns:a16="http://schemas.microsoft.com/office/drawing/2014/main" id="{38634C0D-D540-4C08-BE3B-EF9EAB44B095}"/>
              </a:ext>
            </a:extLst>
          </p:cNvPr>
          <p:cNvSpPr/>
          <p:nvPr/>
        </p:nvSpPr>
        <p:spPr>
          <a:xfrm>
            <a:off x="4166661" y="784398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6" name="Oval 435">
            <a:extLst>
              <a:ext uri="{FF2B5EF4-FFF2-40B4-BE49-F238E27FC236}">
                <a16:creationId xmlns:a16="http://schemas.microsoft.com/office/drawing/2014/main" id="{ED01AB1D-D23E-47A1-8FCF-BAC8BB3DFBEF}"/>
              </a:ext>
            </a:extLst>
          </p:cNvPr>
          <p:cNvSpPr/>
          <p:nvPr/>
        </p:nvSpPr>
        <p:spPr>
          <a:xfrm>
            <a:off x="4222165" y="773667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7" name="Oval 436">
            <a:extLst>
              <a:ext uri="{FF2B5EF4-FFF2-40B4-BE49-F238E27FC236}">
                <a16:creationId xmlns:a16="http://schemas.microsoft.com/office/drawing/2014/main" id="{96FE5A65-3A9F-49C6-9F5E-4549ED82BD4D}"/>
              </a:ext>
            </a:extLst>
          </p:cNvPr>
          <p:cNvSpPr/>
          <p:nvPr/>
        </p:nvSpPr>
        <p:spPr>
          <a:xfrm>
            <a:off x="4294966" y="7977071"/>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8" name="Oval 437">
            <a:extLst>
              <a:ext uri="{FF2B5EF4-FFF2-40B4-BE49-F238E27FC236}">
                <a16:creationId xmlns:a16="http://schemas.microsoft.com/office/drawing/2014/main" id="{BEFEF6B5-0AA8-41B3-873F-ED3AB464E665}"/>
              </a:ext>
            </a:extLst>
          </p:cNvPr>
          <p:cNvSpPr/>
          <p:nvPr/>
        </p:nvSpPr>
        <p:spPr>
          <a:xfrm>
            <a:off x="4051501" y="7814517"/>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9" name="Oval 438">
            <a:extLst>
              <a:ext uri="{FF2B5EF4-FFF2-40B4-BE49-F238E27FC236}">
                <a16:creationId xmlns:a16="http://schemas.microsoft.com/office/drawing/2014/main" id="{3ECE1E33-15E0-40A6-B4F6-9A51957AD993}"/>
              </a:ext>
            </a:extLst>
          </p:cNvPr>
          <p:cNvSpPr/>
          <p:nvPr/>
        </p:nvSpPr>
        <p:spPr>
          <a:xfrm>
            <a:off x="4388784" y="7894677"/>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40" name="Oval 439">
            <a:extLst>
              <a:ext uri="{FF2B5EF4-FFF2-40B4-BE49-F238E27FC236}">
                <a16:creationId xmlns:a16="http://schemas.microsoft.com/office/drawing/2014/main" id="{00BD344C-87CA-418F-84BF-24C3776A8C26}"/>
              </a:ext>
            </a:extLst>
          </p:cNvPr>
          <p:cNvSpPr/>
          <p:nvPr/>
        </p:nvSpPr>
        <p:spPr>
          <a:xfrm>
            <a:off x="4294898" y="781122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41" name="Freeform: Shape 440">
            <a:extLst>
              <a:ext uri="{FF2B5EF4-FFF2-40B4-BE49-F238E27FC236}">
                <a16:creationId xmlns:a16="http://schemas.microsoft.com/office/drawing/2014/main" id="{972116A5-90B2-4D56-91EF-37EE8ECE962F}"/>
              </a:ext>
            </a:extLst>
          </p:cNvPr>
          <p:cNvSpPr/>
          <p:nvPr/>
        </p:nvSpPr>
        <p:spPr>
          <a:xfrm>
            <a:off x="3849748" y="7753456"/>
            <a:ext cx="177866" cy="416845"/>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2" name="Freeform: Shape 441">
            <a:extLst>
              <a:ext uri="{FF2B5EF4-FFF2-40B4-BE49-F238E27FC236}">
                <a16:creationId xmlns:a16="http://schemas.microsoft.com/office/drawing/2014/main" id="{DDE28A97-1A05-4663-A750-84A57D458AA6}"/>
              </a:ext>
            </a:extLst>
          </p:cNvPr>
          <p:cNvSpPr/>
          <p:nvPr/>
        </p:nvSpPr>
        <p:spPr>
          <a:xfrm>
            <a:off x="2991102" y="7418732"/>
            <a:ext cx="177866" cy="416845"/>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3" name="Freeform: Shape 442">
            <a:extLst>
              <a:ext uri="{FF2B5EF4-FFF2-40B4-BE49-F238E27FC236}">
                <a16:creationId xmlns:a16="http://schemas.microsoft.com/office/drawing/2014/main" id="{E8442856-EF43-4DB6-B3FD-76FF96A2CAB3}"/>
              </a:ext>
            </a:extLst>
          </p:cNvPr>
          <p:cNvSpPr/>
          <p:nvPr/>
        </p:nvSpPr>
        <p:spPr>
          <a:xfrm>
            <a:off x="3037888" y="7961024"/>
            <a:ext cx="177866" cy="416845"/>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4" name="Freeform: Shape 443">
            <a:extLst>
              <a:ext uri="{FF2B5EF4-FFF2-40B4-BE49-F238E27FC236}">
                <a16:creationId xmlns:a16="http://schemas.microsoft.com/office/drawing/2014/main" id="{F06BC290-C288-4E27-AC94-044076D06BAC}"/>
              </a:ext>
            </a:extLst>
          </p:cNvPr>
          <p:cNvSpPr/>
          <p:nvPr/>
        </p:nvSpPr>
        <p:spPr>
          <a:xfrm>
            <a:off x="2421951" y="7509453"/>
            <a:ext cx="138617"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5" name="Freeform: Shape 444">
            <a:extLst>
              <a:ext uri="{FF2B5EF4-FFF2-40B4-BE49-F238E27FC236}">
                <a16:creationId xmlns:a16="http://schemas.microsoft.com/office/drawing/2014/main" id="{38406E9D-BE87-47CD-9582-E8833521A824}"/>
              </a:ext>
            </a:extLst>
          </p:cNvPr>
          <p:cNvSpPr/>
          <p:nvPr/>
        </p:nvSpPr>
        <p:spPr>
          <a:xfrm>
            <a:off x="2525302" y="7212919"/>
            <a:ext cx="106710"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6" name="Freeform: Shape 445">
            <a:extLst>
              <a:ext uri="{FF2B5EF4-FFF2-40B4-BE49-F238E27FC236}">
                <a16:creationId xmlns:a16="http://schemas.microsoft.com/office/drawing/2014/main" id="{2FAD30C8-AB64-4272-BBE0-C2F76D3A6EDF}"/>
              </a:ext>
            </a:extLst>
          </p:cNvPr>
          <p:cNvSpPr/>
          <p:nvPr/>
        </p:nvSpPr>
        <p:spPr>
          <a:xfrm>
            <a:off x="2259688" y="7999770"/>
            <a:ext cx="106710"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7" name="Freeform: Shape 446">
            <a:extLst>
              <a:ext uri="{FF2B5EF4-FFF2-40B4-BE49-F238E27FC236}">
                <a16:creationId xmlns:a16="http://schemas.microsoft.com/office/drawing/2014/main" id="{7A3CA806-35BF-4BCC-9B2A-866D19BEDCA2}"/>
              </a:ext>
            </a:extLst>
          </p:cNvPr>
          <p:cNvSpPr/>
          <p:nvPr/>
        </p:nvSpPr>
        <p:spPr>
          <a:xfrm>
            <a:off x="1744843" y="7478087"/>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8" name="Freeform: Shape 447">
            <a:extLst>
              <a:ext uri="{FF2B5EF4-FFF2-40B4-BE49-F238E27FC236}">
                <a16:creationId xmlns:a16="http://schemas.microsoft.com/office/drawing/2014/main" id="{2DDB1D1E-5D0D-4ED7-B169-4F8EEB704BAF}"/>
              </a:ext>
            </a:extLst>
          </p:cNvPr>
          <p:cNvSpPr/>
          <p:nvPr/>
        </p:nvSpPr>
        <p:spPr>
          <a:xfrm>
            <a:off x="2013239" y="8299336"/>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9" name="Freeform: Shape 448">
            <a:extLst>
              <a:ext uri="{FF2B5EF4-FFF2-40B4-BE49-F238E27FC236}">
                <a16:creationId xmlns:a16="http://schemas.microsoft.com/office/drawing/2014/main" id="{19F18BD8-3EAA-41F0-A924-A4692480BDA2}"/>
              </a:ext>
            </a:extLst>
          </p:cNvPr>
          <p:cNvSpPr/>
          <p:nvPr/>
        </p:nvSpPr>
        <p:spPr>
          <a:xfrm>
            <a:off x="1878644" y="7658136"/>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0" name="Freeform: Shape 449">
            <a:extLst>
              <a:ext uri="{FF2B5EF4-FFF2-40B4-BE49-F238E27FC236}">
                <a16:creationId xmlns:a16="http://schemas.microsoft.com/office/drawing/2014/main" id="{DCB32D70-F8E1-43FB-B45E-8723981FE7BA}"/>
              </a:ext>
            </a:extLst>
          </p:cNvPr>
          <p:cNvSpPr/>
          <p:nvPr/>
        </p:nvSpPr>
        <p:spPr>
          <a:xfrm>
            <a:off x="1820528" y="8161132"/>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1" name="Freeform: Shape 450">
            <a:extLst>
              <a:ext uri="{FF2B5EF4-FFF2-40B4-BE49-F238E27FC236}">
                <a16:creationId xmlns:a16="http://schemas.microsoft.com/office/drawing/2014/main" id="{C7EA87C6-315A-48C1-B89A-D99A1F559220}"/>
              </a:ext>
            </a:extLst>
          </p:cNvPr>
          <p:cNvSpPr/>
          <p:nvPr/>
        </p:nvSpPr>
        <p:spPr>
          <a:xfrm>
            <a:off x="2007850" y="8039391"/>
            <a:ext cx="83680" cy="66322"/>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3" name="Freeform: Shape 452">
            <a:extLst>
              <a:ext uri="{FF2B5EF4-FFF2-40B4-BE49-F238E27FC236}">
                <a16:creationId xmlns:a16="http://schemas.microsoft.com/office/drawing/2014/main" id="{D58EFD9D-354D-4765-BBE4-B80519F5186C}"/>
              </a:ext>
            </a:extLst>
          </p:cNvPr>
          <p:cNvSpPr/>
          <p:nvPr/>
        </p:nvSpPr>
        <p:spPr>
          <a:xfrm>
            <a:off x="1726819" y="7945733"/>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4" name="Freeform: Shape 453">
            <a:extLst>
              <a:ext uri="{FF2B5EF4-FFF2-40B4-BE49-F238E27FC236}">
                <a16:creationId xmlns:a16="http://schemas.microsoft.com/office/drawing/2014/main" id="{112E1AE9-7574-43E2-B294-75FF7D2E4E99}"/>
              </a:ext>
            </a:extLst>
          </p:cNvPr>
          <p:cNvSpPr/>
          <p:nvPr/>
        </p:nvSpPr>
        <p:spPr>
          <a:xfrm>
            <a:off x="2607241" y="7863448"/>
            <a:ext cx="317979" cy="21105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5" name="Oval 454">
            <a:extLst>
              <a:ext uri="{FF2B5EF4-FFF2-40B4-BE49-F238E27FC236}">
                <a16:creationId xmlns:a16="http://schemas.microsoft.com/office/drawing/2014/main" id="{C86A650D-08AC-4A31-90A0-83C3645572D1}"/>
              </a:ext>
            </a:extLst>
          </p:cNvPr>
          <p:cNvSpPr/>
          <p:nvPr/>
        </p:nvSpPr>
        <p:spPr>
          <a:xfrm>
            <a:off x="2770926" y="790582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56" name="Oval 455">
            <a:extLst>
              <a:ext uri="{FF2B5EF4-FFF2-40B4-BE49-F238E27FC236}">
                <a16:creationId xmlns:a16="http://schemas.microsoft.com/office/drawing/2014/main" id="{F1B0493B-593B-41F4-AD6F-9096C6D90365}"/>
              </a:ext>
            </a:extLst>
          </p:cNvPr>
          <p:cNvSpPr/>
          <p:nvPr/>
        </p:nvSpPr>
        <p:spPr>
          <a:xfrm>
            <a:off x="2712039" y="8003217"/>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57" name="Freeform: Shape 456">
            <a:extLst>
              <a:ext uri="{FF2B5EF4-FFF2-40B4-BE49-F238E27FC236}">
                <a16:creationId xmlns:a16="http://schemas.microsoft.com/office/drawing/2014/main" id="{D1055C7E-14C3-40EA-A3B6-2DD9159C0150}"/>
              </a:ext>
            </a:extLst>
          </p:cNvPr>
          <p:cNvSpPr/>
          <p:nvPr/>
        </p:nvSpPr>
        <p:spPr>
          <a:xfrm>
            <a:off x="2538640" y="7912513"/>
            <a:ext cx="106710"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8" name="Freeform: Shape 457">
            <a:extLst>
              <a:ext uri="{FF2B5EF4-FFF2-40B4-BE49-F238E27FC236}">
                <a16:creationId xmlns:a16="http://schemas.microsoft.com/office/drawing/2014/main" id="{FEA69FFC-B38C-4C7C-82CC-82AF9C826AED}"/>
              </a:ext>
            </a:extLst>
          </p:cNvPr>
          <p:cNvSpPr/>
          <p:nvPr/>
        </p:nvSpPr>
        <p:spPr>
          <a:xfrm>
            <a:off x="1984467" y="7117713"/>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9" name="Oval 458">
            <a:extLst>
              <a:ext uri="{FF2B5EF4-FFF2-40B4-BE49-F238E27FC236}">
                <a16:creationId xmlns:a16="http://schemas.microsoft.com/office/drawing/2014/main" id="{C6FFDAE6-FBD8-4361-A04F-E3442DDA1B1C}"/>
              </a:ext>
            </a:extLst>
          </p:cNvPr>
          <p:cNvSpPr/>
          <p:nvPr/>
        </p:nvSpPr>
        <p:spPr>
          <a:xfrm>
            <a:off x="2031242" y="713532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60" name="Freeform: Shape 459">
            <a:extLst>
              <a:ext uri="{FF2B5EF4-FFF2-40B4-BE49-F238E27FC236}">
                <a16:creationId xmlns:a16="http://schemas.microsoft.com/office/drawing/2014/main" id="{C40CE720-79DE-4AEC-A469-13F4DD3DF433}"/>
              </a:ext>
            </a:extLst>
          </p:cNvPr>
          <p:cNvSpPr/>
          <p:nvPr/>
        </p:nvSpPr>
        <p:spPr>
          <a:xfrm>
            <a:off x="2450504" y="8200077"/>
            <a:ext cx="106710"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1" name="Freeform: Shape 460">
            <a:extLst>
              <a:ext uri="{FF2B5EF4-FFF2-40B4-BE49-F238E27FC236}">
                <a16:creationId xmlns:a16="http://schemas.microsoft.com/office/drawing/2014/main" id="{1E225840-2EFF-4813-8D65-CCAB7488678C}"/>
              </a:ext>
            </a:extLst>
          </p:cNvPr>
          <p:cNvSpPr/>
          <p:nvPr/>
        </p:nvSpPr>
        <p:spPr>
          <a:xfrm>
            <a:off x="1963703" y="7334680"/>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2" name="Freeform: Shape 461">
            <a:extLst>
              <a:ext uri="{FF2B5EF4-FFF2-40B4-BE49-F238E27FC236}">
                <a16:creationId xmlns:a16="http://schemas.microsoft.com/office/drawing/2014/main" id="{1FDAEB87-4180-4FD1-BC46-12E14FED59F2}"/>
              </a:ext>
            </a:extLst>
          </p:cNvPr>
          <p:cNvSpPr/>
          <p:nvPr/>
        </p:nvSpPr>
        <p:spPr>
          <a:xfrm>
            <a:off x="1867539" y="7141736"/>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4" name="Rectangle 463">
            <a:extLst>
              <a:ext uri="{FF2B5EF4-FFF2-40B4-BE49-F238E27FC236}">
                <a16:creationId xmlns:a16="http://schemas.microsoft.com/office/drawing/2014/main" id="{487B8BED-9272-4DBA-BF42-AB1EAABD0AC4}"/>
              </a:ext>
            </a:extLst>
          </p:cNvPr>
          <p:cNvSpPr/>
          <p:nvPr/>
        </p:nvSpPr>
        <p:spPr>
          <a:xfrm>
            <a:off x="470186" y="4921992"/>
            <a:ext cx="6187100" cy="276999"/>
          </a:xfrm>
          <a:prstGeom prst="rect">
            <a:avLst/>
          </a:prstGeom>
          <a:noFill/>
        </p:spPr>
        <p:txBody>
          <a:bodyPr wrap="square">
            <a:spAutoFit/>
          </a:bodyPr>
          <a:lstStyle/>
          <a:p>
            <a:r>
              <a:rPr lang="en-AU" sz="1200" b="1" dirty="0">
                <a:latin typeface="Arial Narrow" panose="020B0606020202030204" pitchFamily="34" charset="0"/>
              </a:rPr>
              <a:t>Activity: Identify 2 SOURCES of HEAVY METALS and MICROPLASTICS in the spaces below left.</a:t>
            </a:r>
          </a:p>
        </p:txBody>
      </p:sp>
      <p:sp>
        <p:nvSpPr>
          <p:cNvPr id="467" name="Rectangle 466">
            <a:extLst>
              <a:ext uri="{FF2B5EF4-FFF2-40B4-BE49-F238E27FC236}">
                <a16:creationId xmlns:a16="http://schemas.microsoft.com/office/drawing/2014/main" id="{2C18477F-97BD-4A6C-9DED-1C2E025E2890}"/>
              </a:ext>
            </a:extLst>
          </p:cNvPr>
          <p:cNvSpPr/>
          <p:nvPr/>
        </p:nvSpPr>
        <p:spPr>
          <a:xfrm>
            <a:off x="595816" y="5286401"/>
            <a:ext cx="1116912" cy="157465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468" name="Rectangle 467">
            <a:extLst>
              <a:ext uri="{FF2B5EF4-FFF2-40B4-BE49-F238E27FC236}">
                <a16:creationId xmlns:a16="http://schemas.microsoft.com/office/drawing/2014/main" id="{B5CC0613-740D-447B-AF47-F0B776270F1F}"/>
              </a:ext>
            </a:extLst>
          </p:cNvPr>
          <p:cNvSpPr/>
          <p:nvPr/>
        </p:nvSpPr>
        <p:spPr>
          <a:xfrm>
            <a:off x="595358" y="7065528"/>
            <a:ext cx="1116912" cy="158686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469" name="Arrow: Right 468">
            <a:extLst>
              <a:ext uri="{FF2B5EF4-FFF2-40B4-BE49-F238E27FC236}">
                <a16:creationId xmlns:a16="http://schemas.microsoft.com/office/drawing/2014/main" id="{7AA5837F-649B-4028-896C-2AA5CD841C51}"/>
              </a:ext>
            </a:extLst>
          </p:cNvPr>
          <p:cNvSpPr/>
          <p:nvPr/>
        </p:nvSpPr>
        <p:spPr>
          <a:xfrm>
            <a:off x="1833205" y="6579845"/>
            <a:ext cx="3060819" cy="292365"/>
          </a:xfrm>
          <a:prstGeom prst="righ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0" name="TextBox 469">
            <a:extLst>
              <a:ext uri="{FF2B5EF4-FFF2-40B4-BE49-F238E27FC236}">
                <a16:creationId xmlns:a16="http://schemas.microsoft.com/office/drawing/2014/main" id="{7E2425D9-DF46-4E20-B53C-22A5F1230BDD}"/>
              </a:ext>
            </a:extLst>
          </p:cNvPr>
          <p:cNvSpPr txBox="1"/>
          <p:nvPr/>
        </p:nvSpPr>
        <p:spPr>
          <a:xfrm>
            <a:off x="1777420" y="6592967"/>
            <a:ext cx="3131155" cy="276999"/>
          </a:xfrm>
          <a:prstGeom prst="rect">
            <a:avLst/>
          </a:prstGeom>
          <a:noFill/>
        </p:spPr>
        <p:txBody>
          <a:bodyPr wrap="square" rtlCol="0">
            <a:spAutoFit/>
          </a:bodyPr>
          <a:lstStyle/>
          <a:p>
            <a:pPr algn="ctr"/>
            <a:r>
              <a:rPr lang="en-AU" sz="1200" dirty="0">
                <a:latin typeface="Arial Narrow" panose="020B0606020202030204" pitchFamily="34" charset="0"/>
              </a:rPr>
              <a:t>BIOACCUMULATION &amp; BIOMAGNIFICATION</a:t>
            </a:r>
          </a:p>
        </p:txBody>
      </p:sp>
      <p:sp>
        <p:nvSpPr>
          <p:cNvPr id="471" name="Arrow: Right 470">
            <a:extLst>
              <a:ext uri="{FF2B5EF4-FFF2-40B4-BE49-F238E27FC236}">
                <a16:creationId xmlns:a16="http://schemas.microsoft.com/office/drawing/2014/main" id="{D7459F55-7DF5-47E0-A7A6-C782D0F0F739}"/>
              </a:ext>
            </a:extLst>
          </p:cNvPr>
          <p:cNvSpPr/>
          <p:nvPr/>
        </p:nvSpPr>
        <p:spPr>
          <a:xfrm>
            <a:off x="1819597" y="8384022"/>
            <a:ext cx="3060819" cy="292365"/>
          </a:xfrm>
          <a:prstGeom prst="righ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2" name="TextBox 471">
            <a:extLst>
              <a:ext uri="{FF2B5EF4-FFF2-40B4-BE49-F238E27FC236}">
                <a16:creationId xmlns:a16="http://schemas.microsoft.com/office/drawing/2014/main" id="{CE0C1FDE-F0F2-409D-BF48-A370129C7A57}"/>
              </a:ext>
            </a:extLst>
          </p:cNvPr>
          <p:cNvSpPr txBox="1"/>
          <p:nvPr/>
        </p:nvSpPr>
        <p:spPr>
          <a:xfrm>
            <a:off x="1870049" y="8388206"/>
            <a:ext cx="3021496" cy="276999"/>
          </a:xfrm>
          <a:prstGeom prst="rect">
            <a:avLst/>
          </a:prstGeom>
          <a:noFill/>
        </p:spPr>
        <p:txBody>
          <a:bodyPr wrap="square" rtlCol="0">
            <a:spAutoFit/>
          </a:bodyPr>
          <a:lstStyle/>
          <a:p>
            <a:pPr algn="ctr"/>
            <a:r>
              <a:rPr lang="en-AU" sz="1200" dirty="0">
                <a:latin typeface="Arial Narrow" panose="020B0606020202030204" pitchFamily="34" charset="0"/>
              </a:rPr>
              <a:t>BIOACCUMULATION &amp; BIOMAGNIFICATION </a:t>
            </a:r>
          </a:p>
        </p:txBody>
      </p:sp>
      <p:sp>
        <p:nvSpPr>
          <p:cNvPr id="7" name="TextBox 6">
            <a:extLst>
              <a:ext uri="{FF2B5EF4-FFF2-40B4-BE49-F238E27FC236}">
                <a16:creationId xmlns:a16="http://schemas.microsoft.com/office/drawing/2014/main" id="{D263D6BA-AE49-45E9-8F42-0B7948FE0321}"/>
              </a:ext>
            </a:extLst>
          </p:cNvPr>
          <p:cNvSpPr txBox="1"/>
          <p:nvPr/>
        </p:nvSpPr>
        <p:spPr>
          <a:xfrm>
            <a:off x="5280591" y="6487735"/>
            <a:ext cx="1368152"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e.g. mercury</a:t>
            </a:r>
          </a:p>
        </p:txBody>
      </p:sp>
      <p:sp>
        <p:nvSpPr>
          <p:cNvPr id="392" name="TextBox 391">
            <a:extLst>
              <a:ext uri="{FF2B5EF4-FFF2-40B4-BE49-F238E27FC236}">
                <a16:creationId xmlns:a16="http://schemas.microsoft.com/office/drawing/2014/main" id="{583F5B59-7519-4C4D-AD3A-C10F0C20D26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9" name="TextBox 8">
            <a:extLst>
              <a:ext uri="{FF2B5EF4-FFF2-40B4-BE49-F238E27FC236}">
                <a16:creationId xmlns:a16="http://schemas.microsoft.com/office/drawing/2014/main" id="{038E95C8-8504-41BB-9663-A54A2BB0157B}"/>
              </a:ext>
            </a:extLst>
          </p:cNvPr>
          <p:cNvSpPr txBox="1"/>
          <p:nvPr/>
        </p:nvSpPr>
        <p:spPr>
          <a:xfrm>
            <a:off x="557557" y="5300514"/>
            <a:ext cx="1205470" cy="1754326"/>
          </a:xfrm>
          <a:prstGeom prst="rect">
            <a:avLst/>
          </a:prstGeom>
          <a:noFill/>
        </p:spPr>
        <p:txBody>
          <a:bodyPr wrap="square" rtlCol="0">
            <a:spAutoFit/>
          </a:bodyPr>
          <a:lstStyle/>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Industrial waste </a:t>
            </a:r>
            <a:br>
              <a:rPr lang="en-AU" sz="1200" dirty="0">
                <a:solidFill>
                  <a:schemeClr val="tx1">
                    <a:lumMod val="65000"/>
                    <a:lumOff val="35000"/>
                  </a:schemeClr>
                </a:solidFill>
                <a:latin typeface="Comic Sans MS" panose="030F0702030302020204" pitchFamily="66" charset="0"/>
              </a:rPr>
            </a:br>
            <a:r>
              <a:rPr lang="en-AU" sz="1200" dirty="0">
                <a:solidFill>
                  <a:schemeClr val="tx1">
                    <a:lumMod val="65000"/>
                    <a:lumOff val="35000"/>
                  </a:schemeClr>
                </a:solidFill>
                <a:latin typeface="Comic Sans MS" panose="030F0702030302020204" pitchFamily="66" charset="0"/>
              </a:rPr>
              <a:t>(e.g. waste water from a factory or mine)</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Extended flooding</a:t>
            </a:r>
          </a:p>
          <a:p>
            <a:pPr marL="171450" indent="-171450">
              <a:buFont typeface="Arial" panose="020B0604020202020204" pitchFamily="34" charset="0"/>
              <a:buChar char="•"/>
            </a:pPr>
            <a:endParaRPr lang="en-AU" sz="1200" dirty="0">
              <a:solidFill>
                <a:schemeClr val="tx1">
                  <a:lumMod val="65000"/>
                  <a:lumOff val="35000"/>
                </a:schemeClr>
              </a:solidFill>
              <a:latin typeface="Comic Sans MS" panose="030F0702030302020204" pitchFamily="66" charset="0"/>
            </a:endParaRPr>
          </a:p>
        </p:txBody>
      </p:sp>
      <p:sp>
        <p:nvSpPr>
          <p:cNvPr id="394" name="TextBox 393">
            <a:extLst>
              <a:ext uri="{FF2B5EF4-FFF2-40B4-BE49-F238E27FC236}">
                <a16:creationId xmlns:a16="http://schemas.microsoft.com/office/drawing/2014/main" id="{0D0BD033-D609-4085-B2B4-D179E1DBF491}"/>
              </a:ext>
            </a:extLst>
          </p:cNvPr>
          <p:cNvSpPr txBox="1"/>
          <p:nvPr/>
        </p:nvSpPr>
        <p:spPr>
          <a:xfrm>
            <a:off x="563428" y="7081951"/>
            <a:ext cx="1205470" cy="1938992"/>
          </a:xfrm>
          <a:prstGeom prst="rect">
            <a:avLst/>
          </a:prstGeom>
          <a:noFill/>
        </p:spPr>
        <p:txBody>
          <a:bodyPr wrap="square" rtlCol="0">
            <a:spAutoFit/>
          </a:bodyPr>
          <a:lstStyle/>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Cosmetic industry</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Fishing industry</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Packaging</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Single-use plastics</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Plastic Bags</a:t>
            </a:r>
          </a:p>
          <a:p>
            <a:pPr marL="171450" indent="-171450">
              <a:buFont typeface="Arial" panose="020B0604020202020204" pitchFamily="34" charset="0"/>
              <a:buChar char="•"/>
            </a:pPr>
            <a:endParaRPr lang="en-AU" sz="1200" dirty="0">
              <a:solidFill>
                <a:schemeClr val="tx1">
                  <a:lumMod val="65000"/>
                  <a:lumOff val="35000"/>
                </a:schemeClr>
              </a:solidFill>
              <a:latin typeface="Comic Sans MS" panose="030F0702030302020204" pitchFamily="66" charset="0"/>
            </a:endParaRPr>
          </a:p>
          <a:p>
            <a:pPr marL="171450" indent="-171450">
              <a:buFont typeface="Arial" panose="020B0604020202020204" pitchFamily="34" charset="0"/>
              <a:buChar char="•"/>
            </a:pPr>
            <a:endParaRPr lang="en-AU" sz="1200" dirty="0">
              <a:solidFill>
                <a:schemeClr val="tx1">
                  <a:lumMod val="65000"/>
                  <a:lumOff val="35000"/>
                </a:schemeClr>
              </a:solidFill>
              <a:latin typeface="Comic Sans MS" panose="030F0702030302020204" pitchFamily="66" charset="0"/>
            </a:endParaRPr>
          </a:p>
        </p:txBody>
      </p:sp>
      <p:cxnSp>
        <p:nvCxnSpPr>
          <p:cNvPr id="395" name="Straight Connector 394">
            <a:extLst>
              <a:ext uri="{FF2B5EF4-FFF2-40B4-BE49-F238E27FC236}">
                <a16:creationId xmlns:a16="http://schemas.microsoft.com/office/drawing/2014/main" id="{B571A722-BDA3-47D1-A03E-F89E682E99FE}"/>
              </a:ext>
            </a:extLst>
          </p:cNvPr>
          <p:cNvCxnSpPr/>
          <p:nvPr/>
        </p:nvCxnSpPr>
        <p:spPr>
          <a:xfrm flipH="1">
            <a:off x="504696" y="490841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6" name="Oval 395">
            <a:extLst>
              <a:ext uri="{FF2B5EF4-FFF2-40B4-BE49-F238E27FC236}">
                <a16:creationId xmlns:a16="http://schemas.microsoft.com/office/drawing/2014/main" id="{0A14BA4F-C0D3-46A4-8600-1ED089466FF5}"/>
              </a:ext>
            </a:extLst>
          </p:cNvPr>
          <p:cNvSpPr/>
          <p:nvPr/>
        </p:nvSpPr>
        <p:spPr>
          <a:xfrm>
            <a:off x="1664009" y="271917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10" name="Straight Connector 9">
            <a:extLst>
              <a:ext uri="{FF2B5EF4-FFF2-40B4-BE49-F238E27FC236}">
                <a16:creationId xmlns:a16="http://schemas.microsoft.com/office/drawing/2014/main" id="{67948C7D-C795-7092-FD97-413E10D6B161}"/>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6">
            <a:extLst>
              <a:ext uri="{FF2B5EF4-FFF2-40B4-BE49-F238E27FC236}">
                <a16:creationId xmlns:a16="http://schemas.microsoft.com/office/drawing/2014/main" id="{8452E796-C9ED-4972-FF32-5023C894A817}"/>
              </a:ext>
            </a:extLst>
          </p:cNvPr>
          <p:cNvSpPr txBox="1"/>
          <p:nvPr/>
        </p:nvSpPr>
        <p:spPr>
          <a:xfrm>
            <a:off x="2582348"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Fisheries &amp; Population Dynamics</a:t>
            </a:r>
            <a:endParaRPr lang="en-AU" sz="1100" b="1" dirty="0">
              <a:latin typeface="Arial Narrow" pitchFamily="34" charset="0"/>
            </a:endParaRPr>
          </a:p>
        </p:txBody>
      </p:sp>
      <p:sp>
        <p:nvSpPr>
          <p:cNvPr id="13" name="TextBox 36">
            <a:extLst>
              <a:ext uri="{FF2B5EF4-FFF2-40B4-BE49-F238E27FC236}">
                <a16:creationId xmlns:a16="http://schemas.microsoft.com/office/drawing/2014/main" id="{555B5AAF-17E0-2C08-870D-12FA504FBAE5}"/>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3234688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3BD05-869C-24E2-39BF-3FCEB6C2C687}"/>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DFF250B9-6689-1652-8E65-618F1695CA1E}"/>
              </a:ext>
            </a:extLst>
          </p:cNvPr>
          <p:cNvSpPr txBox="1"/>
          <p:nvPr/>
        </p:nvSpPr>
        <p:spPr>
          <a:xfrm>
            <a:off x="1477581" y="118257"/>
            <a:ext cx="4098801" cy="954107"/>
          </a:xfrm>
          <a:prstGeom prst="rect">
            <a:avLst/>
          </a:prstGeom>
          <a:noFill/>
        </p:spPr>
        <p:txBody>
          <a:bodyPr wrap="square" rtlCol="0">
            <a:spAutoFit/>
          </a:bodyPr>
          <a:lstStyle/>
          <a:p>
            <a:r>
              <a:rPr lang="en-US" sz="2000" b="1" dirty="0">
                <a:latin typeface="Arial Narrow" pitchFamily="34" charset="0"/>
              </a:rPr>
              <a:t>Determine</a:t>
            </a:r>
            <a:r>
              <a:rPr lang="en-US" sz="1200" dirty="0">
                <a:latin typeface="Arial Narrow" pitchFamily="34" charset="0"/>
              </a:rPr>
              <a:t> the impact of bioaccumulation and biomagnification through the food web into edible seafood, e.g. ciguatera, heavy metals and microplastics</a:t>
            </a: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6332B2A5-36C0-3C6E-27C2-53145CBF7A15}"/>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CA030C41-81D9-CA02-D6CD-7615AD0EDF4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2834713B-A63E-B367-E54E-A58BE04BE198}"/>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9C9478C7-EF21-4AA1-7C1D-340D86BE94BF}"/>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39C24951-BB1F-107F-534E-AA689A79578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5428E1E5-F6AF-BBF0-D7D2-DC6C2B543D48}"/>
              </a:ext>
            </a:extLst>
          </p:cNvPr>
          <p:cNvSpPr txBox="1"/>
          <p:nvPr/>
        </p:nvSpPr>
        <p:spPr>
          <a:xfrm>
            <a:off x="5693106" y="230847"/>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398313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738664"/>
          </a:xfrm>
          <a:prstGeom prst="rect">
            <a:avLst/>
          </a:prstGeom>
          <a:noFill/>
        </p:spPr>
        <p:txBody>
          <a:bodyPr wrap="square" rtlCol="0">
            <a:spAutoFit/>
          </a:bodyPr>
          <a:lstStyle/>
          <a:p>
            <a:r>
              <a:rPr lang="en-US" b="1" dirty="0">
                <a:latin typeface="Arial Narrow" pitchFamily="34" charset="0"/>
              </a:rPr>
              <a:t>8. Fishy Futures –</a:t>
            </a:r>
            <a:r>
              <a:rPr lang="en-US" sz="1200" b="1" dirty="0">
                <a:latin typeface="Arial Narrow" panose="020B0606020202030204" pitchFamily="34" charset="0"/>
              </a:rPr>
              <a:t> </a:t>
            </a:r>
            <a:r>
              <a:rPr lang="en-US" sz="1200" dirty="0">
                <a:latin typeface="Arial Narrow" panose="020B0606020202030204" pitchFamily="34" charset="0"/>
              </a:rPr>
              <a:t>Explain how the alteration of thermal regimes caused by climate change is affecting the distribution of fish populations.</a:t>
            </a:r>
            <a:endParaRPr lang="en-AU" sz="1200" dirty="0">
              <a:latin typeface="Arial Narrow" panose="020B0606020202030204" pitchFamily="34" charset="0"/>
            </a:endParaRPr>
          </a:p>
        </p:txBody>
      </p:sp>
      <p:sp>
        <p:nvSpPr>
          <p:cNvPr id="32" name="Rectangle 31">
            <a:extLst>
              <a:ext uri="{FF2B5EF4-FFF2-40B4-BE49-F238E27FC236}">
                <a16:creationId xmlns:a16="http://schemas.microsoft.com/office/drawing/2014/main" id="{E884C552-B041-45A6-B8A0-C74CD483A572}"/>
              </a:ext>
            </a:extLst>
          </p:cNvPr>
          <p:cNvSpPr/>
          <p:nvPr/>
        </p:nvSpPr>
        <p:spPr>
          <a:xfrm>
            <a:off x="435932" y="8218776"/>
            <a:ext cx="6106468" cy="630942"/>
          </a:xfrm>
          <a:prstGeom prst="rect">
            <a:avLst/>
          </a:prstGeom>
        </p:spPr>
        <p:txBody>
          <a:bodyPr wrap="square">
            <a:spAutoFit/>
          </a:bodyPr>
          <a:lstStyle/>
          <a:p>
            <a:r>
              <a:rPr lang="en-AU" sz="700" baseline="30000" dirty="0">
                <a:latin typeface="Arial Narrow" panose="020B0606020202030204" pitchFamily="34" charset="0"/>
              </a:rPr>
              <a:t>[1] </a:t>
            </a:r>
            <a:r>
              <a:rPr lang="en-AU" sz="700" dirty="0">
                <a:latin typeface="Arial Narrow" panose="020B0606020202030204" pitchFamily="34" charset="0"/>
              </a:rPr>
              <a:t>Scott, M., </a:t>
            </a:r>
            <a:r>
              <a:rPr lang="en-AU" sz="700" dirty="0" err="1">
                <a:latin typeface="Arial Narrow" panose="020B0606020202030204" pitchFamily="34" charset="0"/>
              </a:rPr>
              <a:t>Heupel</a:t>
            </a:r>
            <a:r>
              <a:rPr lang="en-AU" sz="700" dirty="0">
                <a:latin typeface="Arial Narrow" panose="020B0606020202030204" pitchFamily="34" charset="0"/>
              </a:rPr>
              <a:t>, M., Tobin, A. and Pratchett, M. (2017). A large predatory reef fish species moderates feeding and activity patterns in response to seasonal and latitudinal temperature variation. </a:t>
            </a:r>
            <a:r>
              <a:rPr lang="en-AU" sz="700" i="1" dirty="0">
                <a:latin typeface="Arial Narrow" panose="020B0606020202030204" pitchFamily="34" charset="0"/>
              </a:rPr>
              <a:t>Nature. Scientific Reports Volume 7, Article number: 12966. DOI: 10.1038/s41598-017-13277-4</a:t>
            </a:r>
          </a:p>
          <a:p>
            <a:r>
              <a:rPr lang="en-AU" sz="700" baseline="30000" dirty="0">
                <a:latin typeface="Arial Narrow" panose="020B0606020202030204" pitchFamily="34" charset="0"/>
              </a:rPr>
              <a:t>[2]  </a:t>
            </a:r>
            <a:r>
              <a:rPr lang="en-US" sz="700" dirty="0" err="1">
                <a:latin typeface="Arial Narrow" panose="020B0606020202030204" pitchFamily="34" charset="0"/>
              </a:rPr>
              <a:t>Redang</a:t>
            </a:r>
            <a:r>
              <a:rPr lang="en-US" sz="700" dirty="0">
                <a:latin typeface="Arial Narrow" panose="020B0606020202030204" pitchFamily="34" charset="0"/>
              </a:rPr>
              <a:t> Island </a:t>
            </a:r>
            <a:r>
              <a:rPr lang="en-US" sz="700" dirty="0" err="1">
                <a:latin typeface="Arial Narrow" panose="020B0606020202030204" pitchFamily="34" charset="0"/>
              </a:rPr>
              <a:t>Rendezcous</a:t>
            </a:r>
            <a:r>
              <a:rPr lang="en-US" sz="700" dirty="0">
                <a:latin typeface="Arial Narrow" panose="020B0606020202030204" pitchFamily="34" charset="0"/>
              </a:rPr>
              <a:t> (1998-2003). </a:t>
            </a:r>
            <a:r>
              <a:rPr lang="en-US" sz="700" i="1" dirty="0">
                <a:latin typeface="Arial Narrow" panose="020B0606020202030204" pitchFamily="34" charset="0"/>
              </a:rPr>
              <a:t>Marine Life: Identifying Fishes: How to identify fishes</a:t>
            </a:r>
            <a:r>
              <a:rPr lang="en-US" sz="700" dirty="0">
                <a:latin typeface="Arial Narrow" panose="020B0606020202030204" pitchFamily="34" charset="0"/>
              </a:rPr>
              <a:t>. </a:t>
            </a:r>
            <a:r>
              <a:rPr lang="en-US" sz="700" dirty="0" err="1">
                <a:latin typeface="Arial Narrow" panose="020B0606020202030204" pitchFamily="34" charset="0"/>
              </a:rPr>
              <a:t>Redang</a:t>
            </a:r>
            <a:r>
              <a:rPr lang="en-US" sz="700" dirty="0">
                <a:latin typeface="Arial Narrow" panose="020B0606020202030204" pitchFamily="34" charset="0"/>
              </a:rPr>
              <a:t> Island. Accessed 27.04.2019 from: </a:t>
            </a:r>
            <a:r>
              <a:rPr lang="en-AU" sz="700" dirty="0">
                <a:latin typeface="Arial Narrow" panose="020B0606020202030204" pitchFamily="34" charset="0"/>
              </a:rPr>
              <a:t>https://www.redang.org/fishid.htm</a:t>
            </a:r>
            <a:endParaRPr lang="en-AU" sz="700" i="1" dirty="0">
              <a:latin typeface="Arial Narrow" panose="020B0606020202030204" pitchFamily="34" charset="0"/>
            </a:endParaRPr>
          </a:p>
          <a:p>
            <a:r>
              <a:rPr lang="en-US" sz="700" baseline="30000" dirty="0">
                <a:latin typeface="Arial Narrow" panose="020B0606020202030204" pitchFamily="34" charset="0"/>
              </a:rPr>
              <a:t>[3]  </a:t>
            </a:r>
            <a:r>
              <a:rPr lang="en-US" sz="700" dirty="0">
                <a:latin typeface="Arial Narrow" panose="020B0606020202030204" pitchFamily="34" charset="0"/>
              </a:rPr>
              <a:t>Winder, M. and Sommer, U. (2012). Phytoplankton response to a changing climate. </a:t>
            </a:r>
            <a:r>
              <a:rPr lang="en-US" sz="700" i="1" dirty="0" err="1">
                <a:latin typeface="Arial Narrow" panose="020B0606020202030204" pitchFamily="34" charset="0"/>
              </a:rPr>
              <a:t>Hydrobiologica</a:t>
            </a:r>
            <a:r>
              <a:rPr lang="en-US" sz="700" i="1" dirty="0">
                <a:latin typeface="Arial Narrow" panose="020B0606020202030204" pitchFamily="34" charset="0"/>
              </a:rPr>
              <a:t> 698(1):5 -16. DOI: 10.1007/s10750-012-1149-2</a:t>
            </a:r>
          </a:p>
          <a:p>
            <a:r>
              <a:rPr lang="en-US" sz="700" baseline="30000" dirty="0">
                <a:latin typeface="Arial Narrow" panose="020B0606020202030204" pitchFamily="34" charset="0"/>
              </a:rPr>
              <a:t>[4] </a:t>
            </a:r>
            <a:r>
              <a:rPr lang="en-US" sz="700" dirty="0">
                <a:latin typeface="Arial Narrow" panose="020B0606020202030204" pitchFamily="34" charset="0"/>
              </a:rPr>
              <a:t>Brierley, A S. and Kingsford, M. J. (2009). Impacts of Climate Change on Marine Organisms and Ecosystems. </a:t>
            </a:r>
            <a:r>
              <a:rPr lang="en-US" sz="700" i="1" dirty="0">
                <a:latin typeface="Arial Narrow" panose="020B0606020202030204" pitchFamily="34" charset="0"/>
              </a:rPr>
              <a:t>Current Biology, 19, R602-R614. DOI: 10.1016/j.cub.2009.05.046</a:t>
            </a:r>
          </a:p>
        </p:txBody>
      </p:sp>
      <p:pic>
        <p:nvPicPr>
          <p:cNvPr id="1028" name="Picture 4" descr="Image result for reef fish template for identification of fish">
            <a:extLst>
              <a:ext uri="{FF2B5EF4-FFF2-40B4-BE49-F238E27FC236}">
                <a16:creationId xmlns:a16="http://schemas.microsoft.com/office/drawing/2014/main" id="{04871EE3-4BEB-458F-835C-59376ACC7B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61"/>
          <a:stretch/>
        </p:blipFill>
        <p:spPr bwMode="auto">
          <a:xfrm>
            <a:off x="460291" y="4967501"/>
            <a:ext cx="3390040" cy="14824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CF86983-AC9E-4336-ACE5-62F9DD91A5D4}"/>
              </a:ext>
            </a:extLst>
          </p:cNvPr>
          <p:cNvSpPr/>
          <p:nvPr/>
        </p:nvSpPr>
        <p:spPr>
          <a:xfrm>
            <a:off x="505400" y="4363442"/>
            <a:ext cx="5863484" cy="50956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F2772CD8-D716-4F07-8CC9-2201075DADBC}"/>
              </a:ext>
            </a:extLst>
          </p:cNvPr>
          <p:cNvSpPr txBox="1"/>
          <p:nvPr/>
        </p:nvSpPr>
        <p:spPr>
          <a:xfrm>
            <a:off x="556428" y="4439468"/>
            <a:ext cx="5730807" cy="338554"/>
          </a:xfrm>
          <a:prstGeom prst="rect">
            <a:avLst/>
          </a:prstGeom>
          <a:noFill/>
        </p:spPr>
        <p:txBody>
          <a:bodyPr wrap="square" rtlCol="0">
            <a:spAutoFit/>
          </a:bodyPr>
          <a:lstStyle/>
          <a:p>
            <a:pPr algn="ctr"/>
            <a:r>
              <a:rPr lang="en-AU" sz="1600" b="1" dirty="0">
                <a:solidFill>
                  <a:schemeClr val="bg1"/>
                </a:solidFill>
                <a:latin typeface="Arial Narrow" panose="020B0606020202030204" pitchFamily="34" charset="0"/>
              </a:rPr>
              <a:t>Mass Bleaching  =  Coral Loss  =  Habitat Loss  =  Fish Loss  </a:t>
            </a:r>
            <a:endParaRPr lang="en-AU" b="1" dirty="0">
              <a:solidFill>
                <a:schemeClr val="bg1"/>
              </a:solidFill>
              <a:latin typeface="Arial Narrow" panose="020B0606020202030204" pitchFamily="34" charset="0"/>
            </a:endParaRPr>
          </a:p>
        </p:txBody>
      </p:sp>
      <p:sp>
        <p:nvSpPr>
          <p:cNvPr id="21" name="TextBox 20">
            <a:extLst>
              <a:ext uri="{FF2B5EF4-FFF2-40B4-BE49-F238E27FC236}">
                <a16:creationId xmlns:a16="http://schemas.microsoft.com/office/drawing/2014/main" id="{7E81A733-043E-487D-A295-F94A375B6C97}"/>
              </a:ext>
            </a:extLst>
          </p:cNvPr>
          <p:cNvSpPr txBox="1"/>
          <p:nvPr/>
        </p:nvSpPr>
        <p:spPr>
          <a:xfrm>
            <a:off x="445440" y="6393627"/>
            <a:ext cx="5503840" cy="246221"/>
          </a:xfrm>
          <a:prstGeom prst="rect">
            <a:avLst/>
          </a:prstGeom>
          <a:noFill/>
        </p:spPr>
        <p:txBody>
          <a:bodyPr wrap="square" rtlCol="0">
            <a:spAutoFit/>
          </a:bodyPr>
          <a:lstStyle/>
          <a:p>
            <a:r>
              <a:rPr lang="en-AU" sz="1000" b="1" dirty="0">
                <a:latin typeface="Arial Narrow" panose="020B0606020202030204" pitchFamily="34" charset="0"/>
              </a:rPr>
              <a:t>Figure 1: Common reef fish that rely on coral for habitat and food</a:t>
            </a:r>
            <a:r>
              <a:rPr lang="en-AU" sz="1000" b="1" baseline="30000" dirty="0">
                <a:latin typeface="Arial Narrow" panose="020B0606020202030204" pitchFamily="34" charset="0"/>
              </a:rPr>
              <a:t>2]</a:t>
            </a:r>
            <a:r>
              <a:rPr lang="en-AU" sz="1000" b="1" dirty="0">
                <a:latin typeface="Arial Narrow" panose="020B0606020202030204" pitchFamily="34" charset="0"/>
              </a:rPr>
              <a:t>.</a:t>
            </a:r>
          </a:p>
        </p:txBody>
      </p:sp>
      <p:sp>
        <p:nvSpPr>
          <p:cNvPr id="24" name="Rectangle 23">
            <a:extLst>
              <a:ext uri="{FF2B5EF4-FFF2-40B4-BE49-F238E27FC236}">
                <a16:creationId xmlns:a16="http://schemas.microsoft.com/office/drawing/2014/main" id="{81F00B46-275C-4888-8711-C3DDBE1B8120}"/>
              </a:ext>
            </a:extLst>
          </p:cNvPr>
          <p:cNvSpPr/>
          <p:nvPr/>
        </p:nvSpPr>
        <p:spPr>
          <a:xfrm>
            <a:off x="497512" y="2551382"/>
            <a:ext cx="5863484" cy="115044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100" b="1" dirty="0">
                <a:solidFill>
                  <a:schemeClr val="tx1"/>
                </a:solidFill>
                <a:latin typeface="Arial Narrow" panose="020B0606020202030204" pitchFamily="34" charset="0"/>
              </a:rPr>
              <a:t>Q. What happens to fish when temperatures exceed their thermal threshold? Ans. </a:t>
            </a:r>
          </a:p>
        </p:txBody>
      </p:sp>
      <p:sp>
        <p:nvSpPr>
          <p:cNvPr id="25" name="Rectangle 24">
            <a:extLst>
              <a:ext uri="{FF2B5EF4-FFF2-40B4-BE49-F238E27FC236}">
                <a16:creationId xmlns:a16="http://schemas.microsoft.com/office/drawing/2014/main" id="{CEDF0D8E-D805-4F93-9D30-5C1B624E4E1F}"/>
              </a:ext>
            </a:extLst>
          </p:cNvPr>
          <p:cNvSpPr/>
          <p:nvPr/>
        </p:nvSpPr>
        <p:spPr>
          <a:xfrm>
            <a:off x="546393" y="2842823"/>
            <a:ext cx="5745062" cy="78739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28" name="Rectangle 27">
            <a:extLst>
              <a:ext uri="{FF2B5EF4-FFF2-40B4-BE49-F238E27FC236}">
                <a16:creationId xmlns:a16="http://schemas.microsoft.com/office/drawing/2014/main" id="{9574E0FE-E47E-4E5E-9771-69E73359D61F}"/>
              </a:ext>
            </a:extLst>
          </p:cNvPr>
          <p:cNvSpPr/>
          <p:nvPr/>
        </p:nvSpPr>
        <p:spPr>
          <a:xfrm>
            <a:off x="472308" y="6664152"/>
            <a:ext cx="6283660" cy="707886"/>
          </a:xfrm>
          <a:prstGeom prst="rect">
            <a:avLst/>
          </a:prstGeom>
        </p:spPr>
        <p:txBody>
          <a:bodyPr wrap="square">
            <a:spAutoFit/>
          </a:bodyPr>
          <a:lstStyle/>
          <a:p>
            <a:r>
              <a:rPr lang="en-AU" sz="1600" b="1" dirty="0">
                <a:latin typeface="Arial Narrow" panose="020B0606020202030204" pitchFamily="34" charset="0"/>
              </a:rPr>
              <a:t>Fish also need FOOD</a:t>
            </a:r>
          </a:p>
          <a:p>
            <a:r>
              <a:rPr lang="en-US" sz="1170" b="1" i="1" dirty="0">
                <a:latin typeface="Arial Narrow" panose="020B0606020202030204" pitchFamily="34" charset="0"/>
              </a:rPr>
              <a:t>Currents</a:t>
            </a:r>
            <a:r>
              <a:rPr lang="en-US" sz="1170" dirty="0">
                <a:latin typeface="Arial Narrow" panose="020B0606020202030204" pitchFamily="34" charset="0"/>
              </a:rPr>
              <a:t> carry nutrients. More nutrients, more phytoplankton, more productivity, more food, more fish. </a:t>
            </a:r>
            <a:br>
              <a:rPr lang="en-US" sz="1170" dirty="0">
                <a:latin typeface="Arial Narrow" panose="020B0606020202030204" pitchFamily="34" charset="0"/>
              </a:rPr>
            </a:br>
            <a:r>
              <a:rPr lang="en-US" sz="1170" b="1" i="1" dirty="0">
                <a:latin typeface="Arial Narrow" panose="020B0606020202030204" pitchFamily="34" charset="0"/>
              </a:rPr>
              <a:t>Currents </a:t>
            </a:r>
            <a:r>
              <a:rPr lang="en-US" sz="1170" dirty="0">
                <a:latin typeface="Arial Narrow" panose="020B0606020202030204" pitchFamily="34" charset="0"/>
              </a:rPr>
              <a:t>(surface currents and deep-water currents) are expected to change with climate change</a:t>
            </a:r>
            <a:r>
              <a:rPr lang="en-US" sz="1170" baseline="30000" dirty="0">
                <a:latin typeface="Arial Narrow" panose="020B0606020202030204" pitchFamily="34" charset="0"/>
              </a:rPr>
              <a:t>[3][4]</a:t>
            </a:r>
            <a:r>
              <a:rPr lang="en-US" sz="1170" dirty="0">
                <a:latin typeface="Arial Narrow" panose="020B0606020202030204" pitchFamily="34" charset="0"/>
              </a:rPr>
              <a:t>. </a:t>
            </a:r>
          </a:p>
        </p:txBody>
      </p:sp>
      <p:sp>
        <p:nvSpPr>
          <p:cNvPr id="35" name="Rectangle 34">
            <a:extLst>
              <a:ext uri="{FF2B5EF4-FFF2-40B4-BE49-F238E27FC236}">
                <a16:creationId xmlns:a16="http://schemas.microsoft.com/office/drawing/2014/main" id="{7829B096-9713-4456-9BDC-BA2055CED87A}"/>
              </a:ext>
            </a:extLst>
          </p:cNvPr>
          <p:cNvSpPr/>
          <p:nvPr/>
        </p:nvSpPr>
        <p:spPr>
          <a:xfrm>
            <a:off x="435932" y="960955"/>
            <a:ext cx="6106468" cy="1598899"/>
          </a:xfrm>
          <a:prstGeom prst="rect">
            <a:avLst/>
          </a:prstGeom>
        </p:spPr>
        <p:txBody>
          <a:bodyPr wrap="square">
            <a:spAutoFit/>
          </a:bodyPr>
          <a:lstStyle/>
          <a:p>
            <a:r>
              <a:rPr lang="en-AU" sz="1600" b="1" dirty="0">
                <a:latin typeface="Arial Narrow" panose="020B0606020202030204" pitchFamily="34" charset="0"/>
              </a:rPr>
              <a:t>Fish need to move</a:t>
            </a:r>
          </a:p>
          <a:p>
            <a:r>
              <a:rPr lang="en-US" sz="1170" dirty="0">
                <a:latin typeface="Arial Narrow" panose="020B0606020202030204" pitchFamily="34" charset="0"/>
              </a:rPr>
              <a:t>The alteration of thermal regimes caused by climate change is affecting the distribution of fish populations </a:t>
            </a:r>
            <a:br>
              <a:rPr lang="en-US" sz="1170" dirty="0">
                <a:latin typeface="Arial Narrow" panose="020B0606020202030204" pitchFamily="34" charset="0"/>
              </a:rPr>
            </a:br>
            <a:r>
              <a:rPr lang="en-US" sz="1170" dirty="0">
                <a:latin typeface="Arial Narrow" panose="020B0606020202030204" pitchFamily="34" charset="0"/>
              </a:rPr>
              <a:t>in a number of ways. On one hand, some warm water species have been able to extend their distribution into waters previously too cold</a:t>
            </a:r>
            <a:r>
              <a:rPr lang="en-US" sz="1170" baseline="30000" dirty="0">
                <a:latin typeface="Arial Narrow" panose="020B0606020202030204" pitchFamily="34" charset="0"/>
              </a:rPr>
              <a:t>[1]</a:t>
            </a:r>
            <a:r>
              <a:rPr lang="en-US" sz="1170" dirty="0">
                <a:latin typeface="Arial Narrow" panose="020B0606020202030204" pitchFamily="34" charset="0"/>
              </a:rPr>
              <a:t>. On the other hand, not all species have been able to do so. For example, when temperatures get too warm and start to exceed the thermal thresholds of ectothermic animals, such as fishes, their metabolisms slow down. That slows down their reproduction and growth rates, movements and behaviors and consequently their fitness and survival</a:t>
            </a:r>
            <a:r>
              <a:rPr lang="en-US" sz="1170" baseline="30000" dirty="0">
                <a:latin typeface="Arial Narrow" panose="020B0606020202030204" pitchFamily="34" charset="0"/>
              </a:rPr>
              <a:t>[1]</a:t>
            </a:r>
            <a:r>
              <a:rPr lang="en-US" sz="1170" dirty="0">
                <a:latin typeface="Arial Narrow" panose="020B0606020202030204" pitchFamily="34" charset="0"/>
              </a:rPr>
              <a:t>. They get sluggish. To make matters worse, there is less oxygen in warmer water. Which means even less energy to swim, forage, evade predators or relocate</a:t>
            </a:r>
            <a:r>
              <a:rPr lang="en-US" sz="1170" baseline="30000" dirty="0">
                <a:latin typeface="Arial Narrow" panose="020B0606020202030204" pitchFamily="34" charset="0"/>
              </a:rPr>
              <a:t>[1]</a:t>
            </a:r>
            <a:r>
              <a:rPr lang="en-US" sz="1170" dirty="0">
                <a:latin typeface="Arial Narrow" panose="020B0606020202030204" pitchFamily="34" charset="0"/>
              </a:rPr>
              <a:t>. </a:t>
            </a:r>
            <a:endParaRPr lang="en-AU" sz="1170" dirty="0">
              <a:latin typeface="Arial Narrow" panose="020B0606020202030204" pitchFamily="34" charset="0"/>
            </a:endParaRPr>
          </a:p>
        </p:txBody>
      </p:sp>
      <p:sp>
        <p:nvSpPr>
          <p:cNvPr id="37" name="Rectangle 36">
            <a:extLst>
              <a:ext uri="{FF2B5EF4-FFF2-40B4-BE49-F238E27FC236}">
                <a16:creationId xmlns:a16="http://schemas.microsoft.com/office/drawing/2014/main" id="{C7837459-18E3-49DD-9D50-1803878151F8}"/>
              </a:ext>
            </a:extLst>
          </p:cNvPr>
          <p:cNvSpPr/>
          <p:nvPr/>
        </p:nvSpPr>
        <p:spPr>
          <a:xfrm>
            <a:off x="523654" y="7811688"/>
            <a:ext cx="5863038" cy="42817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8" name="TextBox 37">
            <a:extLst>
              <a:ext uri="{FF2B5EF4-FFF2-40B4-BE49-F238E27FC236}">
                <a16:creationId xmlns:a16="http://schemas.microsoft.com/office/drawing/2014/main" id="{B7EC6412-1836-4A56-80E9-A8663F062182}"/>
              </a:ext>
            </a:extLst>
          </p:cNvPr>
          <p:cNvSpPr txBox="1"/>
          <p:nvPr/>
        </p:nvSpPr>
        <p:spPr>
          <a:xfrm>
            <a:off x="560731" y="7843615"/>
            <a:ext cx="5644007" cy="338554"/>
          </a:xfrm>
          <a:prstGeom prst="rect">
            <a:avLst/>
          </a:prstGeom>
          <a:noFill/>
        </p:spPr>
        <p:txBody>
          <a:bodyPr wrap="square" rtlCol="0">
            <a:spAutoFit/>
          </a:bodyPr>
          <a:lstStyle/>
          <a:p>
            <a:r>
              <a:rPr lang="en-AU" sz="1600" b="1" dirty="0">
                <a:solidFill>
                  <a:schemeClr val="bg1"/>
                </a:solidFill>
                <a:latin typeface="Arial Narrow" panose="020B0606020202030204" pitchFamily="34" charset="0"/>
              </a:rPr>
              <a:t>Less Nutrients   =   Less Phytoplankton   =  Less Food   =   Less</a:t>
            </a:r>
          </a:p>
        </p:txBody>
      </p:sp>
      <p:sp>
        <p:nvSpPr>
          <p:cNvPr id="39" name="Rectangle 38">
            <a:extLst>
              <a:ext uri="{FF2B5EF4-FFF2-40B4-BE49-F238E27FC236}">
                <a16:creationId xmlns:a16="http://schemas.microsoft.com/office/drawing/2014/main" id="{E966AEB4-1531-4468-B2ED-4494685FFC6F}"/>
              </a:ext>
            </a:extLst>
          </p:cNvPr>
          <p:cNvSpPr/>
          <p:nvPr/>
        </p:nvSpPr>
        <p:spPr>
          <a:xfrm>
            <a:off x="5748703" y="7869480"/>
            <a:ext cx="548566" cy="29154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40" name="Rectangle 39">
            <a:extLst>
              <a:ext uri="{FF2B5EF4-FFF2-40B4-BE49-F238E27FC236}">
                <a16:creationId xmlns:a16="http://schemas.microsoft.com/office/drawing/2014/main" id="{AEAF98B1-71CA-4EF9-B7BC-DC1758E3B50A}"/>
              </a:ext>
            </a:extLst>
          </p:cNvPr>
          <p:cNvSpPr/>
          <p:nvPr/>
        </p:nvSpPr>
        <p:spPr>
          <a:xfrm>
            <a:off x="5784424" y="7879022"/>
            <a:ext cx="576064" cy="276999"/>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Fish</a:t>
            </a:r>
          </a:p>
        </p:txBody>
      </p:sp>
      <p:sp>
        <p:nvSpPr>
          <p:cNvPr id="26" name="TextBox 25">
            <a:extLst>
              <a:ext uri="{FF2B5EF4-FFF2-40B4-BE49-F238E27FC236}">
                <a16:creationId xmlns:a16="http://schemas.microsoft.com/office/drawing/2014/main" id="{B244A012-2015-4159-8175-9C5E656F932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27" name="Straight Connector 26">
            <a:extLst>
              <a:ext uri="{FF2B5EF4-FFF2-40B4-BE49-F238E27FC236}">
                <a16:creationId xmlns:a16="http://schemas.microsoft.com/office/drawing/2014/main" id="{9A212AD5-BB54-451F-B56C-875EF3154863}"/>
              </a:ext>
            </a:extLst>
          </p:cNvPr>
          <p:cNvCxnSpPr/>
          <p:nvPr/>
        </p:nvCxnSpPr>
        <p:spPr>
          <a:xfrm flipH="1">
            <a:off x="482612" y="376718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873EF4A-DB60-49B8-B3D8-CE0AC3101E04}"/>
              </a:ext>
            </a:extLst>
          </p:cNvPr>
          <p:cNvSpPr/>
          <p:nvPr/>
        </p:nvSpPr>
        <p:spPr>
          <a:xfrm>
            <a:off x="450532" y="3774414"/>
            <a:ext cx="6305436" cy="707886"/>
          </a:xfrm>
          <a:prstGeom prst="rect">
            <a:avLst/>
          </a:prstGeom>
        </p:spPr>
        <p:txBody>
          <a:bodyPr wrap="square">
            <a:spAutoFit/>
          </a:bodyPr>
          <a:lstStyle/>
          <a:p>
            <a:r>
              <a:rPr lang="en-AU" sz="1600" b="1" dirty="0">
                <a:latin typeface="Arial Narrow" panose="020B0606020202030204" pitchFamily="34" charset="0"/>
              </a:rPr>
              <a:t>Fish need a home</a:t>
            </a:r>
          </a:p>
          <a:p>
            <a:r>
              <a:rPr lang="en-US" sz="1170" dirty="0">
                <a:latin typeface="Arial Narrow" panose="020B0606020202030204" pitchFamily="34" charset="0"/>
              </a:rPr>
              <a:t>Even</a:t>
            </a:r>
            <a:r>
              <a:rPr lang="en-US" sz="1170" i="1" dirty="0">
                <a:latin typeface="Arial Narrow" panose="020B0606020202030204" pitchFamily="34" charset="0"/>
              </a:rPr>
              <a:t> with </a:t>
            </a:r>
            <a:r>
              <a:rPr lang="en-US" sz="1170" dirty="0">
                <a:latin typeface="Arial Narrow" panose="020B0606020202030204" pitchFamily="34" charset="0"/>
              </a:rPr>
              <a:t>enough energy to relocate, fish still need to find a place in which to relocate to! </a:t>
            </a:r>
          </a:p>
          <a:p>
            <a:endParaRPr lang="en-AU" sz="1200" dirty="0">
              <a:latin typeface="Arial Narrow" panose="020B0606020202030204" pitchFamily="34" charset="0"/>
            </a:endParaRPr>
          </a:p>
        </p:txBody>
      </p:sp>
      <p:cxnSp>
        <p:nvCxnSpPr>
          <p:cNvPr id="31" name="Straight Connector 30">
            <a:extLst>
              <a:ext uri="{FF2B5EF4-FFF2-40B4-BE49-F238E27FC236}">
                <a16:creationId xmlns:a16="http://schemas.microsoft.com/office/drawing/2014/main" id="{3637EDD7-ADCF-4BF2-A5E1-B5485FA2CC08}"/>
              </a:ext>
            </a:extLst>
          </p:cNvPr>
          <p:cNvCxnSpPr/>
          <p:nvPr/>
        </p:nvCxnSpPr>
        <p:spPr>
          <a:xfrm flipH="1">
            <a:off x="506766" y="6639848"/>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2049757-7F18-40BB-AC6F-E5D51029477D}"/>
              </a:ext>
            </a:extLst>
          </p:cNvPr>
          <p:cNvSpPr/>
          <p:nvPr/>
        </p:nvSpPr>
        <p:spPr>
          <a:xfrm>
            <a:off x="513899" y="7420817"/>
            <a:ext cx="5872793" cy="32643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solidFill>
                <a:latin typeface="Arial Narrow" panose="020B0606020202030204" pitchFamily="34" charset="0"/>
              </a:rPr>
              <a:t>Activity: Complete the sentence below </a:t>
            </a:r>
          </a:p>
        </p:txBody>
      </p:sp>
      <p:sp>
        <p:nvSpPr>
          <p:cNvPr id="34" name="Rectangle 33">
            <a:extLst>
              <a:ext uri="{FF2B5EF4-FFF2-40B4-BE49-F238E27FC236}">
                <a16:creationId xmlns:a16="http://schemas.microsoft.com/office/drawing/2014/main" id="{B64D7585-3949-4C2B-A9E4-4DC436159B92}"/>
              </a:ext>
            </a:extLst>
          </p:cNvPr>
          <p:cNvSpPr/>
          <p:nvPr/>
        </p:nvSpPr>
        <p:spPr>
          <a:xfrm>
            <a:off x="3933057" y="4975003"/>
            <a:ext cx="2448506" cy="159377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100" b="1" dirty="0">
              <a:solidFill>
                <a:schemeClr val="tx1"/>
              </a:solidFill>
              <a:latin typeface="Arial Narrow" panose="020B0606020202030204" pitchFamily="34" charset="0"/>
            </a:endParaRPr>
          </a:p>
        </p:txBody>
      </p:sp>
      <p:sp>
        <p:nvSpPr>
          <p:cNvPr id="36" name="Rectangle 35">
            <a:extLst>
              <a:ext uri="{FF2B5EF4-FFF2-40B4-BE49-F238E27FC236}">
                <a16:creationId xmlns:a16="http://schemas.microsoft.com/office/drawing/2014/main" id="{A7A2F6D1-A366-45EA-991B-455B9371F889}"/>
              </a:ext>
            </a:extLst>
          </p:cNvPr>
          <p:cNvSpPr/>
          <p:nvPr/>
        </p:nvSpPr>
        <p:spPr>
          <a:xfrm>
            <a:off x="4005064" y="5583690"/>
            <a:ext cx="2292723" cy="91907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lumMod val="65000"/>
                    <a:lumOff val="35000"/>
                  </a:schemeClr>
                </a:solidFill>
                <a:latin typeface="Comic Sans MS" panose="030F0702030302020204" pitchFamily="66" charset="0"/>
              </a:rPr>
              <a:t>They lose their habitat. </a:t>
            </a:r>
          </a:p>
          <a:p>
            <a:r>
              <a:rPr lang="en-US" sz="1200" dirty="0">
                <a:solidFill>
                  <a:schemeClr val="tx1">
                    <a:lumMod val="65000"/>
                    <a:lumOff val="35000"/>
                  </a:schemeClr>
                </a:solidFill>
                <a:latin typeface="Comic Sans MS" panose="030F0702030302020204" pitchFamily="66" charset="0"/>
              </a:rPr>
              <a:t>Mass bleaching = coral loss = habitat loss = fish loss</a:t>
            </a:r>
            <a:endParaRPr lang="en-AU" sz="1200" dirty="0">
              <a:solidFill>
                <a:schemeClr val="tx1">
                  <a:lumMod val="65000"/>
                  <a:lumOff val="35000"/>
                </a:schemeClr>
              </a:solidFill>
              <a:latin typeface="Comic Sans MS" panose="030F0702030302020204" pitchFamily="66" charset="0"/>
            </a:endParaRPr>
          </a:p>
        </p:txBody>
      </p:sp>
      <p:sp>
        <p:nvSpPr>
          <p:cNvPr id="5" name="Rectangle 4">
            <a:extLst>
              <a:ext uri="{FF2B5EF4-FFF2-40B4-BE49-F238E27FC236}">
                <a16:creationId xmlns:a16="http://schemas.microsoft.com/office/drawing/2014/main" id="{23AF8E8C-C0DC-466A-9152-61E73F2C7E81}"/>
              </a:ext>
            </a:extLst>
          </p:cNvPr>
          <p:cNvSpPr/>
          <p:nvPr/>
        </p:nvSpPr>
        <p:spPr>
          <a:xfrm>
            <a:off x="556427" y="2857013"/>
            <a:ext cx="5740842" cy="830997"/>
          </a:xfrm>
          <a:prstGeom prst="rect">
            <a:avLst/>
          </a:prstGeom>
        </p:spPr>
        <p:txBody>
          <a:bodyPr wrap="square">
            <a:spAutoFit/>
          </a:bodyPr>
          <a:lstStyle/>
          <a:p>
            <a:r>
              <a:rPr lang="en-US" sz="1200" dirty="0">
                <a:solidFill>
                  <a:schemeClr val="tx1">
                    <a:lumMod val="65000"/>
                    <a:lumOff val="35000"/>
                  </a:schemeClr>
                </a:solidFill>
                <a:latin typeface="Comic Sans MS" panose="030F0702030302020204" pitchFamily="66" charset="0"/>
              </a:rPr>
              <a:t>They get sluggish. Their metabolisms slow down. Which slows down their reproduction and growth rates, movements and behaviors and consequently their fitness and survival. </a:t>
            </a:r>
            <a:br>
              <a:rPr lang="en-US" sz="1200" dirty="0">
                <a:solidFill>
                  <a:schemeClr val="tx1">
                    <a:lumMod val="65000"/>
                    <a:lumOff val="35000"/>
                  </a:schemeClr>
                </a:solidFill>
                <a:latin typeface="Comic Sans MS" panose="030F0702030302020204" pitchFamily="66" charset="0"/>
              </a:rPr>
            </a:br>
            <a:endParaRPr lang="en-AU" sz="1200" dirty="0">
              <a:solidFill>
                <a:schemeClr val="tx1">
                  <a:lumMod val="65000"/>
                  <a:lumOff val="35000"/>
                </a:schemeClr>
              </a:solidFill>
              <a:latin typeface="Comic Sans MS" panose="030F0702030302020204" pitchFamily="66" charset="0"/>
            </a:endParaRPr>
          </a:p>
        </p:txBody>
      </p:sp>
      <p:sp>
        <p:nvSpPr>
          <p:cNvPr id="4" name="Rectangle 3">
            <a:extLst>
              <a:ext uri="{FF2B5EF4-FFF2-40B4-BE49-F238E27FC236}">
                <a16:creationId xmlns:a16="http://schemas.microsoft.com/office/drawing/2014/main" id="{86FE6A87-4A10-45D0-AB34-0253DD90F1B5}"/>
              </a:ext>
            </a:extLst>
          </p:cNvPr>
          <p:cNvSpPr/>
          <p:nvPr/>
        </p:nvSpPr>
        <p:spPr>
          <a:xfrm>
            <a:off x="3933057" y="4983526"/>
            <a:ext cx="2524770" cy="600164"/>
          </a:xfrm>
          <a:prstGeom prst="rect">
            <a:avLst/>
          </a:prstGeom>
        </p:spPr>
        <p:txBody>
          <a:bodyPr wrap="square">
            <a:spAutoFit/>
          </a:bodyPr>
          <a:lstStyle/>
          <a:p>
            <a:r>
              <a:rPr lang="en-US" sz="1100" b="1" dirty="0">
                <a:latin typeface="Arial Narrow" panose="020B0606020202030204" pitchFamily="34" charset="0"/>
              </a:rPr>
              <a:t>Q. What happens to coral-dependent fish when large areas of reef suffer  consecutive mass bleaching events? Ans. </a:t>
            </a:r>
          </a:p>
        </p:txBody>
      </p:sp>
      <p:cxnSp>
        <p:nvCxnSpPr>
          <p:cNvPr id="6" name="Straight Connector 5">
            <a:extLst>
              <a:ext uri="{FF2B5EF4-FFF2-40B4-BE49-F238E27FC236}">
                <a16:creationId xmlns:a16="http://schemas.microsoft.com/office/drawing/2014/main" id="{B54B33D1-976F-E611-0430-5BF033CC67C3}"/>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36">
            <a:extLst>
              <a:ext uri="{FF2B5EF4-FFF2-40B4-BE49-F238E27FC236}">
                <a16:creationId xmlns:a16="http://schemas.microsoft.com/office/drawing/2014/main" id="{53FDBA3E-99E1-3472-76DC-E92D8B508D1A}"/>
              </a:ext>
            </a:extLst>
          </p:cNvPr>
          <p:cNvSpPr txBox="1"/>
          <p:nvPr/>
        </p:nvSpPr>
        <p:spPr>
          <a:xfrm>
            <a:off x="2582348"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Fisheries &amp; Population Dynamics</a:t>
            </a:r>
            <a:endParaRPr lang="en-AU" sz="1100" b="1" dirty="0">
              <a:latin typeface="Arial Narrow" pitchFamily="34" charset="0"/>
            </a:endParaRPr>
          </a:p>
        </p:txBody>
      </p:sp>
      <p:sp>
        <p:nvSpPr>
          <p:cNvPr id="9" name="TextBox 36">
            <a:extLst>
              <a:ext uri="{FF2B5EF4-FFF2-40B4-BE49-F238E27FC236}">
                <a16:creationId xmlns:a16="http://schemas.microsoft.com/office/drawing/2014/main" id="{7A3804A3-1CEC-EBD0-C1AD-0DB0B7F9949E}"/>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3485658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E486E-5355-B963-4BF5-923DC1BEDFC7}"/>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0E7FB0B0-F4C3-8FA2-143A-0ABC4DA80B36}"/>
              </a:ext>
            </a:extLst>
          </p:cNvPr>
          <p:cNvSpPr txBox="1"/>
          <p:nvPr/>
        </p:nvSpPr>
        <p:spPr>
          <a:xfrm>
            <a:off x="1475325" y="153876"/>
            <a:ext cx="4098801" cy="584775"/>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how the alteration of thermal regimes caused by climate change is affecting the distribution of fish populations.</a:t>
            </a:r>
            <a:endParaRPr lang="en-US" sz="1200" b="1" dirty="0">
              <a:latin typeface="Arial Narrow" pitchFamily="34" charset="0"/>
            </a:endParaRPr>
          </a:p>
        </p:txBody>
      </p:sp>
      <p:sp>
        <p:nvSpPr>
          <p:cNvPr id="31" name="TextBox 30">
            <a:extLst>
              <a:ext uri="{FF2B5EF4-FFF2-40B4-BE49-F238E27FC236}">
                <a16:creationId xmlns:a16="http://schemas.microsoft.com/office/drawing/2014/main" id="{73610C5B-F3AD-F85A-4443-39CC41BA8B35}"/>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25DC25F4-394D-B566-B2DA-2912D65075D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0EE21888-A97E-0184-7128-1B5C7800866E}"/>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B2873D02-ABC4-99DD-7F5B-5C917E901F4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D0821C86-445B-217D-6F38-204FC4F95031}"/>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047C2AE4-BD4B-299C-E423-8B48149DBBB8}"/>
              </a:ext>
            </a:extLst>
          </p:cNvPr>
          <p:cNvSpPr txBox="1"/>
          <p:nvPr/>
        </p:nvSpPr>
        <p:spPr>
          <a:xfrm>
            <a:off x="5693106" y="230847"/>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530205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481934" y="96414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812292" y="171452"/>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74208" y="55136"/>
            <a:ext cx="4502266" cy="1200329"/>
          </a:xfrm>
          <a:prstGeom prst="rect">
            <a:avLst/>
          </a:prstGeom>
          <a:noFill/>
        </p:spPr>
        <p:txBody>
          <a:bodyPr wrap="square" rtlCol="0">
            <a:spAutoFit/>
          </a:bodyPr>
          <a:lstStyle/>
          <a:p>
            <a:r>
              <a:rPr lang="en-US" b="1" dirty="0">
                <a:latin typeface="Arial Narrow" pitchFamily="34" charset="0"/>
              </a:rPr>
              <a:t>9. Fish Management Highs and Lows –</a:t>
            </a:r>
            <a:r>
              <a:rPr lang="en-US" sz="1200" b="1" dirty="0">
                <a:latin typeface="Arial Narrow" panose="020B0606020202030204" pitchFamily="34" charset="0"/>
              </a:rPr>
              <a:t> </a:t>
            </a:r>
            <a:r>
              <a:rPr lang="en-US" sz="1050" dirty="0">
                <a:latin typeface="Arial Narrow" panose="020B0606020202030204" pitchFamily="34" charset="0"/>
              </a:rPr>
              <a:t>Compare a case study of a fish population in decline (e.g. Atlantic cod (</a:t>
            </a:r>
            <a:r>
              <a:rPr lang="en-US" sz="1050" i="1" dirty="0">
                <a:latin typeface="Arial Narrow" panose="020B0606020202030204" pitchFamily="34" charset="0"/>
              </a:rPr>
              <a:t>Gadus </a:t>
            </a:r>
            <a:r>
              <a:rPr lang="en-US" sz="1050" i="1" dirty="0" err="1">
                <a:latin typeface="Arial Narrow" panose="020B0606020202030204" pitchFamily="34" charset="0"/>
              </a:rPr>
              <a:t>morhua</a:t>
            </a:r>
            <a:r>
              <a:rPr lang="en-US" sz="1050" dirty="0">
                <a:latin typeface="Arial Narrow" panose="020B0606020202030204" pitchFamily="34" charset="0"/>
              </a:rPr>
              <a:t>), Pacific bluefin tuna (</a:t>
            </a:r>
            <a:r>
              <a:rPr lang="en-US" sz="1050" i="1" dirty="0">
                <a:latin typeface="Arial Narrow" panose="020B0606020202030204" pitchFamily="34" charset="0"/>
              </a:rPr>
              <a:t>Thunnus </a:t>
            </a:r>
            <a:r>
              <a:rPr lang="en-US" sz="1050" i="1" dirty="0" err="1">
                <a:latin typeface="Arial Narrow" panose="020B0606020202030204" pitchFamily="34" charset="0"/>
              </a:rPr>
              <a:t>orientalis</a:t>
            </a:r>
            <a:r>
              <a:rPr lang="en-US" sz="1050" dirty="0">
                <a:latin typeface="Arial Narrow" panose="020B0606020202030204" pitchFamily="34" charset="0"/>
              </a:rPr>
              <a:t>)) with a case study of a fish population that is in recovery (e.g. coral trout (</a:t>
            </a:r>
            <a:r>
              <a:rPr lang="en-US" sz="1050" i="1" dirty="0" err="1">
                <a:latin typeface="Arial Narrow" panose="020B0606020202030204" pitchFamily="34" charset="0"/>
              </a:rPr>
              <a:t>Plectropomus</a:t>
            </a:r>
            <a:r>
              <a:rPr lang="en-US" sz="1050" i="1" dirty="0">
                <a:latin typeface="Arial Narrow" panose="020B0606020202030204" pitchFamily="34" charset="0"/>
              </a:rPr>
              <a:t> </a:t>
            </a:r>
            <a:r>
              <a:rPr lang="en-US" sz="1050" i="1" dirty="0" err="1">
                <a:latin typeface="Arial Narrow" panose="020B0606020202030204" pitchFamily="34" charset="0"/>
              </a:rPr>
              <a:t>leopardus</a:t>
            </a:r>
            <a:r>
              <a:rPr lang="en-US" sz="1050" dirty="0">
                <a:latin typeface="Arial Narrow" panose="020B0606020202030204" pitchFamily="34" charset="0"/>
              </a:rPr>
              <a:t>)) in relation to fisheries management practices.</a:t>
            </a:r>
          </a:p>
          <a:p>
            <a:endParaRPr lang="en-AU" sz="1050" dirty="0">
              <a:latin typeface="Arial Narrow" panose="020B0606020202030204" pitchFamily="34" charset="0"/>
            </a:endParaRPr>
          </a:p>
          <a:p>
            <a:endParaRPr lang="en-US" sz="1200" i="1" dirty="0">
              <a:latin typeface="Arial Narrow" pitchFamily="34" charset="0"/>
            </a:endParaRPr>
          </a:p>
        </p:txBody>
      </p:sp>
      <p:sp>
        <p:nvSpPr>
          <p:cNvPr id="13" name="Rectangle 12">
            <a:extLst>
              <a:ext uri="{FF2B5EF4-FFF2-40B4-BE49-F238E27FC236}">
                <a16:creationId xmlns:a16="http://schemas.microsoft.com/office/drawing/2014/main" id="{1289673B-F9B7-4786-89A3-8E7F192FA67C}"/>
              </a:ext>
            </a:extLst>
          </p:cNvPr>
          <p:cNvSpPr/>
          <p:nvPr/>
        </p:nvSpPr>
        <p:spPr>
          <a:xfrm>
            <a:off x="490110" y="1015503"/>
            <a:ext cx="5847764" cy="559499"/>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bg1"/>
              </a:solidFill>
              <a:latin typeface="Arial Narrow" panose="020B0606020202030204" pitchFamily="34" charset="0"/>
            </a:endParaRPr>
          </a:p>
        </p:txBody>
      </p:sp>
      <p:sp>
        <p:nvSpPr>
          <p:cNvPr id="14" name="Rectangle 13">
            <a:extLst>
              <a:ext uri="{FF2B5EF4-FFF2-40B4-BE49-F238E27FC236}">
                <a16:creationId xmlns:a16="http://schemas.microsoft.com/office/drawing/2014/main" id="{CCB887B7-C803-4CFB-AC04-5FB3372B09CD}"/>
              </a:ext>
            </a:extLst>
          </p:cNvPr>
          <p:cNvSpPr/>
          <p:nvPr/>
        </p:nvSpPr>
        <p:spPr>
          <a:xfrm>
            <a:off x="504408" y="1040477"/>
            <a:ext cx="5888857" cy="507831"/>
          </a:xfrm>
          <a:prstGeom prst="rect">
            <a:avLst/>
          </a:prstGeom>
        </p:spPr>
        <p:txBody>
          <a:bodyPr wrap="square">
            <a:spAutoFit/>
          </a:bodyPr>
          <a:lstStyle/>
          <a:p>
            <a:pPr algn="ctr"/>
            <a:r>
              <a:rPr lang="en-AU" sz="1200" b="1" dirty="0">
                <a:solidFill>
                  <a:schemeClr val="bg1"/>
                </a:solidFill>
                <a:latin typeface="Arial Narrow" panose="020B0606020202030204" pitchFamily="34" charset="0"/>
              </a:rPr>
              <a:t>“</a:t>
            </a:r>
            <a:r>
              <a:rPr lang="en-AU" sz="1200" b="1" i="1" dirty="0">
                <a:solidFill>
                  <a:schemeClr val="bg1"/>
                </a:solidFill>
                <a:latin typeface="Arial Narrow" panose="020B0606020202030204" pitchFamily="34" charset="0"/>
              </a:rPr>
              <a:t>Fisheries management is about managing people, not fish stocks</a:t>
            </a:r>
            <a:r>
              <a:rPr lang="en-AU" sz="1200" b="1" dirty="0">
                <a:solidFill>
                  <a:schemeClr val="bg1"/>
                </a:solidFill>
                <a:latin typeface="Arial Narrow" panose="020B0606020202030204" pitchFamily="34" charset="0"/>
              </a:rPr>
              <a:t>”</a:t>
            </a:r>
          </a:p>
          <a:p>
            <a:pPr algn="ctr"/>
            <a:endParaRPr lang="en-AU" sz="300" b="1" dirty="0">
              <a:solidFill>
                <a:schemeClr val="bg1"/>
              </a:solidFill>
              <a:latin typeface="Arial Narrow" panose="020B0606020202030204" pitchFamily="34" charset="0"/>
            </a:endParaRPr>
          </a:p>
          <a:p>
            <a:pPr algn="ctr"/>
            <a:r>
              <a:rPr lang="en-AU" sz="1200" dirty="0">
                <a:solidFill>
                  <a:schemeClr val="bg1"/>
                </a:solidFill>
                <a:latin typeface="Arial Narrow" panose="020B0606020202030204" pitchFamily="34" charset="0"/>
              </a:rPr>
              <a:t>Dr. Michael King</a:t>
            </a:r>
            <a:r>
              <a:rPr lang="en-AU" sz="1200" baseline="30000" dirty="0">
                <a:solidFill>
                  <a:schemeClr val="bg1"/>
                </a:solidFill>
                <a:latin typeface="Arial Narrow" panose="020B0606020202030204" pitchFamily="34" charset="0"/>
              </a:rPr>
              <a:t>[1]</a:t>
            </a:r>
            <a:endParaRPr lang="en-AU" sz="1200" dirty="0">
              <a:solidFill>
                <a:schemeClr val="bg1"/>
              </a:solidFill>
              <a:latin typeface="Arial Narrow" panose="020B0606020202030204" pitchFamily="34" charset="0"/>
            </a:endParaRPr>
          </a:p>
        </p:txBody>
      </p:sp>
      <p:sp>
        <p:nvSpPr>
          <p:cNvPr id="17" name="Rectangle 16">
            <a:extLst>
              <a:ext uri="{FF2B5EF4-FFF2-40B4-BE49-F238E27FC236}">
                <a16:creationId xmlns:a16="http://schemas.microsoft.com/office/drawing/2014/main" id="{CED88D82-9D82-4890-8091-363DE4D45646}"/>
              </a:ext>
            </a:extLst>
          </p:cNvPr>
          <p:cNvSpPr/>
          <p:nvPr/>
        </p:nvSpPr>
        <p:spPr>
          <a:xfrm>
            <a:off x="479333" y="1629456"/>
            <a:ext cx="5847764" cy="84115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18" name="Rectangle 17">
            <a:extLst>
              <a:ext uri="{FF2B5EF4-FFF2-40B4-BE49-F238E27FC236}">
                <a16:creationId xmlns:a16="http://schemas.microsoft.com/office/drawing/2014/main" id="{00B35719-DFA7-4E53-9F5B-82D089CC223D}"/>
              </a:ext>
            </a:extLst>
          </p:cNvPr>
          <p:cNvSpPr/>
          <p:nvPr/>
        </p:nvSpPr>
        <p:spPr>
          <a:xfrm>
            <a:off x="480598" y="1652775"/>
            <a:ext cx="5900157" cy="276999"/>
          </a:xfrm>
          <a:prstGeom prst="rect">
            <a:avLst/>
          </a:prstGeom>
        </p:spPr>
        <p:txBody>
          <a:bodyPr wrap="square">
            <a:spAutoFit/>
          </a:bodyPr>
          <a:lstStyle/>
          <a:p>
            <a:r>
              <a:rPr lang="en-AU" sz="1200" b="1" dirty="0">
                <a:latin typeface="Arial Narrow" panose="020B0606020202030204" pitchFamily="34" charset="0"/>
              </a:rPr>
              <a:t>Q. What is the meaning of this quote? Ans.</a:t>
            </a:r>
          </a:p>
        </p:txBody>
      </p:sp>
      <p:sp>
        <p:nvSpPr>
          <p:cNvPr id="20" name="Rectangle 19">
            <a:extLst>
              <a:ext uri="{FF2B5EF4-FFF2-40B4-BE49-F238E27FC236}">
                <a16:creationId xmlns:a16="http://schemas.microsoft.com/office/drawing/2014/main" id="{47470A2B-F06A-4C4A-8D79-D42C2CFD83E6}"/>
              </a:ext>
            </a:extLst>
          </p:cNvPr>
          <p:cNvSpPr/>
          <p:nvPr/>
        </p:nvSpPr>
        <p:spPr>
          <a:xfrm>
            <a:off x="547051" y="1929775"/>
            <a:ext cx="5731829" cy="47904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i="1" dirty="0">
              <a:solidFill>
                <a:schemeClr val="tx1">
                  <a:lumMod val="65000"/>
                  <a:lumOff val="35000"/>
                </a:schemeClr>
              </a:solidFill>
              <a:latin typeface="Comic Sans MS" panose="030F0702030302020204" pitchFamily="66" charset="0"/>
            </a:endParaRPr>
          </a:p>
        </p:txBody>
      </p:sp>
      <p:sp>
        <p:nvSpPr>
          <p:cNvPr id="2" name="Rectangle 1">
            <a:extLst>
              <a:ext uri="{FF2B5EF4-FFF2-40B4-BE49-F238E27FC236}">
                <a16:creationId xmlns:a16="http://schemas.microsoft.com/office/drawing/2014/main" id="{D43D9769-9C99-49AD-A99C-3A19E5C9EE40}"/>
              </a:ext>
            </a:extLst>
          </p:cNvPr>
          <p:cNvSpPr/>
          <p:nvPr/>
        </p:nvSpPr>
        <p:spPr>
          <a:xfrm>
            <a:off x="500088" y="1947149"/>
            <a:ext cx="5979850" cy="461665"/>
          </a:xfrm>
          <a:prstGeom prst="rect">
            <a:avLst/>
          </a:prstGeom>
        </p:spPr>
        <p:txBody>
          <a:bodyPr wrap="square">
            <a:spAutoFit/>
          </a:bodyPr>
          <a:lstStyle/>
          <a:p>
            <a:r>
              <a:rPr lang="en-AU" sz="1200" i="1" dirty="0">
                <a:solidFill>
                  <a:schemeClr val="tx1">
                    <a:lumMod val="65000"/>
                    <a:lumOff val="35000"/>
                  </a:schemeClr>
                </a:solidFill>
                <a:latin typeface="Comic Sans MS" panose="030F0702030302020204" pitchFamily="66" charset="0"/>
              </a:rPr>
              <a:t>Fisheries management is just as much a social science, as it is a biological one. Measures put in place to manage a fishery are about managing people, not fish.</a:t>
            </a:r>
          </a:p>
        </p:txBody>
      </p:sp>
      <p:sp>
        <p:nvSpPr>
          <p:cNvPr id="25" name="Rectangle 24">
            <a:extLst>
              <a:ext uri="{FF2B5EF4-FFF2-40B4-BE49-F238E27FC236}">
                <a16:creationId xmlns:a16="http://schemas.microsoft.com/office/drawing/2014/main" id="{52ADFF09-D4E0-4544-8731-8A2849BD31E1}"/>
              </a:ext>
            </a:extLst>
          </p:cNvPr>
          <p:cNvSpPr/>
          <p:nvPr/>
        </p:nvSpPr>
        <p:spPr>
          <a:xfrm>
            <a:off x="394648" y="3658128"/>
            <a:ext cx="6085106" cy="646331"/>
          </a:xfrm>
          <a:prstGeom prst="rect">
            <a:avLst/>
          </a:prstGeom>
        </p:spPr>
        <p:txBody>
          <a:bodyPr wrap="square">
            <a:spAutoFit/>
          </a:bodyPr>
          <a:lstStyle/>
          <a:p>
            <a:r>
              <a:rPr lang="en-AU" sz="1200" dirty="0">
                <a:latin typeface="Arial Narrow" panose="020B0606020202030204" pitchFamily="34" charset="0"/>
              </a:rPr>
              <a:t>The words of Thomas M. Huxley in 1883 may seem naïve to us today. However back then, fishing boats still used sails, there were no large international fishing fleets, and the world population was less than one third of what it is today</a:t>
            </a:r>
            <a:r>
              <a:rPr lang="en-AU" sz="1200" baseline="30000" dirty="0">
                <a:latin typeface="Arial Narrow" panose="020B0606020202030204" pitchFamily="34" charset="0"/>
              </a:rPr>
              <a:t>[1]</a:t>
            </a:r>
            <a:r>
              <a:rPr lang="en-AU" sz="1200" dirty="0">
                <a:latin typeface="Arial Narrow" panose="020B0606020202030204" pitchFamily="34" charset="0"/>
              </a:rPr>
              <a:t>. </a:t>
            </a:r>
          </a:p>
        </p:txBody>
      </p:sp>
      <p:sp>
        <p:nvSpPr>
          <p:cNvPr id="26" name="Rectangle 25">
            <a:extLst>
              <a:ext uri="{FF2B5EF4-FFF2-40B4-BE49-F238E27FC236}">
                <a16:creationId xmlns:a16="http://schemas.microsoft.com/office/drawing/2014/main" id="{CA948A12-E71F-4C14-8A9A-39DA601EB74B}"/>
              </a:ext>
            </a:extLst>
          </p:cNvPr>
          <p:cNvSpPr/>
          <p:nvPr/>
        </p:nvSpPr>
        <p:spPr>
          <a:xfrm>
            <a:off x="474390" y="2555173"/>
            <a:ext cx="5847763" cy="1116764"/>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bg1"/>
              </a:solidFill>
              <a:latin typeface="Arial Narrow" panose="020B0606020202030204" pitchFamily="34" charset="0"/>
            </a:endParaRPr>
          </a:p>
        </p:txBody>
      </p:sp>
      <p:sp>
        <p:nvSpPr>
          <p:cNvPr id="27" name="Rectangle 26">
            <a:extLst>
              <a:ext uri="{FF2B5EF4-FFF2-40B4-BE49-F238E27FC236}">
                <a16:creationId xmlns:a16="http://schemas.microsoft.com/office/drawing/2014/main" id="{E8D7DE56-FFDF-463D-A52A-054AF29172E6}"/>
              </a:ext>
            </a:extLst>
          </p:cNvPr>
          <p:cNvSpPr/>
          <p:nvPr/>
        </p:nvSpPr>
        <p:spPr>
          <a:xfrm>
            <a:off x="594412" y="2575736"/>
            <a:ext cx="5687767" cy="1061829"/>
          </a:xfrm>
          <a:prstGeom prst="rect">
            <a:avLst/>
          </a:prstGeom>
        </p:spPr>
        <p:txBody>
          <a:bodyPr wrap="square">
            <a:spAutoFit/>
          </a:bodyPr>
          <a:lstStyle/>
          <a:p>
            <a:pPr algn="ctr"/>
            <a:r>
              <a:rPr lang="en-AU" sz="1200" b="1" dirty="0">
                <a:solidFill>
                  <a:schemeClr val="bg1"/>
                </a:solidFill>
                <a:latin typeface="Arial Narrow" panose="020B0606020202030204" pitchFamily="34" charset="0"/>
              </a:rPr>
              <a:t>“</a:t>
            </a:r>
            <a:r>
              <a:rPr lang="en-AU" sz="1200" b="1" i="1" dirty="0">
                <a:solidFill>
                  <a:schemeClr val="bg1"/>
                </a:solidFill>
                <a:latin typeface="Arial Narrow" panose="020B0606020202030204" pitchFamily="34" charset="0"/>
              </a:rPr>
              <a:t>I believe that the cod fishery, the herring fishery, pilchard fishery, the mackerel fishery, and probably all the great sea fisheries are inexhaustible: that is to say that nothing we do seriously affects the numbers of fish. And any attempt to regulate these fisheries seems consequently, from the nature of the case, to be useless</a:t>
            </a:r>
            <a:r>
              <a:rPr lang="en-AU" sz="1200" b="1" dirty="0">
                <a:solidFill>
                  <a:schemeClr val="bg1"/>
                </a:solidFill>
                <a:latin typeface="Arial Narrow" panose="020B0606020202030204" pitchFamily="34" charset="0"/>
              </a:rPr>
              <a:t>”. </a:t>
            </a:r>
          </a:p>
          <a:p>
            <a:pPr algn="ctr"/>
            <a:endParaRPr lang="en-AU" sz="300" b="1" dirty="0">
              <a:solidFill>
                <a:schemeClr val="bg1"/>
              </a:solidFill>
              <a:latin typeface="Arial Narrow" panose="020B0606020202030204" pitchFamily="34" charset="0"/>
            </a:endParaRPr>
          </a:p>
          <a:p>
            <a:pPr algn="ctr"/>
            <a:r>
              <a:rPr lang="en-AU" sz="1200" dirty="0">
                <a:solidFill>
                  <a:schemeClr val="bg1"/>
                </a:solidFill>
                <a:latin typeface="Arial Narrow" panose="020B0606020202030204" pitchFamily="34" charset="0"/>
              </a:rPr>
              <a:t>Thomas. H. Huxley, Inaugural Address. Fisheries Exhibition, London (1883)</a:t>
            </a:r>
            <a:r>
              <a:rPr lang="en-AU" sz="1200" baseline="30000" dirty="0">
                <a:solidFill>
                  <a:schemeClr val="bg1"/>
                </a:solidFill>
                <a:latin typeface="Arial Narrow" panose="020B0606020202030204" pitchFamily="34" charset="0"/>
              </a:rPr>
              <a:t>[1][2]</a:t>
            </a:r>
            <a:endParaRPr lang="en-AU" sz="1200" dirty="0">
              <a:solidFill>
                <a:srgbClr val="FF0000"/>
              </a:solidFill>
              <a:latin typeface="Arial Narrow" panose="020B0606020202030204" pitchFamily="34" charset="0"/>
            </a:endParaRPr>
          </a:p>
        </p:txBody>
      </p:sp>
      <p:sp>
        <p:nvSpPr>
          <p:cNvPr id="28" name="Rectangle 27">
            <a:extLst>
              <a:ext uri="{FF2B5EF4-FFF2-40B4-BE49-F238E27FC236}">
                <a16:creationId xmlns:a16="http://schemas.microsoft.com/office/drawing/2014/main" id="{EE6604ED-2431-4F49-8263-94D05CAE3501}"/>
              </a:ext>
            </a:extLst>
          </p:cNvPr>
          <p:cNvSpPr/>
          <p:nvPr/>
        </p:nvSpPr>
        <p:spPr>
          <a:xfrm>
            <a:off x="479332" y="4299858"/>
            <a:ext cx="5842821" cy="198679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29" name="Rectangle 28">
            <a:extLst>
              <a:ext uri="{FF2B5EF4-FFF2-40B4-BE49-F238E27FC236}">
                <a16:creationId xmlns:a16="http://schemas.microsoft.com/office/drawing/2014/main" id="{46B21BA5-A2D3-4D25-A4F7-EA6167946D2B}"/>
              </a:ext>
            </a:extLst>
          </p:cNvPr>
          <p:cNvSpPr/>
          <p:nvPr/>
        </p:nvSpPr>
        <p:spPr>
          <a:xfrm>
            <a:off x="479231" y="4309957"/>
            <a:ext cx="6035235" cy="523220"/>
          </a:xfrm>
          <a:prstGeom prst="rect">
            <a:avLst/>
          </a:prstGeom>
        </p:spPr>
        <p:txBody>
          <a:bodyPr wrap="square">
            <a:spAutoFit/>
          </a:bodyPr>
          <a:lstStyle/>
          <a:p>
            <a:r>
              <a:rPr lang="en-AU" sz="1200" b="1" dirty="0">
                <a:latin typeface="Arial Narrow" panose="020B0606020202030204" pitchFamily="34" charset="0"/>
              </a:rPr>
              <a:t>Activity: Research the decline of Atlantic Cod (</a:t>
            </a:r>
            <a:r>
              <a:rPr lang="en-AU" sz="1200" b="1" i="1" dirty="0" err="1">
                <a:latin typeface="Arial Narrow" panose="020B0606020202030204" pitchFamily="34" charset="0"/>
              </a:rPr>
              <a:t>Gadus</a:t>
            </a:r>
            <a:r>
              <a:rPr lang="en-AU" sz="1200" b="1" i="1" dirty="0">
                <a:latin typeface="Arial Narrow" panose="020B0606020202030204" pitchFamily="34" charset="0"/>
              </a:rPr>
              <a:t> </a:t>
            </a:r>
            <a:r>
              <a:rPr lang="en-AU" sz="1200" b="1" i="1" dirty="0" err="1">
                <a:latin typeface="Arial Narrow" panose="020B0606020202030204" pitchFamily="34" charset="0"/>
              </a:rPr>
              <a:t>morhua</a:t>
            </a:r>
            <a:r>
              <a:rPr lang="en-AU" sz="1200" b="1" dirty="0">
                <a:latin typeface="Arial Narrow" panose="020B0606020202030204" pitchFamily="34" charset="0"/>
              </a:rPr>
              <a:t>)</a:t>
            </a:r>
          </a:p>
          <a:p>
            <a:r>
              <a:rPr lang="en-AU" sz="1200" b="1" dirty="0">
                <a:latin typeface="Arial Narrow" panose="020B0606020202030204" pitchFamily="34" charset="0"/>
              </a:rPr>
              <a:t>Activity: In the space provided below, LIST the factors that contributed to its </a:t>
            </a:r>
            <a:r>
              <a:rPr lang="en-AU" sz="1600" b="1" dirty="0">
                <a:latin typeface="Arial Narrow" panose="020B0606020202030204" pitchFamily="34" charset="0"/>
              </a:rPr>
              <a:t>decline</a:t>
            </a:r>
            <a:r>
              <a:rPr lang="en-AU" sz="1200" b="1" dirty="0">
                <a:latin typeface="Arial Narrow" panose="020B0606020202030204" pitchFamily="34" charset="0"/>
              </a:rPr>
              <a:t> </a:t>
            </a:r>
          </a:p>
        </p:txBody>
      </p:sp>
      <p:sp>
        <p:nvSpPr>
          <p:cNvPr id="30" name="Rectangle 29">
            <a:extLst>
              <a:ext uri="{FF2B5EF4-FFF2-40B4-BE49-F238E27FC236}">
                <a16:creationId xmlns:a16="http://schemas.microsoft.com/office/drawing/2014/main" id="{6A2EB925-8408-43D3-90A3-222164196FDB}"/>
              </a:ext>
            </a:extLst>
          </p:cNvPr>
          <p:cNvSpPr/>
          <p:nvPr/>
        </p:nvSpPr>
        <p:spPr>
          <a:xfrm>
            <a:off x="532971" y="4824627"/>
            <a:ext cx="5727812" cy="138499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i="1" dirty="0">
              <a:solidFill>
                <a:schemeClr val="tx1">
                  <a:lumMod val="65000"/>
                  <a:lumOff val="35000"/>
                </a:schemeClr>
              </a:solidFill>
              <a:latin typeface="Comic Sans MS" panose="030F0702030302020204" pitchFamily="66" charset="0"/>
            </a:endParaRPr>
          </a:p>
        </p:txBody>
      </p:sp>
      <p:sp>
        <p:nvSpPr>
          <p:cNvPr id="31" name="Rectangle 30">
            <a:extLst>
              <a:ext uri="{FF2B5EF4-FFF2-40B4-BE49-F238E27FC236}">
                <a16:creationId xmlns:a16="http://schemas.microsoft.com/office/drawing/2014/main" id="{7F3EC1AE-8295-465A-8C15-EA94E5C9D2F6}"/>
              </a:ext>
            </a:extLst>
          </p:cNvPr>
          <p:cNvSpPr/>
          <p:nvPr/>
        </p:nvSpPr>
        <p:spPr>
          <a:xfrm>
            <a:off x="481934" y="4819129"/>
            <a:ext cx="5845905" cy="1384995"/>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Overfishing</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Improvements to equipment and technology </a:t>
            </a:r>
            <a:br>
              <a:rPr lang="en-AU" sz="1200" dirty="0">
                <a:solidFill>
                  <a:schemeClr val="tx1">
                    <a:lumMod val="65000"/>
                    <a:lumOff val="35000"/>
                  </a:schemeClr>
                </a:solidFill>
                <a:latin typeface="Comic Sans MS" panose="030F0702030302020204" pitchFamily="66" charset="0"/>
              </a:rPr>
            </a:br>
            <a:r>
              <a:rPr lang="en-AU" sz="1200" dirty="0">
                <a:solidFill>
                  <a:schemeClr val="tx1">
                    <a:lumMod val="65000"/>
                    <a:lumOff val="35000"/>
                  </a:schemeClr>
                </a:solidFill>
                <a:latin typeface="Comic Sans MS" panose="030F0702030302020204" pitchFamily="66" charset="0"/>
              </a:rPr>
              <a:t>(sounders, navigation gear, etc.) made it easier to find and catch the fish. </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The arrival of large factory trawlers in the late 50’s meant they were able to harvest cod offshore in winter months and fish new areas.</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Large catch amounts by factory trawlers caused an </a:t>
            </a:r>
            <a:r>
              <a:rPr lang="en-AU" sz="1200" i="1" dirty="0">
                <a:solidFill>
                  <a:schemeClr val="tx1">
                    <a:lumMod val="65000"/>
                    <a:lumOff val="35000"/>
                  </a:schemeClr>
                </a:solidFill>
                <a:latin typeface="Comic Sans MS" panose="030F0702030302020204" pitchFamily="66" charset="0"/>
              </a:rPr>
              <a:t>over</a:t>
            </a:r>
            <a:r>
              <a:rPr lang="en-AU" sz="1200" dirty="0">
                <a:solidFill>
                  <a:schemeClr val="tx1">
                    <a:lumMod val="65000"/>
                    <a:lumOff val="35000"/>
                  </a:schemeClr>
                </a:solidFill>
                <a:latin typeface="Comic Sans MS" panose="030F0702030302020204" pitchFamily="66" charset="0"/>
              </a:rPr>
              <a:t>estimation of stock.</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Increased bycatch amounts included prey species of the cod – capelin</a:t>
            </a:r>
          </a:p>
        </p:txBody>
      </p:sp>
      <p:sp>
        <p:nvSpPr>
          <p:cNvPr id="32" name="Rectangle 31">
            <a:extLst>
              <a:ext uri="{FF2B5EF4-FFF2-40B4-BE49-F238E27FC236}">
                <a16:creationId xmlns:a16="http://schemas.microsoft.com/office/drawing/2014/main" id="{230EB84E-5305-455F-A0AD-527E052910C9}"/>
              </a:ext>
            </a:extLst>
          </p:cNvPr>
          <p:cNvSpPr/>
          <p:nvPr/>
        </p:nvSpPr>
        <p:spPr>
          <a:xfrm>
            <a:off x="482612" y="6354766"/>
            <a:ext cx="5839541" cy="204868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33" name="Rectangle 32">
            <a:extLst>
              <a:ext uri="{FF2B5EF4-FFF2-40B4-BE49-F238E27FC236}">
                <a16:creationId xmlns:a16="http://schemas.microsoft.com/office/drawing/2014/main" id="{C21D2334-F99C-45F3-A88F-0902AEE306A3}"/>
              </a:ext>
            </a:extLst>
          </p:cNvPr>
          <p:cNvSpPr/>
          <p:nvPr/>
        </p:nvSpPr>
        <p:spPr>
          <a:xfrm>
            <a:off x="476926" y="6364718"/>
            <a:ext cx="6035235" cy="646331"/>
          </a:xfrm>
          <a:prstGeom prst="rect">
            <a:avLst/>
          </a:prstGeom>
        </p:spPr>
        <p:txBody>
          <a:bodyPr wrap="square">
            <a:spAutoFit/>
          </a:bodyPr>
          <a:lstStyle/>
          <a:p>
            <a:r>
              <a:rPr lang="en-AU" sz="1200" b="1" dirty="0">
                <a:latin typeface="Arial Narrow" panose="020B0606020202030204" pitchFamily="34" charset="0"/>
              </a:rPr>
              <a:t>Activity: Research the recovery of Coral Trout (</a:t>
            </a:r>
            <a:r>
              <a:rPr lang="en-AU" sz="1200" b="1" i="1" dirty="0" err="1">
                <a:latin typeface="Arial Narrow" panose="020B0606020202030204" pitchFamily="34" charset="0"/>
              </a:rPr>
              <a:t>Plectropomus</a:t>
            </a:r>
            <a:r>
              <a:rPr lang="en-AU" sz="1200" b="1" i="1" dirty="0">
                <a:latin typeface="Arial Narrow" panose="020B0606020202030204" pitchFamily="34" charset="0"/>
              </a:rPr>
              <a:t> </a:t>
            </a:r>
            <a:r>
              <a:rPr lang="en-AU" sz="1200" b="1" i="1" dirty="0" err="1">
                <a:latin typeface="Arial Narrow" panose="020B0606020202030204" pitchFamily="34" charset="0"/>
              </a:rPr>
              <a:t>leopardus</a:t>
            </a:r>
            <a:r>
              <a:rPr lang="en-AU" sz="1200" b="1" i="1" dirty="0">
                <a:latin typeface="Arial Narrow" panose="020B0606020202030204" pitchFamily="34" charset="0"/>
              </a:rPr>
              <a:t>)</a:t>
            </a:r>
          </a:p>
          <a:p>
            <a:r>
              <a:rPr lang="en-AU" sz="800" i="1" dirty="0">
                <a:latin typeface="Arial Narrow" panose="020B0606020202030204" pitchFamily="34" charset="0"/>
              </a:rPr>
              <a:t>Note: </a:t>
            </a:r>
            <a:r>
              <a:rPr lang="en-AU" sz="800" dirty="0">
                <a:latin typeface="Arial Narrow" panose="020B0606020202030204" pitchFamily="34" charset="0"/>
              </a:rPr>
              <a:t>Coral Trout is a primary target species of the </a:t>
            </a:r>
            <a:r>
              <a:rPr lang="en-AU" sz="800" i="1" dirty="0">
                <a:latin typeface="Arial Narrow" panose="020B0606020202030204" pitchFamily="34" charset="0"/>
              </a:rPr>
              <a:t>Coral Reef Fin Fish Fishery</a:t>
            </a:r>
            <a:r>
              <a:rPr lang="en-AU" sz="800" dirty="0">
                <a:latin typeface="Arial Narrow" panose="020B0606020202030204" pitchFamily="34" charset="0"/>
              </a:rPr>
              <a:t> (CRFFF) on the Great Barrier Reef.</a:t>
            </a:r>
          </a:p>
          <a:p>
            <a:r>
              <a:rPr lang="en-AU" sz="1200" b="1" dirty="0">
                <a:latin typeface="Arial Narrow" panose="020B0606020202030204" pitchFamily="34" charset="0"/>
              </a:rPr>
              <a:t>Activity: In the space provided below, LIST the factors that contributed to its </a:t>
            </a:r>
            <a:r>
              <a:rPr lang="en-AU" sz="1600" b="1" dirty="0">
                <a:latin typeface="Arial Narrow" panose="020B0606020202030204" pitchFamily="34" charset="0"/>
              </a:rPr>
              <a:t>recovery</a:t>
            </a:r>
            <a:r>
              <a:rPr lang="en-AU" sz="1200" baseline="30000" dirty="0">
                <a:latin typeface="Arial Narrow" panose="020B0606020202030204" pitchFamily="34" charset="0"/>
              </a:rPr>
              <a:t>[3]</a:t>
            </a:r>
            <a:endParaRPr lang="en-AU" sz="1200" dirty="0">
              <a:latin typeface="Arial Narrow" panose="020B0606020202030204" pitchFamily="34" charset="0"/>
            </a:endParaRPr>
          </a:p>
        </p:txBody>
      </p:sp>
      <p:sp>
        <p:nvSpPr>
          <p:cNvPr id="34" name="Rectangle 33">
            <a:extLst>
              <a:ext uri="{FF2B5EF4-FFF2-40B4-BE49-F238E27FC236}">
                <a16:creationId xmlns:a16="http://schemas.microsoft.com/office/drawing/2014/main" id="{B5A44A55-C510-409E-BAA8-A64DFBC609E4}"/>
              </a:ext>
            </a:extLst>
          </p:cNvPr>
          <p:cNvSpPr/>
          <p:nvPr/>
        </p:nvSpPr>
        <p:spPr>
          <a:xfrm>
            <a:off x="544221" y="7011049"/>
            <a:ext cx="5734659" cy="131949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i="1" dirty="0">
              <a:solidFill>
                <a:schemeClr val="tx1">
                  <a:lumMod val="65000"/>
                  <a:lumOff val="35000"/>
                </a:schemeClr>
              </a:solidFill>
              <a:latin typeface="Comic Sans MS" panose="030F0702030302020204" pitchFamily="66" charset="0"/>
            </a:endParaRPr>
          </a:p>
        </p:txBody>
      </p:sp>
      <p:sp>
        <p:nvSpPr>
          <p:cNvPr id="35" name="Rectangle 34">
            <a:extLst>
              <a:ext uri="{FF2B5EF4-FFF2-40B4-BE49-F238E27FC236}">
                <a16:creationId xmlns:a16="http://schemas.microsoft.com/office/drawing/2014/main" id="{1B8D0660-0EBA-4C10-AB8E-608034C6383B}"/>
              </a:ext>
            </a:extLst>
          </p:cNvPr>
          <p:cNvSpPr/>
          <p:nvPr/>
        </p:nvSpPr>
        <p:spPr>
          <a:xfrm>
            <a:off x="533589" y="6987525"/>
            <a:ext cx="5642610" cy="1384995"/>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Reduced Fishing </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The fishery was restructured in 2004, introducing a (reduced) TACC (total allowable commercial catch) limit of 1288 tonnes managed through Individual Transferable Quotas (ITQ), as well as spawning closures.</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Stakeholder involvement in decision-making. </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The Great Barrier Reef Marine Park was rezoned in 2004, closing more areas to fishing.</a:t>
            </a:r>
          </a:p>
        </p:txBody>
      </p:sp>
      <p:sp>
        <p:nvSpPr>
          <p:cNvPr id="36" name="Rectangle 35">
            <a:extLst>
              <a:ext uri="{FF2B5EF4-FFF2-40B4-BE49-F238E27FC236}">
                <a16:creationId xmlns:a16="http://schemas.microsoft.com/office/drawing/2014/main" id="{79C41F4F-2033-40BA-9590-C1194D06DC04}"/>
              </a:ext>
            </a:extLst>
          </p:cNvPr>
          <p:cNvSpPr/>
          <p:nvPr/>
        </p:nvSpPr>
        <p:spPr>
          <a:xfrm>
            <a:off x="444519" y="8388673"/>
            <a:ext cx="6085106" cy="461665"/>
          </a:xfrm>
          <a:prstGeom prst="rect">
            <a:avLst/>
          </a:prstGeom>
        </p:spPr>
        <p:txBody>
          <a:bodyPr wrap="square">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Reproduced with permission from: King, M. (2007). Fisheri</a:t>
            </a:r>
            <a:r>
              <a:rPr lang="en-AU" sz="600" i="1" dirty="0">
                <a:latin typeface="Arial Narrow" panose="020B0606020202030204" pitchFamily="34" charset="0"/>
              </a:rPr>
              <a:t>es Biology, Assessment and Management. </a:t>
            </a:r>
            <a:r>
              <a:rPr lang="en-AU" sz="600" dirty="0">
                <a:latin typeface="Arial Narrow" panose="020B0606020202030204" pitchFamily="34" charset="0"/>
              </a:rPr>
              <a:t>Blackwell Publishing. Victoria Australia. Preface Page xii.</a:t>
            </a:r>
            <a:endParaRPr lang="en-AU" sz="600" baseline="30000" dirty="0">
              <a:latin typeface="Arial Narrow" panose="020B0606020202030204" pitchFamily="34" charset="0"/>
            </a:endParaRPr>
          </a:p>
          <a:p>
            <a:r>
              <a:rPr lang="en-AU" sz="600" baseline="30000" dirty="0">
                <a:latin typeface="Arial Narrow" panose="020B0606020202030204" pitchFamily="34" charset="0"/>
              </a:rPr>
              <a:t>[2] </a:t>
            </a:r>
            <a:r>
              <a:rPr lang="en-US" sz="600" dirty="0">
                <a:latin typeface="Arial Narrow" panose="020B0606020202030204" pitchFamily="34" charset="0"/>
              </a:rPr>
              <a:t>Thomas H. Huxley, Inaugural Address for the Fisheries Exhibition, London (June 18,1883), available at https://mathcs.clarku.edu/huxley/SM5/fish.html </a:t>
            </a:r>
          </a:p>
          <a:p>
            <a:r>
              <a:rPr lang="en-AU" sz="600" baseline="30000" dirty="0">
                <a:latin typeface="Arial Narrow" panose="020B0606020202030204" pitchFamily="34" charset="0"/>
              </a:rPr>
              <a:t>[3] </a:t>
            </a:r>
            <a:r>
              <a:rPr lang="en-AU" sz="600" dirty="0">
                <a:latin typeface="Arial Narrow" panose="020B0606020202030204" pitchFamily="34" charset="0"/>
              </a:rPr>
              <a:t>Leigh, G.M., Campbell, A.B., </a:t>
            </a:r>
            <a:r>
              <a:rPr lang="en-AU" sz="600" dirty="0" err="1">
                <a:latin typeface="Arial Narrow" panose="020B0606020202030204" pitchFamily="34" charset="0"/>
              </a:rPr>
              <a:t>Lunow</a:t>
            </a:r>
            <a:r>
              <a:rPr lang="en-AU" sz="600" dirty="0">
                <a:latin typeface="Arial Narrow" panose="020B0606020202030204" pitchFamily="34" charset="0"/>
              </a:rPr>
              <a:t>, C.P. and O’Neill, M.F. (2014). </a:t>
            </a:r>
            <a:r>
              <a:rPr lang="en-AU" sz="600" i="1" dirty="0">
                <a:latin typeface="Arial Narrow" panose="020B0606020202030204" pitchFamily="34" charset="0"/>
              </a:rPr>
              <a:t>Stock assessment of the Queensland east coast common coral trout (</a:t>
            </a:r>
            <a:r>
              <a:rPr lang="en-AU" sz="600" i="1" dirty="0" err="1">
                <a:latin typeface="Arial Narrow" panose="020B0606020202030204" pitchFamily="34" charset="0"/>
              </a:rPr>
              <a:t>Plectropomus</a:t>
            </a:r>
            <a:r>
              <a:rPr lang="en-AU" sz="600" i="1" dirty="0">
                <a:latin typeface="Arial Narrow" panose="020B0606020202030204" pitchFamily="34" charset="0"/>
              </a:rPr>
              <a:t> </a:t>
            </a:r>
            <a:r>
              <a:rPr lang="en-AU" sz="600" i="1" dirty="0" err="1">
                <a:latin typeface="Arial Narrow" panose="020B0606020202030204" pitchFamily="34" charset="0"/>
              </a:rPr>
              <a:t>leopardus</a:t>
            </a:r>
            <a:r>
              <a:rPr lang="en-AU" sz="600" i="1" dirty="0">
                <a:latin typeface="Arial Narrow" panose="020B0606020202030204" pitchFamily="34" charset="0"/>
              </a:rPr>
              <a:t>) fishery. </a:t>
            </a:r>
            <a:r>
              <a:rPr lang="en-AU" sz="600" dirty="0">
                <a:latin typeface="Arial Narrow" panose="020B0606020202030204" pitchFamily="34" charset="0"/>
              </a:rPr>
              <a:t>The State of Queensland. </a:t>
            </a:r>
            <a:br>
              <a:rPr lang="en-AU" sz="600" dirty="0">
                <a:latin typeface="Arial Narrow" panose="020B0606020202030204" pitchFamily="34" charset="0"/>
              </a:rPr>
            </a:br>
            <a:r>
              <a:rPr lang="en-AU" sz="600" dirty="0">
                <a:latin typeface="Arial Narrow" panose="020B0606020202030204" pitchFamily="34" charset="0"/>
              </a:rPr>
              <a:t>Accessed 29.04.2019 from: http://era.daf.qld.gov.au/id/eprint/4547/1/CoralTroutStockAssessment2014.pdf</a:t>
            </a:r>
          </a:p>
        </p:txBody>
      </p:sp>
      <p:sp>
        <p:nvSpPr>
          <p:cNvPr id="37" name="TextBox 36">
            <a:extLst>
              <a:ext uri="{FF2B5EF4-FFF2-40B4-BE49-F238E27FC236}">
                <a16:creationId xmlns:a16="http://schemas.microsoft.com/office/drawing/2014/main" id="{A2C971BC-5773-4BE3-AB18-035B4D41C5D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4" name="Straight Connector 3">
            <a:extLst>
              <a:ext uri="{FF2B5EF4-FFF2-40B4-BE49-F238E27FC236}">
                <a16:creationId xmlns:a16="http://schemas.microsoft.com/office/drawing/2014/main" id="{5FE9D9AA-45B4-4535-EB65-95A80679806B}"/>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36">
            <a:extLst>
              <a:ext uri="{FF2B5EF4-FFF2-40B4-BE49-F238E27FC236}">
                <a16:creationId xmlns:a16="http://schemas.microsoft.com/office/drawing/2014/main" id="{519D4FCF-B2ED-CC07-CFE6-32C04B56A0BA}"/>
              </a:ext>
            </a:extLst>
          </p:cNvPr>
          <p:cNvSpPr txBox="1"/>
          <p:nvPr/>
        </p:nvSpPr>
        <p:spPr>
          <a:xfrm>
            <a:off x="2582348"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Fisheries &amp; Population Dynamics</a:t>
            </a:r>
            <a:endParaRPr lang="en-AU" sz="1100" b="1" dirty="0">
              <a:latin typeface="Arial Narrow" pitchFamily="34" charset="0"/>
            </a:endParaRPr>
          </a:p>
        </p:txBody>
      </p:sp>
      <p:sp>
        <p:nvSpPr>
          <p:cNvPr id="6" name="TextBox 36">
            <a:extLst>
              <a:ext uri="{FF2B5EF4-FFF2-40B4-BE49-F238E27FC236}">
                <a16:creationId xmlns:a16="http://schemas.microsoft.com/office/drawing/2014/main" id="{D7A31F91-02FE-7062-B109-24ADAAF78FE0}"/>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2144392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44E03-7213-BCAB-7C52-78C25178472E}"/>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5AF3D6CD-6546-4570-07E9-9D9708873063}"/>
              </a:ext>
            </a:extLst>
          </p:cNvPr>
          <p:cNvSpPr txBox="1"/>
          <p:nvPr/>
        </p:nvSpPr>
        <p:spPr>
          <a:xfrm>
            <a:off x="1401426" y="99354"/>
            <a:ext cx="4329939" cy="1138773"/>
          </a:xfrm>
          <a:prstGeom prst="rect">
            <a:avLst/>
          </a:prstGeom>
          <a:noFill/>
        </p:spPr>
        <p:txBody>
          <a:bodyPr wrap="square" rtlCol="0">
            <a:spAutoFit/>
          </a:bodyPr>
          <a:lstStyle/>
          <a:p>
            <a:r>
              <a:rPr lang="en-US" sz="2000" b="1" dirty="0">
                <a:latin typeface="Arial Narrow" pitchFamily="34" charset="0"/>
              </a:rPr>
              <a:t>Compare</a:t>
            </a:r>
            <a:r>
              <a:rPr lang="en-US" sz="1200" dirty="0">
                <a:latin typeface="Arial Narrow" pitchFamily="34" charset="0"/>
              </a:rPr>
              <a:t> a case study of a fish population in decline (e.g. Atlantic cod (</a:t>
            </a:r>
            <a:r>
              <a:rPr lang="en-US" sz="1200" i="1" dirty="0">
                <a:latin typeface="Arial Narrow" panose="020B0606020202030204" pitchFamily="34" charset="0"/>
              </a:rPr>
              <a:t>Gadus </a:t>
            </a:r>
            <a:r>
              <a:rPr lang="en-US" sz="1200" i="1" dirty="0" err="1">
                <a:latin typeface="Arial Narrow" panose="020B0606020202030204" pitchFamily="34" charset="0"/>
              </a:rPr>
              <a:t>morhua</a:t>
            </a:r>
            <a:r>
              <a:rPr lang="en-US" sz="1200" dirty="0">
                <a:latin typeface="Arial Narrow" panose="020B0606020202030204" pitchFamily="34" charset="0"/>
              </a:rPr>
              <a:t>), Pacific bluefin tuna (</a:t>
            </a:r>
            <a:r>
              <a:rPr lang="en-US" sz="1200" i="1" dirty="0">
                <a:latin typeface="Arial Narrow" panose="020B0606020202030204" pitchFamily="34" charset="0"/>
              </a:rPr>
              <a:t>Thunnus </a:t>
            </a:r>
            <a:r>
              <a:rPr lang="en-US" sz="1200" i="1" dirty="0" err="1">
                <a:latin typeface="Arial Narrow" panose="020B0606020202030204" pitchFamily="34" charset="0"/>
              </a:rPr>
              <a:t>orientalis</a:t>
            </a:r>
            <a:r>
              <a:rPr lang="en-US" sz="1200" dirty="0">
                <a:latin typeface="Arial Narrow" panose="020B0606020202030204" pitchFamily="34" charset="0"/>
              </a:rPr>
              <a:t>)) with a case study of a fish population that is in recovery (e.g. coral trout (</a:t>
            </a:r>
            <a:r>
              <a:rPr lang="en-US" sz="1200" i="1" dirty="0" err="1">
                <a:latin typeface="Arial Narrow" panose="020B0606020202030204" pitchFamily="34" charset="0"/>
              </a:rPr>
              <a:t>Plectropomus</a:t>
            </a:r>
            <a:r>
              <a:rPr lang="en-US" sz="1200" i="1" dirty="0">
                <a:latin typeface="Arial Narrow" panose="020B0606020202030204" pitchFamily="34" charset="0"/>
              </a:rPr>
              <a:t> </a:t>
            </a:r>
            <a:r>
              <a:rPr lang="en-US" sz="1200" i="1" dirty="0" err="1">
                <a:latin typeface="Arial Narrow" panose="020B0606020202030204" pitchFamily="34" charset="0"/>
              </a:rPr>
              <a:t>leopardus</a:t>
            </a:r>
            <a:r>
              <a:rPr lang="en-US" sz="1200" dirty="0">
                <a:latin typeface="Arial Narrow" panose="020B0606020202030204" pitchFamily="34" charset="0"/>
              </a:rPr>
              <a:t>)) in relation to fisheries management practices.</a:t>
            </a: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6201BFDF-71A8-60F4-DDA2-97DA8F00F3E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EED9B1F8-64D1-27CB-A62C-9F86EB84061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ADD3DE46-3647-8886-A856-24F8C7D966EA}"/>
              </a:ext>
            </a:extLst>
          </p:cNvPr>
          <p:cNvSpPr/>
          <p:nvPr/>
        </p:nvSpPr>
        <p:spPr>
          <a:xfrm>
            <a:off x="508863" y="1115616"/>
            <a:ext cx="5844292" cy="76485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E394AE94-A339-4408-344E-61C37B1275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4FE0F0B1-3D0F-305A-FD4B-F5C89BC99749}"/>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541F3C8C-7732-7BDC-E9E1-3407091BA2B1}"/>
              </a:ext>
            </a:extLst>
          </p:cNvPr>
          <p:cNvSpPr txBox="1"/>
          <p:nvPr/>
        </p:nvSpPr>
        <p:spPr>
          <a:xfrm>
            <a:off x="5693106" y="230847"/>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750658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 name="TextBox 5">
            <a:extLst>
              <a:ext uri="{FF2B5EF4-FFF2-40B4-BE49-F238E27FC236}">
                <a16:creationId xmlns:a16="http://schemas.microsoft.com/office/drawing/2014/main" id="{5D046AEB-83FB-5615-AF92-EB3DBA8B723A}"/>
              </a:ext>
            </a:extLst>
          </p:cNvPr>
          <p:cNvSpPr txBox="1"/>
          <p:nvPr/>
        </p:nvSpPr>
        <p:spPr>
          <a:xfrm>
            <a:off x="1433910" y="150685"/>
            <a:ext cx="4299346" cy="553998"/>
          </a:xfrm>
          <a:prstGeom prst="rect">
            <a:avLst/>
          </a:prstGeom>
          <a:noFill/>
        </p:spPr>
        <p:txBody>
          <a:bodyPr wrap="square" rtlCol="0">
            <a:spAutoFit/>
          </a:bodyPr>
          <a:lstStyle/>
          <a:p>
            <a:r>
              <a:rPr lang="en-US" b="1" dirty="0">
                <a:latin typeface="Arial Narrow" pitchFamily="34" charset="0"/>
              </a:rPr>
              <a:t>10. BIDE model </a:t>
            </a:r>
            <a:r>
              <a:rPr lang="en-AU" sz="1200" dirty="0">
                <a:latin typeface="Arial Narrow" panose="020B0606020202030204" pitchFamily="34" charset="0"/>
              </a:rPr>
              <a:t>Calculate fish population size using the BIDE model of population dynamics</a:t>
            </a:r>
            <a:endParaRPr lang="en-US" sz="1200" dirty="0">
              <a:latin typeface="Arial Narrow" pitchFamily="34" charset="0"/>
            </a:endParaRPr>
          </a:p>
        </p:txBody>
      </p:sp>
      <p:sp>
        <p:nvSpPr>
          <p:cNvPr id="7" name="TextBox 17">
            <a:extLst>
              <a:ext uri="{FF2B5EF4-FFF2-40B4-BE49-F238E27FC236}">
                <a16:creationId xmlns:a16="http://schemas.microsoft.com/office/drawing/2014/main" id="{CC177084-AA61-1F8C-4B05-7267F2FAD55C}"/>
              </a:ext>
            </a:extLst>
          </p:cNvPr>
          <p:cNvSpPr txBox="1"/>
          <p:nvPr/>
        </p:nvSpPr>
        <p:spPr>
          <a:xfrm>
            <a:off x="5687144" y="21420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9" name="Straight Connector 8">
            <a:extLst>
              <a:ext uri="{FF2B5EF4-FFF2-40B4-BE49-F238E27FC236}">
                <a16:creationId xmlns:a16="http://schemas.microsoft.com/office/drawing/2014/main" id="{C0FDDCA5-6323-0E80-FFB9-3AC7E445FA9E}"/>
              </a:ext>
            </a:extLst>
          </p:cNvPr>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descr="A rectangular object with black text&#10;&#10;Description automatically generated with medium confidence">
            <a:extLst>
              <a:ext uri="{FF2B5EF4-FFF2-40B4-BE49-F238E27FC236}">
                <a16:creationId xmlns:a16="http://schemas.microsoft.com/office/drawing/2014/main" id="{69075224-4439-B5CF-8F99-14767F115F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862" y="2266996"/>
            <a:ext cx="5863463" cy="1959118"/>
          </a:xfrm>
          <a:prstGeom prst="rect">
            <a:avLst/>
          </a:prstGeom>
          <a:ln>
            <a:solidFill>
              <a:schemeClr val="tx1"/>
            </a:solidFill>
          </a:ln>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D6A76625-D52F-369E-2D53-8E0DF9A45C70}"/>
              </a:ext>
            </a:extLst>
          </p:cNvPr>
          <p:cNvSpPr/>
          <p:nvPr/>
        </p:nvSpPr>
        <p:spPr>
          <a:xfrm>
            <a:off x="450744" y="969600"/>
            <a:ext cx="6074599" cy="1261884"/>
          </a:xfrm>
          <a:prstGeom prst="rect">
            <a:avLst/>
          </a:prstGeom>
        </p:spPr>
        <p:txBody>
          <a:bodyPr wrap="square">
            <a:spAutoFit/>
          </a:bodyPr>
          <a:lstStyle/>
          <a:p>
            <a:pPr>
              <a:spcAft>
                <a:spcPts val="0"/>
              </a:spcAft>
            </a:pPr>
            <a:r>
              <a:rPr lang="en-GB" sz="1600" b="1" dirty="0">
                <a:latin typeface="Arial Narrow" panose="020B0606020202030204" pitchFamily="34" charset="0"/>
                <a:ea typeface="Times New Roman" panose="02020603050405020304" pitchFamily="18" charset="0"/>
              </a:rPr>
              <a:t>Incoming - outgoing</a:t>
            </a:r>
          </a:p>
          <a:p>
            <a:pPr>
              <a:spcAft>
                <a:spcPts val="0"/>
              </a:spcAft>
            </a:pPr>
            <a:r>
              <a:rPr lang="en-GB" sz="1200" dirty="0">
                <a:latin typeface="Arial Narrow" panose="020B0606020202030204" pitchFamily="34" charset="0"/>
                <a:ea typeface="Times New Roman" panose="02020603050405020304" pitchFamily="18" charset="0"/>
              </a:rPr>
              <a:t>The size of a population is always changing. It increases and decreases all the time. The rate (and direction) that it changes can be (roughly) measured using the BIDE model, whereby the number of incoming individuals - the births and immigrants - are subtracted from the number of outgoing individuals </a:t>
            </a:r>
          </a:p>
          <a:p>
            <a:pPr>
              <a:spcAft>
                <a:spcPts val="0"/>
              </a:spcAft>
            </a:pPr>
            <a:r>
              <a:rPr lang="en-GB" sz="1200" dirty="0">
                <a:latin typeface="Arial Narrow" panose="020B0606020202030204" pitchFamily="34" charset="0"/>
                <a:ea typeface="Times New Roman" panose="02020603050405020304" pitchFamily="18" charset="0"/>
              </a:rPr>
              <a:t>– the deaths and emigrants. If more arrive than leave, the population increases in size and R is a positive value. Likewise, if more leave than arrive, the population decreases in size and R is a negative value. </a:t>
            </a:r>
            <a:endParaRPr lang="en-GB" sz="800" dirty="0">
              <a:latin typeface="Arial Narrow" panose="020B0606020202030204" pitchFamily="34" charset="0"/>
              <a:ea typeface="Times New Roman" panose="02020603050405020304" pitchFamily="18" charset="0"/>
            </a:endParaRPr>
          </a:p>
        </p:txBody>
      </p:sp>
      <p:pic>
        <p:nvPicPr>
          <p:cNvPr id="8" name="Picture 7" descr="A diagram of a number of individuals&#10;&#10;Description automatically generated">
            <a:extLst>
              <a:ext uri="{FF2B5EF4-FFF2-40B4-BE49-F238E27FC236}">
                <a16:creationId xmlns:a16="http://schemas.microsoft.com/office/drawing/2014/main" id="{D67A8CBF-7E3D-9F4A-D576-C0CEE336B764}"/>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Effect>
                      <a14:brightnessContrast bright="20000" contrast="-40000"/>
                    </a14:imgEffect>
                  </a14:imgLayer>
                </a14:imgProps>
              </a:ext>
              <a:ext uri="{28A0092B-C50C-407E-A947-70E740481C1C}">
                <a14:useLocalDpi xmlns:a14="http://schemas.microsoft.com/office/drawing/2010/main"/>
              </a:ext>
            </a:extLst>
          </a:blip>
          <a:srcRect r="13060"/>
          <a:stretch/>
        </p:blipFill>
        <p:spPr>
          <a:xfrm>
            <a:off x="481081" y="4427984"/>
            <a:ext cx="2875911" cy="3235248"/>
          </a:xfrm>
          <a:prstGeom prst="rect">
            <a:avLst/>
          </a:prstGeom>
        </p:spPr>
      </p:pic>
      <p:pic>
        <p:nvPicPr>
          <p:cNvPr id="16" name="Picture 15" descr="A diagram of a mathematical equation&#10;&#10;Description automatically generated">
            <a:extLst>
              <a:ext uri="{FF2B5EF4-FFF2-40B4-BE49-F238E27FC236}">
                <a16:creationId xmlns:a16="http://schemas.microsoft.com/office/drawing/2014/main" id="{E919AB7D-7052-4F05-3424-97AC30CAA640}"/>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t="6650" b="4596"/>
          <a:stretch/>
        </p:blipFill>
        <p:spPr>
          <a:xfrm>
            <a:off x="3416461" y="4419839"/>
            <a:ext cx="2949821" cy="1451917"/>
          </a:xfrm>
          <a:prstGeom prst="rect">
            <a:avLst/>
          </a:prstGeom>
        </p:spPr>
      </p:pic>
      <p:sp>
        <p:nvSpPr>
          <p:cNvPr id="19" name="Rectangle 18">
            <a:extLst>
              <a:ext uri="{FF2B5EF4-FFF2-40B4-BE49-F238E27FC236}">
                <a16:creationId xmlns:a16="http://schemas.microsoft.com/office/drawing/2014/main" id="{7FB02BF3-3FBA-575D-C1FA-921D06F487DF}"/>
              </a:ext>
            </a:extLst>
          </p:cNvPr>
          <p:cNvSpPr/>
          <p:nvPr/>
        </p:nvSpPr>
        <p:spPr>
          <a:xfrm>
            <a:off x="508862" y="7756604"/>
            <a:ext cx="5880483" cy="9198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600" b="1" dirty="0">
                <a:latin typeface="Arial Narrow" panose="020B0606020202030204" pitchFamily="34" charset="0"/>
                <a:ea typeface="Times New Roman" panose="02020603050405020304" pitchFamily="18" charset="0"/>
              </a:rPr>
              <a:t>Q. What is R if B=50 and I=10 and D=20 and E=0? Show working below.</a:t>
            </a:r>
          </a:p>
          <a:p>
            <a:r>
              <a:rPr lang="en-US" sz="1600" b="1" dirty="0">
                <a:latin typeface="Arial Narrow" panose="020B0606020202030204" pitchFamily="34" charset="0"/>
                <a:ea typeface="Times New Roman" panose="02020603050405020304" pitchFamily="18" charset="0"/>
              </a:rPr>
              <a:t>Ans.  </a:t>
            </a:r>
          </a:p>
          <a:p>
            <a:endParaRPr lang="en-US" sz="1600" b="1" dirty="0">
              <a:latin typeface="Arial Narrow" panose="020B0606020202030204" pitchFamily="34" charset="0"/>
              <a:ea typeface="Times New Roman" panose="02020603050405020304" pitchFamily="18" charset="0"/>
            </a:endParaRPr>
          </a:p>
        </p:txBody>
      </p:sp>
      <p:sp>
        <p:nvSpPr>
          <p:cNvPr id="20" name="Rectangle 19">
            <a:extLst>
              <a:ext uri="{FF2B5EF4-FFF2-40B4-BE49-F238E27FC236}">
                <a16:creationId xmlns:a16="http://schemas.microsoft.com/office/drawing/2014/main" id="{3D899D45-E1E0-AF23-CACF-EAFF749D512F}"/>
              </a:ext>
            </a:extLst>
          </p:cNvPr>
          <p:cNvSpPr/>
          <p:nvPr/>
        </p:nvSpPr>
        <p:spPr>
          <a:xfrm>
            <a:off x="1062069" y="8147212"/>
            <a:ext cx="5112568" cy="432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latin typeface="Comic Sans MS" panose="030F0902030302020204" pitchFamily="66" charset="0"/>
              </a:rPr>
              <a:t>R=40               R=(50+10)-(20-0)</a:t>
            </a:r>
          </a:p>
        </p:txBody>
      </p:sp>
      <p:pic>
        <p:nvPicPr>
          <p:cNvPr id="5" name="Picture 4" descr="A diagram of a equation&#10;&#10;Description automatically generated">
            <a:extLst>
              <a:ext uri="{FF2B5EF4-FFF2-40B4-BE49-F238E27FC236}">
                <a16:creationId xmlns:a16="http://schemas.microsoft.com/office/drawing/2014/main" id="{12E88851-0BA7-FD45-18EB-257E3DB8929D}"/>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t="6058" b="6247"/>
          <a:stretch/>
        </p:blipFill>
        <p:spPr>
          <a:xfrm>
            <a:off x="3429000" y="6132308"/>
            <a:ext cx="2941154" cy="1527100"/>
          </a:xfrm>
          <a:prstGeom prst="rect">
            <a:avLst/>
          </a:prstGeom>
        </p:spPr>
      </p:pic>
      <p:cxnSp>
        <p:nvCxnSpPr>
          <p:cNvPr id="4" name="Straight Connector 3">
            <a:extLst>
              <a:ext uri="{FF2B5EF4-FFF2-40B4-BE49-F238E27FC236}">
                <a16:creationId xmlns:a16="http://schemas.microsoft.com/office/drawing/2014/main" id="{0A8E7C7C-DAB3-FCC4-AEA5-FA2C1D8122CA}"/>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CB7ED935-75E8-BA07-28D4-01B2E91C118B}"/>
              </a:ext>
            </a:extLst>
          </p:cNvPr>
          <p:cNvSpPr txBox="1"/>
          <p:nvPr/>
        </p:nvSpPr>
        <p:spPr>
          <a:xfrm>
            <a:off x="2582348"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Fisheries &amp; Population Dynamics</a:t>
            </a:r>
            <a:endParaRPr lang="en-AU" sz="1100" b="1" dirty="0">
              <a:latin typeface="Arial Narrow" pitchFamily="34" charset="0"/>
            </a:endParaRPr>
          </a:p>
        </p:txBody>
      </p:sp>
      <p:sp>
        <p:nvSpPr>
          <p:cNvPr id="15" name="TextBox 36">
            <a:extLst>
              <a:ext uri="{FF2B5EF4-FFF2-40B4-BE49-F238E27FC236}">
                <a16:creationId xmlns:a16="http://schemas.microsoft.com/office/drawing/2014/main" id="{F79C132C-97D9-BB61-C58B-ED237FA78902}"/>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3317399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923330"/>
          </a:xfrm>
          <a:prstGeom prst="rect">
            <a:avLst/>
          </a:prstGeom>
          <a:noFill/>
        </p:spPr>
        <p:txBody>
          <a:bodyPr wrap="square" rtlCol="0">
            <a:spAutoFit/>
          </a:bodyPr>
          <a:lstStyle/>
          <a:p>
            <a:r>
              <a:rPr lang="en-US" b="1" dirty="0">
                <a:latin typeface="Arial Narrow" pitchFamily="34" charset="0"/>
              </a:rPr>
              <a:t>1. Gone </a:t>
            </a:r>
            <a:r>
              <a:rPr lang="en-US" b="1" dirty="0" err="1">
                <a:latin typeface="Arial Narrow" pitchFamily="34" charset="0"/>
              </a:rPr>
              <a:t>Fish’n</a:t>
            </a:r>
            <a:r>
              <a:rPr lang="en-US" b="1" dirty="0">
                <a:latin typeface="Arial Narrow" pitchFamily="34" charset="0"/>
              </a:rPr>
              <a:t> – </a:t>
            </a:r>
            <a:r>
              <a:rPr lang="en-US" sz="1200" dirty="0">
                <a:latin typeface="Arial Narrow" panose="020B0606020202030204" pitchFamily="34" charset="0"/>
              </a:rPr>
              <a:t>Discriminate between the three main types of fishery (i.e. artisanal, recreational and commercial) and describe the variety of meanings of the term fishery.</a:t>
            </a:r>
            <a:endParaRPr lang="en-AU" sz="1200" dirty="0">
              <a:latin typeface="Arial Narrow" panose="020B0606020202030204" pitchFamily="34" charset="0"/>
            </a:endParaRPr>
          </a:p>
          <a:p>
            <a:endParaRPr lang="en-US" sz="1200" i="1" dirty="0">
              <a:latin typeface="Arial Narrow" pitchFamily="34" charset="0"/>
            </a:endParaRPr>
          </a:p>
        </p:txBody>
      </p:sp>
      <p:sp>
        <p:nvSpPr>
          <p:cNvPr id="5" name="Rectangle 4">
            <a:extLst>
              <a:ext uri="{FF2B5EF4-FFF2-40B4-BE49-F238E27FC236}">
                <a16:creationId xmlns:a16="http://schemas.microsoft.com/office/drawing/2014/main" id="{FC7EB044-CFB0-402F-AF17-DA620EEBED6E}"/>
              </a:ext>
            </a:extLst>
          </p:cNvPr>
          <p:cNvSpPr/>
          <p:nvPr/>
        </p:nvSpPr>
        <p:spPr>
          <a:xfrm>
            <a:off x="520612" y="1037662"/>
            <a:ext cx="1777849" cy="353433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AU" dirty="0">
                <a:solidFill>
                  <a:schemeClr val="bg1"/>
                </a:solidFill>
                <a:latin typeface="Arial Narrow" panose="020B0606020202030204" pitchFamily="34" charset="0"/>
              </a:rPr>
              <a:t>For Survival</a:t>
            </a:r>
          </a:p>
          <a:p>
            <a:pPr algn="ctr"/>
            <a:endParaRPr lang="en-AU" sz="1200" dirty="0">
              <a:solidFill>
                <a:schemeClr val="bg1"/>
              </a:solidFill>
              <a:latin typeface="Arial Narrow" panose="020B0606020202030204" pitchFamily="34" charset="0"/>
            </a:endParaRPr>
          </a:p>
          <a:p>
            <a:pPr algn="ctr"/>
            <a:r>
              <a:rPr lang="en-AU" sz="1200" dirty="0">
                <a:solidFill>
                  <a:schemeClr val="bg1"/>
                </a:solidFill>
                <a:latin typeface="Arial Narrow" panose="020B0606020202030204" pitchFamily="34" charset="0"/>
              </a:rPr>
              <a:t>Artisanal/subsistence fishing</a:t>
            </a:r>
          </a:p>
        </p:txBody>
      </p:sp>
      <p:sp>
        <p:nvSpPr>
          <p:cNvPr id="34" name="Rectangle 33">
            <a:extLst>
              <a:ext uri="{FF2B5EF4-FFF2-40B4-BE49-F238E27FC236}">
                <a16:creationId xmlns:a16="http://schemas.microsoft.com/office/drawing/2014/main" id="{E8DED1B8-C383-4DE1-86CC-4A890A437F72}"/>
              </a:ext>
            </a:extLst>
          </p:cNvPr>
          <p:cNvSpPr/>
          <p:nvPr/>
        </p:nvSpPr>
        <p:spPr>
          <a:xfrm>
            <a:off x="4578887" y="1037661"/>
            <a:ext cx="1777849" cy="353433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AU" dirty="0">
                <a:solidFill>
                  <a:schemeClr val="bg1"/>
                </a:solidFill>
                <a:latin typeface="Arial Narrow" panose="020B0606020202030204" pitchFamily="34" charset="0"/>
              </a:rPr>
              <a:t>For Big Profits</a:t>
            </a:r>
          </a:p>
          <a:p>
            <a:pPr algn="ctr"/>
            <a:endParaRPr lang="en-AU" sz="1200" dirty="0">
              <a:solidFill>
                <a:schemeClr val="bg1"/>
              </a:solidFill>
              <a:latin typeface="Arial Narrow" panose="020B0606020202030204" pitchFamily="34" charset="0"/>
            </a:endParaRPr>
          </a:p>
          <a:p>
            <a:pPr algn="ctr"/>
            <a:r>
              <a:rPr lang="en-AU" sz="1200" dirty="0">
                <a:solidFill>
                  <a:schemeClr val="bg1"/>
                </a:solidFill>
                <a:latin typeface="Arial Narrow" panose="020B0606020202030204" pitchFamily="34" charset="0"/>
              </a:rPr>
              <a:t>Commercial fishing</a:t>
            </a:r>
          </a:p>
        </p:txBody>
      </p:sp>
      <p:sp>
        <p:nvSpPr>
          <p:cNvPr id="35" name="Rectangle 34">
            <a:extLst>
              <a:ext uri="{FF2B5EF4-FFF2-40B4-BE49-F238E27FC236}">
                <a16:creationId xmlns:a16="http://schemas.microsoft.com/office/drawing/2014/main" id="{8D8FC0D1-5EB4-48C2-A0E7-AE2569EA8B45}"/>
              </a:ext>
            </a:extLst>
          </p:cNvPr>
          <p:cNvSpPr/>
          <p:nvPr/>
        </p:nvSpPr>
        <p:spPr>
          <a:xfrm>
            <a:off x="2549749" y="1037661"/>
            <a:ext cx="1777849" cy="35343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AU" dirty="0">
                <a:solidFill>
                  <a:schemeClr val="bg1"/>
                </a:solidFill>
                <a:latin typeface="Arial Narrow" panose="020B0606020202030204" pitchFamily="34" charset="0"/>
              </a:rPr>
              <a:t>For Fun</a:t>
            </a:r>
          </a:p>
          <a:p>
            <a:pPr algn="ctr"/>
            <a:endParaRPr lang="en-AU" sz="1200" dirty="0">
              <a:solidFill>
                <a:schemeClr val="bg1"/>
              </a:solidFill>
              <a:latin typeface="Arial Narrow" panose="020B0606020202030204" pitchFamily="34" charset="0"/>
            </a:endParaRPr>
          </a:p>
          <a:p>
            <a:pPr algn="ctr"/>
            <a:r>
              <a:rPr lang="en-AU" sz="1200" dirty="0">
                <a:solidFill>
                  <a:schemeClr val="bg1"/>
                </a:solidFill>
                <a:latin typeface="Arial Narrow" panose="020B0606020202030204" pitchFamily="34" charset="0"/>
              </a:rPr>
              <a:t>Recreational fishing</a:t>
            </a:r>
          </a:p>
        </p:txBody>
      </p:sp>
      <p:pic>
        <p:nvPicPr>
          <p:cNvPr id="1028" name="Picture 4" descr="Image may contain: one or more people, sky, ocean, outdoor, water and nature">
            <a:extLst>
              <a:ext uri="{FF2B5EF4-FFF2-40B4-BE49-F238E27FC236}">
                <a16:creationId xmlns:a16="http://schemas.microsoft.com/office/drawing/2014/main" id="{3DF267A7-F504-4C83-B0B4-C441E6BB3199}"/>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a:stretch/>
        </p:blipFill>
        <p:spPr bwMode="auto">
          <a:xfrm>
            <a:off x="585351" y="1819873"/>
            <a:ext cx="1656509" cy="24724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107AD0-28BD-4864-9962-2E08D8698C97}"/>
              </a:ext>
            </a:extLst>
          </p:cNvPr>
          <p:cNvSpPr txBox="1"/>
          <p:nvPr/>
        </p:nvSpPr>
        <p:spPr>
          <a:xfrm>
            <a:off x="508863" y="4282258"/>
            <a:ext cx="1972284" cy="323165"/>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Figure 1: Vanuatu. </a:t>
            </a:r>
          </a:p>
          <a:p>
            <a:r>
              <a:rPr lang="en-AU" sz="700" dirty="0">
                <a:solidFill>
                  <a:schemeClr val="bg1"/>
                </a:solidFill>
                <a:latin typeface="Arial Narrow" panose="020B0606020202030204" pitchFamily="34" charset="0"/>
              </a:rPr>
              <a:t>Photograph © 2009 Gail Riches</a:t>
            </a:r>
            <a:endParaRPr lang="en-AU" sz="800" dirty="0">
              <a:solidFill>
                <a:schemeClr val="bg1"/>
              </a:solidFill>
              <a:latin typeface="Arial Narrow" panose="020B0606020202030204" pitchFamily="34" charset="0"/>
            </a:endParaRPr>
          </a:p>
        </p:txBody>
      </p:sp>
      <p:pic>
        <p:nvPicPr>
          <p:cNvPr id="1026" name="Picture 2" descr="Related image">
            <a:extLst>
              <a:ext uri="{FF2B5EF4-FFF2-40B4-BE49-F238E27FC236}">
                <a16:creationId xmlns:a16="http://schemas.microsoft.com/office/drawing/2014/main" id="{B113D6A2-BB5E-447C-9017-A897E2061AF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r="1841"/>
          <a:stretch/>
        </p:blipFill>
        <p:spPr bwMode="auto">
          <a:xfrm>
            <a:off x="4657360" y="1819873"/>
            <a:ext cx="1620902" cy="247246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D95BD25-D726-4089-B91B-2F2FABD6AACD}"/>
              </a:ext>
            </a:extLst>
          </p:cNvPr>
          <p:cNvSpPr txBox="1"/>
          <p:nvPr/>
        </p:nvSpPr>
        <p:spPr>
          <a:xfrm>
            <a:off x="4570566" y="4300204"/>
            <a:ext cx="1972284" cy="323165"/>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Figure 3: Crab fishing. </a:t>
            </a:r>
          </a:p>
          <a:p>
            <a:r>
              <a:rPr lang="en-AU" sz="700" dirty="0">
                <a:solidFill>
                  <a:schemeClr val="bg1"/>
                </a:solidFill>
                <a:latin typeface="Arial Narrow" panose="020B0606020202030204" pitchFamily="34" charset="0"/>
              </a:rPr>
              <a:t>Photograph © SAGA www.fv-saga.com/</a:t>
            </a:r>
            <a:endParaRPr lang="en-AU" sz="800" dirty="0">
              <a:solidFill>
                <a:schemeClr val="bg1"/>
              </a:solidFill>
              <a:latin typeface="Arial Narrow" panose="020B0606020202030204" pitchFamily="34" charset="0"/>
            </a:endParaRPr>
          </a:p>
        </p:txBody>
      </p:sp>
      <p:pic>
        <p:nvPicPr>
          <p:cNvPr id="7" name="Picture 4" descr="Image result for recreational fishing">
            <a:extLst>
              <a:ext uri="{FF2B5EF4-FFF2-40B4-BE49-F238E27FC236}">
                <a16:creationId xmlns:a16="http://schemas.microsoft.com/office/drawing/2014/main" id="{AE220A45-A164-4D12-9825-F9C1F8D7AC95}"/>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52610" t="2096" r="6098" b="14312"/>
          <a:stretch/>
        </p:blipFill>
        <p:spPr bwMode="auto">
          <a:xfrm>
            <a:off x="2623393" y="1813180"/>
            <a:ext cx="1630811" cy="24791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08E58EE-EFB7-4B13-B5BC-09143FA5221D}"/>
              </a:ext>
            </a:extLst>
          </p:cNvPr>
          <p:cNvSpPr txBox="1"/>
          <p:nvPr/>
        </p:nvSpPr>
        <p:spPr>
          <a:xfrm>
            <a:off x="2538448" y="4268949"/>
            <a:ext cx="1953644" cy="323165"/>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Figure 2: Fly fishing. </a:t>
            </a:r>
            <a:r>
              <a:rPr lang="en-AU" sz="700" dirty="0">
                <a:solidFill>
                  <a:schemeClr val="bg1"/>
                </a:solidFill>
                <a:latin typeface="Arial Narrow" panose="020B0606020202030204" pitchFamily="34" charset="0"/>
              </a:rPr>
              <a:t>Photograph: © 2019 </a:t>
            </a:r>
            <a:br>
              <a:rPr lang="en-AU" sz="700" dirty="0">
                <a:solidFill>
                  <a:schemeClr val="bg1"/>
                </a:solidFill>
                <a:latin typeface="Arial Narrow" panose="020B0606020202030204" pitchFamily="34" charset="0"/>
              </a:rPr>
            </a:br>
            <a:r>
              <a:rPr lang="en-AU" sz="700" dirty="0">
                <a:solidFill>
                  <a:schemeClr val="bg1"/>
                </a:solidFill>
                <a:latin typeface="Arial Narrow" panose="020B0606020202030204" pitchFamily="34" charset="0"/>
              </a:rPr>
              <a:t>West Virginia State Parks. www.stateparks.com/</a:t>
            </a:r>
            <a:endParaRPr lang="en-AU" sz="800" dirty="0">
              <a:solidFill>
                <a:schemeClr val="bg1"/>
              </a:solidFill>
              <a:latin typeface="Arial Narrow" panose="020B0606020202030204" pitchFamily="34" charset="0"/>
            </a:endParaRPr>
          </a:p>
        </p:txBody>
      </p:sp>
      <p:sp>
        <p:nvSpPr>
          <p:cNvPr id="27" name="Rectangle 26">
            <a:extLst>
              <a:ext uri="{FF2B5EF4-FFF2-40B4-BE49-F238E27FC236}">
                <a16:creationId xmlns:a16="http://schemas.microsoft.com/office/drawing/2014/main" id="{7D2DC697-5BCB-4758-86B8-3ADCFF74B25D}"/>
              </a:ext>
            </a:extLst>
          </p:cNvPr>
          <p:cNvSpPr/>
          <p:nvPr/>
        </p:nvSpPr>
        <p:spPr>
          <a:xfrm>
            <a:off x="510938" y="4637912"/>
            <a:ext cx="5836124" cy="61950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AU" sz="1200" b="1" dirty="0">
              <a:solidFill>
                <a:schemeClr val="bg1"/>
              </a:solidFill>
              <a:latin typeface="Arial Narrow" panose="020B0606020202030204" pitchFamily="34" charset="0"/>
            </a:endParaRPr>
          </a:p>
        </p:txBody>
      </p:sp>
      <p:cxnSp>
        <p:nvCxnSpPr>
          <p:cNvPr id="28" name="Straight Connector 27">
            <a:extLst>
              <a:ext uri="{FF2B5EF4-FFF2-40B4-BE49-F238E27FC236}">
                <a16:creationId xmlns:a16="http://schemas.microsoft.com/office/drawing/2014/main" id="{670A38F2-FE4D-4522-8D20-D9F17BDE24DF}"/>
              </a:ext>
            </a:extLst>
          </p:cNvPr>
          <p:cNvCxnSpPr>
            <a:cxnSpLocks/>
          </p:cNvCxnSpPr>
          <p:nvPr/>
        </p:nvCxnSpPr>
        <p:spPr>
          <a:xfrm flipH="1">
            <a:off x="510938" y="5328754"/>
            <a:ext cx="58517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D0095CF2-116E-45D5-9CBA-F1D6B6D9CFFA}"/>
              </a:ext>
            </a:extLst>
          </p:cNvPr>
          <p:cNvSpPr/>
          <p:nvPr/>
        </p:nvSpPr>
        <p:spPr>
          <a:xfrm>
            <a:off x="554584" y="4916827"/>
            <a:ext cx="2283132" cy="25923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Artisanal/subsistence</a:t>
            </a:r>
          </a:p>
        </p:txBody>
      </p:sp>
      <p:sp>
        <p:nvSpPr>
          <p:cNvPr id="29" name="Rectangle 28">
            <a:extLst>
              <a:ext uri="{FF2B5EF4-FFF2-40B4-BE49-F238E27FC236}">
                <a16:creationId xmlns:a16="http://schemas.microsoft.com/office/drawing/2014/main" id="{A19ED5C1-A1A9-4A91-9E2A-ACBB458AC3A3}"/>
              </a:ext>
            </a:extLst>
          </p:cNvPr>
          <p:cNvSpPr/>
          <p:nvPr/>
        </p:nvSpPr>
        <p:spPr>
          <a:xfrm>
            <a:off x="4647686" y="4916596"/>
            <a:ext cx="1636382" cy="25923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Commercial</a:t>
            </a:r>
          </a:p>
        </p:txBody>
      </p:sp>
      <p:sp>
        <p:nvSpPr>
          <p:cNvPr id="30" name="Rectangle 29">
            <a:extLst>
              <a:ext uri="{FF2B5EF4-FFF2-40B4-BE49-F238E27FC236}">
                <a16:creationId xmlns:a16="http://schemas.microsoft.com/office/drawing/2014/main" id="{27DD235B-EE08-4531-8ECE-F2D570B6A316}"/>
              </a:ext>
            </a:extLst>
          </p:cNvPr>
          <p:cNvSpPr/>
          <p:nvPr/>
        </p:nvSpPr>
        <p:spPr>
          <a:xfrm>
            <a:off x="2924510" y="4916596"/>
            <a:ext cx="1636382" cy="25923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Recreational</a:t>
            </a:r>
          </a:p>
        </p:txBody>
      </p:sp>
      <p:sp>
        <p:nvSpPr>
          <p:cNvPr id="31" name="Rectangle 30">
            <a:extLst>
              <a:ext uri="{FF2B5EF4-FFF2-40B4-BE49-F238E27FC236}">
                <a16:creationId xmlns:a16="http://schemas.microsoft.com/office/drawing/2014/main" id="{110AB8FF-407E-4AF4-A556-B6C8DC8A7A28}"/>
              </a:ext>
            </a:extLst>
          </p:cNvPr>
          <p:cNvSpPr/>
          <p:nvPr/>
        </p:nvSpPr>
        <p:spPr>
          <a:xfrm>
            <a:off x="527280" y="6263199"/>
            <a:ext cx="5836124" cy="247607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AU" sz="1200" b="1" dirty="0">
              <a:solidFill>
                <a:schemeClr val="bg1"/>
              </a:solidFill>
              <a:latin typeface="Arial Narrow" panose="020B0606020202030204" pitchFamily="34" charset="0"/>
            </a:endParaRPr>
          </a:p>
        </p:txBody>
      </p:sp>
      <p:sp>
        <p:nvSpPr>
          <p:cNvPr id="36" name="Rectangle 35">
            <a:extLst>
              <a:ext uri="{FF2B5EF4-FFF2-40B4-BE49-F238E27FC236}">
                <a16:creationId xmlns:a16="http://schemas.microsoft.com/office/drawing/2014/main" id="{EC29D513-BF6B-483E-A41A-ADE470F80D07}"/>
              </a:ext>
            </a:extLst>
          </p:cNvPr>
          <p:cNvSpPr/>
          <p:nvPr/>
        </p:nvSpPr>
        <p:spPr>
          <a:xfrm>
            <a:off x="605478" y="6582011"/>
            <a:ext cx="5672784" cy="207568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For example, </a:t>
            </a:r>
          </a:p>
          <a:p>
            <a:pPr marL="228600" indent="-228600">
              <a:buFont typeface="+mj-lt"/>
              <a:buAutoNum type="arabicPeriod"/>
            </a:pPr>
            <a:r>
              <a:rPr lang="en-AU" sz="1200" dirty="0">
                <a:solidFill>
                  <a:schemeClr val="tx1">
                    <a:lumMod val="65000"/>
                    <a:lumOff val="35000"/>
                  </a:schemeClr>
                </a:solidFill>
                <a:latin typeface="Comic Sans MS" panose="030F0702030302020204" pitchFamily="66" charset="0"/>
              </a:rPr>
              <a:t>Southern and Eastern </a:t>
            </a:r>
            <a:r>
              <a:rPr lang="en-AU" sz="1200" dirty="0" err="1">
                <a:solidFill>
                  <a:schemeClr val="tx1">
                    <a:lumMod val="65000"/>
                    <a:lumOff val="35000"/>
                  </a:schemeClr>
                </a:solidFill>
                <a:latin typeface="Comic Sans MS" panose="030F0702030302020204" pitchFamily="66" charset="0"/>
              </a:rPr>
              <a:t>Scalefish</a:t>
            </a:r>
            <a:r>
              <a:rPr lang="en-AU" sz="1200" dirty="0">
                <a:solidFill>
                  <a:schemeClr val="tx1">
                    <a:lumMod val="65000"/>
                    <a:lumOff val="35000"/>
                  </a:schemeClr>
                </a:solidFill>
                <a:latin typeface="Comic Sans MS" panose="030F0702030302020204" pitchFamily="66" charset="0"/>
              </a:rPr>
              <a:t> and Shark Fishery</a:t>
            </a:r>
          </a:p>
          <a:p>
            <a:pPr marL="228600" indent="-228600">
              <a:buFont typeface="+mj-lt"/>
              <a:buAutoNum type="arabicPeriod"/>
            </a:pPr>
            <a:r>
              <a:rPr lang="en-AU" sz="1200" dirty="0">
                <a:solidFill>
                  <a:schemeClr val="tx1">
                    <a:lumMod val="65000"/>
                    <a:lumOff val="35000"/>
                  </a:schemeClr>
                </a:solidFill>
                <a:latin typeface="Comic Sans MS" panose="030F0702030302020204" pitchFamily="66" charset="0"/>
              </a:rPr>
              <a:t>Southern Squid Jig Fishery</a:t>
            </a:r>
          </a:p>
          <a:p>
            <a:pPr marL="228600" indent="-228600">
              <a:buFont typeface="+mj-lt"/>
              <a:buAutoNum type="arabicPeriod"/>
            </a:pPr>
            <a:r>
              <a:rPr lang="en-AU" sz="1200" dirty="0">
                <a:solidFill>
                  <a:schemeClr val="tx1">
                    <a:lumMod val="65000"/>
                    <a:lumOff val="35000"/>
                  </a:schemeClr>
                </a:solidFill>
                <a:latin typeface="Comic Sans MS" panose="030F0702030302020204" pitchFamily="66" charset="0"/>
              </a:rPr>
              <a:t>Torres Strait Fisheries</a:t>
            </a:r>
          </a:p>
          <a:p>
            <a:pPr marL="228600" indent="-228600">
              <a:buFont typeface="+mj-lt"/>
              <a:buAutoNum type="arabicPeriod"/>
            </a:pPr>
            <a:r>
              <a:rPr lang="en-AU" sz="1200" dirty="0">
                <a:solidFill>
                  <a:schemeClr val="tx1">
                    <a:lumMod val="65000"/>
                    <a:lumOff val="35000"/>
                  </a:schemeClr>
                </a:solidFill>
                <a:latin typeface="Comic Sans MS" panose="030F0702030302020204" pitchFamily="66" charset="0"/>
              </a:rPr>
              <a:t>Western Deepwater Trawl Fishery</a:t>
            </a:r>
          </a:p>
          <a:p>
            <a:pPr marL="228600" indent="-228600">
              <a:buFont typeface="+mj-lt"/>
              <a:buAutoNum type="arabicPeriod"/>
            </a:pPr>
            <a:r>
              <a:rPr lang="en-AU" sz="1200" dirty="0">
                <a:solidFill>
                  <a:schemeClr val="tx1">
                    <a:lumMod val="65000"/>
                    <a:lumOff val="35000"/>
                  </a:schemeClr>
                </a:solidFill>
                <a:latin typeface="Comic Sans MS" panose="030F0702030302020204" pitchFamily="66" charset="0"/>
              </a:rPr>
              <a:t>Bass Strait Central Zone Scallop Fishery</a:t>
            </a:r>
          </a:p>
          <a:p>
            <a:pPr marL="228600" indent="-228600">
              <a:buFont typeface="+mj-lt"/>
              <a:buAutoNum type="arabicPeriod"/>
            </a:pPr>
            <a:r>
              <a:rPr lang="en-AU" sz="1200" dirty="0">
                <a:solidFill>
                  <a:schemeClr val="tx1">
                    <a:lumMod val="65000"/>
                    <a:lumOff val="35000"/>
                  </a:schemeClr>
                </a:solidFill>
                <a:latin typeface="Comic Sans MS" panose="030F0702030302020204" pitchFamily="66" charset="0"/>
              </a:rPr>
              <a:t>Eastern Tuna and Billfish Fishery</a:t>
            </a:r>
          </a:p>
          <a:p>
            <a:pPr marL="228600" indent="-228600">
              <a:buFont typeface="+mj-lt"/>
              <a:buAutoNum type="arabicPeriod"/>
            </a:pPr>
            <a:r>
              <a:rPr lang="en-AU" sz="1200" dirty="0">
                <a:solidFill>
                  <a:schemeClr val="tx1">
                    <a:lumMod val="65000"/>
                    <a:lumOff val="35000"/>
                  </a:schemeClr>
                </a:solidFill>
                <a:latin typeface="Comic Sans MS" panose="030F0702030302020204" pitchFamily="66" charset="0"/>
              </a:rPr>
              <a:t>The Southern Bluefin Tuna Fishery</a:t>
            </a:r>
            <a:endParaRPr lang="en-AU" sz="1200" dirty="0">
              <a:solidFill>
                <a:srgbClr val="FF0000"/>
              </a:solidFill>
              <a:latin typeface="Comic Sans MS" panose="030F0702030302020204" pitchFamily="66" charset="0"/>
            </a:endParaRPr>
          </a:p>
          <a:p>
            <a:pPr marL="228600" indent="-228600">
              <a:buFont typeface="+mj-lt"/>
              <a:buAutoNum type="arabicPeriod"/>
            </a:pPr>
            <a:r>
              <a:rPr lang="en-AU" sz="1200" dirty="0">
                <a:solidFill>
                  <a:schemeClr val="tx1">
                    <a:lumMod val="65000"/>
                    <a:lumOff val="35000"/>
                  </a:schemeClr>
                </a:solidFill>
                <a:latin typeface="Comic Sans MS" panose="030F0702030302020204" pitchFamily="66" charset="0"/>
              </a:rPr>
              <a:t>Macquarie Island Toothfish Fishery</a:t>
            </a:r>
          </a:p>
          <a:p>
            <a:pPr marL="228600" indent="-228600">
              <a:buFont typeface="+mj-lt"/>
              <a:buAutoNum type="arabicPeriod"/>
            </a:pPr>
            <a:r>
              <a:rPr lang="en-AU" sz="1200" dirty="0">
                <a:solidFill>
                  <a:schemeClr val="tx1">
                    <a:lumMod val="65000"/>
                    <a:lumOff val="35000"/>
                  </a:schemeClr>
                </a:solidFill>
                <a:latin typeface="Comic Sans MS" panose="030F0702030302020204" pitchFamily="66" charset="0"/>
              </a:rPr>
              <a:t>Norfolk Island Fishery</a:t>
            </a:r>
          </a:p>
          <a:p>
            <a:pPr marL="228600" indent="-228600">
              <a:buFont typeface="+mj-lt"/>
              <a:buAutoNum type="arabicPeriod"/>
            </a:pPr>
            <a:r>
              <a:rPr lang="en-AU" sz="1200" dirty="0">
                <a:solidFill>
                  <a:schemeClr val="tx1">
                    <a:lumMod val="65000"/>
                    <a:lumOff val="35000"/>
                  </a:schemeClr>
                </a:solidFill>
                <a:latin typeface="Comic Sans MS" panose="030F0702030302020204" pitchFamily="66" charset="0"/>
              </a:rPr>
              <a:t>North West Slope Trawl Fishery</a:t>
            </a:r>
          </a:p>
          <a:p>
            <a:endParaRPr lang="en-AU" sz="1200" dirty="0">
              <a:solidFill>
                <a:schemeClr val="tx1">
                  <a:lumMod val="65000"/>
                  <a:lumOff val="35000"/>
                </a:schemeClr>
              </a:solidFill>
              <a:latin typeface="Comic Sans MS" panose="030F0702030302020204" pitchFamily="66" charset="0"/>
            </a:endParaRPr>
          </a:p>
        </p:txBody>
      </p:sp>
      <p:sp>
        <p:nvSpPr>
          <p:cNvPr id="2" name="Rectangle 1">
            <a:extLst>
              <a:ext uri="{FF2B5EF4-FFF2-40B4-BE49-F238E27FC236}">
                <a16:creationId xmlns:a16="http://schemas.microsoft.com/office/drawing/2014/main" id="{C42ACF75-CF53-4EAE-B6CE-59CE50A61495}"/>
              </a:ext>
            </a:extLst>
          </p:cNvPr>
          <p:cNvSpPr/>
          <p:nvPr/>
        </p:nvSpPr>
        <p:spPr>
          <a:xfrm>
            <a:off x="455004" y="5334253"/>
            <a:ext cx="6087846" cy="892552"/>
          </a:xfrm>
          <a:prstGeom prst="rect">
            <a:avLst/>
          </a:prstGeom>
        </p:spPr>
        <p:txBody>
          <a:bodyPr wrap="square">
            <a:spAutoFit/>
          </a:bodyPr>
          <a:lstStyle/>
          <a:p>
            <a:r>
              <a:rPr lang="en-AU" sz="1600" b="1" dirty="0">
                <a:latin typeface="Arial Narrow" panose="020B0606020202030204" pitchFamily="34" charset="0"/>
              </a:rPr>
              <a:t>Fishing for Names</a:t>
            </a:r>
          </a:p>
          <a:p>
            <a:r>
              <a:rPr lang="en-AU" sz="1200" dirty="0">
                <a:latin typeface="Arial Narrow" panose="020B0606020202030204" pitchFamily="34" charset="0"/>
              </a:rPr>
              <a:t>A </a:t>
            </a:r>
            <a:r>
              <a:rPr lang="en-AU" sz="1200" i="1" dirty="0">
                <a:latin typeface="Arial Narrow" panose="020B0606020202030204" pitchFamily="34" charset="0"/>
              </a:rPr>
              <a:t>fishery</a:t>
            </a:r>
            <a:r>
              <a:rPr lang="en-AU" sz="1200" dirty="0">
                <a:latin typeface="Arial Narrow" panose="020B0606020202030204" pitchFamily="34" charset="0"/>
              </a:rPr>
              <a:t> can be named after many things. E.g. it can be named after a </a:t>
            </a:r>
            <a:r>
              <a:rPr lang="en-AU" sz="1200" i="1" dirty="0">
                <a:latin typeface="Arial Narrow" panose="020B0606020202030204" pitchFamily="34" charset="0"/>
              </a:rPr>
              <a:t>target </a:t>
            </a:r>
            <a:r>
              <a:rPr lang="en-AU" sz="1200" dirty="0">
                <a:latin typeface="Arial Narrow" panose="020B0606020202030204" pitchFamily="34" charset="0"/>
              </a:rPr>
              <a:t>species (e.g. Northern </a:t>
            </a:r>
            <a:r>
              <a:rPr lang="en-AU" sz="1200" i="1" dirty="0">
                <a:latin typeface="Arial Narrow" panose="020B0606020202030204" pitchFamily="34" charset="0"/>
              </a:rPr>
              <a:t>Prawn</a:t>
            </a:r>
            <a:r>
              <a:rPr lang="en-AU" sz="1200" dirty="0">
                <a:latin typeface="Arial Narrow" panose="020B0606020202030204" pitchFamily="34" charset="0"/>
              </a:rPr>
              <a:t> Fishery). It can be named after a place of fishing (e.g. The </a:t>
            </a:r>
            <a:r>
              <a:rPr lang="en-AU" sz="1200" i="1" dirty="0">
                <a:latin typeface="Arial Narrow" panose="020B0606020202030204" pitchFamily="34" charset="0"/>
              </a:rPr>
              <a:t>Coral Sea </a:t>
            </a:r>
            <a:r>
              <a:rPr lang="en-AU" sz="1200" dirty="0">
                <a:latin typeface="Arial Narrow" panose="020B0606020202030204" pitchFamily="34" charset="0"/>
              </a:rPr>
              <a:t>Fishery). It can even </a:t>
            </a:r>
            <a:br>
              <a:rPr lang="en-AU" sz="1200" dirty="0">
                <a:latin typeface="Arial Narrow" panose="020B0606020202030204" pitchFamily="34" charset="0"/>
              </a:rPr>
            </a:br>
            <a:r>
              <a:rPr lang="en-AU" sz="1200" dirty="0">
                <a:latin typeface="Arial Narrow" panose="020B0606020202030204" pitchFamily="34" charset="0"/>
              </a:rPr>
              <a:t>be named after a </a:t>
            </a:r>
            <a:r>
              <a:rPr lang="en-AU" sz="1200" i="1" dirty="0">
                <a:latin typeface="Arial Narrow" panose="020B0606020202030204" pitchFamily="34" charset="0"/>
              </a:rPr>
              <a:t>method </a:t>
            </a:r>
            <a:r>
              <a:rPr lang="en-AU" sz="1200" dirty="0">
                <a:latin typeface="Arial Narrow" panose="020B0606020202030204" pitchFamily="34" charset="0"/>
              </a:rPr>
              <a:t>of fishing (e.g. Offshore </a:t>
            </a:r>
            <a:r>
              <a:rPr lang="en-AU" sz="1200" i="1" dirty="0">
                <a:latin typeface="Arial Narrow" panose="020B0606020202030204" pitchFamily="34" charset="0"/>
              </a:rPr>
              <a:t>Net and Line </a:t>
            </a:r>
            <a:r>
              <a:rPr lang="en-AU" sz="1200" dirty="0">
                <a:latin typeface="Arial Narrow" panose="020B0606020202030204" pitchFamily="34" charset="0"/>
              </a:rPr>
              <a:t>Fishery). Or any combination of these!</a:t>
            </a:r>
          </a:p>
        </p:txBody>
      </p:sp>
      <p:sp>
        <p:nvSpPr>
          <p:cNvPr id="37" name="TextBox 36">
            <a:extLst>
              <a:ext uri="{FF2B5EF4-FFF2-40B4-BE49-F238E27FC236}">
                <a16:creationId xmlns:a16="http://schemas.microsoft.com/office/drawing/2014/main" id="{25FD252A-AD17-4584-9B32-222578B469D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9" name="Rectangle 38">
            <a:extLst>
              <a:ext uri="{FF2B5EF4-FFF2-40B4-BE49-F238E27FC236}">
                <a16:creationId xmlns:a16="http://schemas.microsoft.com/office/drawing/2014/main" id="{E4839066-A801-49E8-9E61-E6C62BEFF22B}"/>
              </a:ext>
            </a:extLst>
          </p:cNvPr>
          <p:cNvSpPr/>
          <p:nvPr/>
        </p:nvSpPr>
        <p:spPr>
          <a:xfrm>
            <a:off x="501264" y="6284106"/>
            <a:ext cx="6156022" cy="276999"/>
          </a:xfrm>
          <a:prstGeom prst="rect">
            <a:avLst/>
          </a:prstGeom>
        </p:spPr>
        <p:txBody>
          <a:bodyPr wrap="square">
            <a:spAutoFit/>
          </a:bodyPr>
          <a:lstStyle/>
          <a:p>
            <a:r>
              <a:rPr lang="en-AU" sz="1200" b="1" dirty="0">
                <a:latin typeface="Arial Narrow" panose="020B0606020202030204" pitchFamily="34" charset="0"/>
              </a:rPr>
              <a:t>Activity: Below, name at least 10 Fisheries </a:t>
            </a:r>
            <a:r>
              <a:rPr lang="en-AU" sz="1200" dirty="0">
                <a:latin typeface="Arial Narrow" panose="020B0606020202030204" pitchFamily="34" charset="0"/>
              </a:rPr>
              <a:t>(</a:t>
            </a:r>
            <a:r>
              <a:rPr lang="en-AU" sz="1200" i="1" dirty="0">
                <a:latin typeface="Arial Narrow" panose="020B0606020202030204" pitchFamily="34" charset="0"/>
              </a:rPr>
              <a:t>hint: </a:t>
            </a:r>
            <a:r>
              <a:rPr lang="en-AU" sz="1200" dirty="0">
                <a:latin typeface="Arial Narrow" panose="020B0606020202030204" pitchFamily="34" charset="0"/>
              </a:rPr>
              <a:t>explore the AFMA website: www.afma.gov.au/).</a:t>
            </a:r>
          </a:p>
        </p:txBody>
      </p:sp>
      <p:sp>
        <p:nvSpPr>
          <p:cNvPr id="4" name="TextBox 3">
            <a:extLst>
              <a:ext uri="{FF2B5EF4-FFF2-40B4-BE49-F238E27FC236}">
                <a16:creationId xmlns:a16="http://schemas.microsoft.com/office/drawing/2014/main" id="{6196C2A9-580A-4CC4-8B43-678BDB401A7E}"/>
              </a:ext>
            </a:extLst>
          </p:cNvPr>
          <p:cNvSpPr txBox="1"/>
          <p:nvPr/>
        </p:nvSpPr>
        <p:spPr>
          <a:xfrm>
            <a:off x="527280" y="1788514"/>
            <a:ext cx="1816545" cy="215444"/>
          </a:xfrm>
          <a:prstGeom prst="rect">
            <a:avLst/>
          </a:prstGeom>
          <a:noFill/>
        </p:spPr>
        <p:txBody>
          <a:bodyPr wrap="square" rtlCol="0">
            <a:spAutoFit/>
          </a:bodyPr>
          <a:lstStyle/>
          <a:p>
            <a:r>
              <a:rPr lang="en-AU" sz="800" dirty="0"/>
              <a:t>Low levels of sea life discard</a:t>
            </a:r>
          </a:p>
        </p:txBody>
      </p:sp>
      <p:sp>
        <p:nvSpPr>
          <p:cNvPr id="40" name="Rectangle 39">
            <a:extLst>
              <a:ext uri="{FF2B5EF4-FFF2-40B4-BE49-F238E27FC236}">
                <a16:creationId xmlns:a16="http://schemas.microsoft.com/office/drawing/2014/main" id="{7B9E12E0-DD58-4C44-BF54-1F57FE319C37}"/>
              </a:ext>
            </a:extLst>
          </p:cNvPr>
          <p:cNvSpPr/>
          <p:nvPr/>
        </p:nvSpPr>
        <p:spPr>
          <a:xfrm>
            <a:off x="520612" y="4643174"/>
            <a:ext cx="4320127" cy="276999"/>
          </a:xfrm>
          <a:prstGeom prst="rect">
            <a:avLst/>
          </a:prstGeom>
        </p:spPr>
        <p:txBody>
          <a:bodyPr wrap="square">
            <a:spAutoFit/>
          </a:bodyPr>
          <a:lstStyle/>
          <a:p>
            <a:r>
              <a:rPr lang="en-AU" sz="1200" b="1" dirty="0">
                <a:latin typeface="Arial Narrow" panose="020B0606020202030204" pitchFamily="34" charset="0"/>
              </a:rPr>
              <a:t>Q. What are the three main types of fishery? Ans. </a:t>
            </a:r>
            <a:endParaRPr lang="en-AU" sz="1200" b="1" dirty="0">
              <a:solidFill>
                <a:schemeClr val="bg1"/>
              </a:solidFill>
              <a:latin typeface="Arial Narrow" panose="020B0606020202030204" pitchFamily="34" charset="0"/>
            </a:endParaRPr>
          </a:p>
        </p:txBody>
      </p:sp>
      <p:cxnSp>
        <p:nvCxnSpPr>
          <p:cNvPr id="6" name="Straight Connector 5">
            <a:extLst>
              <a:ext uri="{FF2B5EF4-FFF2-40B4-BE49-F238E27FC236}">
                <a16:creationId xmlns:a16="http://schemas.microsoft.com/office/drawing/2014/main" id="{43C665F7-4C40-6362-9394-D2223ACE8F95}"/>
              </a:ext>
            </a:extLst>
          </p:cNvPr>
          <p:cNvCxnSpPr>
            <a:cxnSpLocks/>
          </p:cNvCxnSpPr>
          <p:nvPr/>
        </p:nvCxnSpPr>
        <p:spPr>
          <a:xfrm flipH="1">
            <a:off x="499132" y="88022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9A065654-559C-7D9D-2C9C-9C79D1172DB4}"/>
              </a:ext>
            </a:extLst>
          </p:cNvPr>
          <p:cNvSpPr txBox="1"/>
          <p:nvPr/>
        </p:nvSpPr>
        <p:spPr>
          <a:xfrm>
            <a:off x="2582348" y="8798994"/>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Fisheries &amp; Population Dynamics</a:t>
            </a:r>
            <a:endParaRPr lang="en-AU" sz="1100" b="1" dirty="0">
              <a:latin typeface="Arial Narrow" pitchFamily="34" charset="0"/>
            </a:endParaRPr>
          </a:p>
        </p:txBody>
      </p:sp>
      <p:sp>
        <p:nvSpPr>
          <p:cNvPr id="10" name="TextBox 36">
            <a:extLst>
              <a:ext uri="{FF2B5EF4-FFF2-40B4-BE49-F238E27FC236}">
                <a16:creationId xmlns:a16="http://schemas.microsoft.com/office/drawing/2014/main" id="{DDE12C11-95DF-D890-0574-C119EE44675A}"/>
              </a:ext>
            </a:extLst>
          </p:cNvPr>
          <p:cNvSpPr txBox="1"/>
          <p:nvPr/>
        </p:nvSpPr>
        <p:spPr>
          <a:xfrm>
            <a:off x="426116" y="87989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1987561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3440E-7745-680F-D7A0-B67F46519422}"/>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A982B703-A933-78E2-FEB0-6FEBF5DBBE46}"/>
              </a:ext>
            </a:extLst>
          </p:cNvPr>
          <p:cNvSpPr txBox="1"/>
          <p:nvPr/>
        </p:nvSpPr>
        <p:spPr>
          <a:xfrm>
            <a:off x="1492703" y="214201"/>
            <a:ext cx="4329939" cy="584775"/>
          </a:xfrm>
          <a:prstGeom prst="rect">
            <a:avLst/>
          </a:prstGeom>
          <a:noFill/>
        </p:spPr>
        <p:txBody>
          <a:bodyPr wrap="square" rtlCol="0">
            <a:spAutoFit/>
          </a:bodyPr>
          <a:lstStyle/>
          <a:p>
            <a:r>
              <a:rPr lang="en-US" sz="2000" b="1" dirty="0">
                <a:latin typeface="Arial Narrow" pitchFamily="34" charset="0"/>
              </a:rPr>
              <a:t>Calculate</a:t>
            </a:r>
            <a:r>
              <a:rPr lang="en-AU" sz="1200" dirty="0">
                <a:latin typeface="Arial Narrow" panose="020B0606020202030204" pitchFamily="34" charset="0"/>
              </a:rPr>
              <a:t> fish population size using the BIDE model of population dynamics</a:t>
            </a:r>
            <a:endParaRPr lang="en-US" sz="1200" b="1" dirty="0">
              <a:latin typeface="Arial Narrow" pitchFamily="34" charset="0"/>
            </a:endParaRPr>
          </a:p>
        </p:txBody>
      </p:sp>
      <p:sp>
        <p:nvSpPr>
          <p:cNvPr id="31" name="TextBox 30">
            <a:extLst>
              <a:ext uri="{FF2B5EF4-FFF2-40B4-BE49-F238E27FC236}">
                <a16:creationId xmlns:a16="http://schemas.microsoft.com/office/drawing/2014/main" id="{DEBB2269-DD44-EC9B-F29B-8F1FB40A705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C7EFC9B2-12BE-0E85-93F5-81F6FBC3781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29059B9F-DE40-61C2-6B83-AA0167D1690E}"/>
              </a:ext>
            </a:extLst>
          </p:cNvPr>
          <p:cNvSpPr/>
          <p:nvPr/>
        </p:nvSpPr>
        <p:spPr>
          <a:xfrm>
            <a:off x="508863" y="1115616"/>
            <a:ext cx="5844292" cy="76485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03D4CF8A-862F-DE56-1EB2-913739B7AF6A}"/>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47E6A8F3-CE6F-6F9E-CCBA-F42D1638FB2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2B531601-793B-188C-5234-DC743BD0B50E}"/>
              </a:ext>
            </a:extLst>
          </p:cNvPr>
          <p:cNvSpPr txBox="1"/>
          <p:nvPr/>
        </p:nvSpPr>
        <p:spPr>
          <a:xfrm>
            <a:off x="5693106" y="230847"/>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113847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812292" y="235327"/>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6" name="Rectangle 35">
            <a:extLst>
              <a:ext uri="{FF2B5EF4-FFF2-40B4-BE49-F238E27FC236}">
                <a16:creationId xmlns:a16="http://schemas.microsoft.com/office/drawing/2014/main" id="{79C41F4F-2033-40BA-9590-C1194D06DC04}"/>
              </a:ext>
            </a:extLst>
          </p:cNvPr>
          <p:cNvSpPr/>
          <p:nvPr/>
        </p:nvSpPr>
        <p:spPr>
          <a:xfrm>
            <a:off x="416918" y="8464429"/>
            <a:ext cx="6097193" cy="369332"/>
          </a:xfrm>
          <a:prstGeom prst="rect">
            <a:avLst/>
          </a:prstGeom>
        </p:spPr>
        <p:txBody>
          <a:bodyPr wrap="square">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Australian Fisheries Management Authority (2018). </a:t>
            </a:r>
            <a:r>
              <a:rPr lang="en-AU" sz="600" i="1" dirty="0">
                <a:latin typeface="Arial Narrow" panose="020B0606020202030204" pitchFamily="34" charset="0"/>
              </a:rPr>
              <a:t>What is Fishing Quota? </a:t>
            </a:r>
            <a:r>
              <a:rPr lang="en-AU" sz="600" dirty="0">
                <a:latin typeface="Arial Narrow" panose="020B0606020202030204" pitchFamily="34" charset="0"/>
              </a:rPr>
              <a:t>AFMA. Accessed 29.04.2019 from: https://www.afma.gov.au/what-fishing-quota</a:t>
            </a:r>
            <a:br>
              <a:rPr lang="en-AU" sz="600" dirty="0">
                <a:latin typeface="Arial Narrow" panose="020B0606020202030204" pitchFamily="34" charset="0"/>
              </a:rPr>
            </a:br>
            <a:r>
              <a:rPr lang="en-AU" sz="600" baseline="30000" dirty="0">
                <a:latin typeface="Arial Narrow" panose="020B0606020202030204" pitchFamily="34" charset="0"/>
              </a:rPr>
              <a:t>[2] </a:t>
            </a:r>
            <a:r>
              <a:rPr lang="en-AU" sz="600" dirty="0">
                <a:latin typeface="Arial Narrow" panose="020B0606020202030204" pitchFamily="34" charset="0"/>
              </a:rPr>
              <a:t>Adapted with permission from: King, M., Blanc, M., </a:t>
            </a:r>
            <a:r>
              <a:rPr lang="en-AU" sz="600" dirty="0" err="1">
                <a:latin typeface="Arial Narrow" panose="020B0606020202030204" pitchFamily="34" charset="0"/>
              </a:rPr>
              <a:t>Desurmont</a:t>
            </a:r>
            <a:r>
              <a:rPr lang="en-AU" sz="600" dirty="0">
                <a:latin typeface="Arial Narrow" panose="020B0606020202030204" pitchFamily="34" charset="0"/>
              </a:rPr>
              <a:t>, A., Sharp, M. and Barre, C. (2014). </a:t>
            </a:r>
            <a:r>
              <a:rPr lang="en-AU" sz="600" i="1" dirty="0">
                <a:latin typeface="Arial Narrow" panose="020B0606020202030204" pitchFamily="34" charset="0"/>
              </a:rPr>
              <a:t>Guide to Teachers’ Resource Sheets on Fisheries for the Cook Islands. </a:t>
            </a:r>
            <a:r>
              <a:rPr lang="en-AU" sz="600" dirty="0">
                <a:latin typeface="Arial Narrow" panose="020B0606020202030204" pitchFamily="34" charset="0"/>
              </a:rPr>
              <a:t>Secretariat of the Pacific Community (SPC) Coastal Fisheries Programme. New Caledonia. Accessed 29.07.2019 from: https://coastfish.spc.int/en/publications/technical-manuals/education/421-teachers-resource-kit-on-fisheries</a:t>
            </a:r>
          </a:p>
        </p:txBody>
      </p:sp>
      <p:sp>
        <p:nvSpPr>
          <p:cNvPr id="38" name="Rectangle 37">
            <a:extLst>
              <a:ext uri="{FF2B5EF4-FFF2-40B4-BE49-F238E27FC236}">
                <a16:creationId xmlns:a16="http://schemas.microsoft.com/office/drawing/2014/main" id="{547FA1A2-1BC4-4B5B-849C-4407691DF61D}"/>
              </a:ext>
            </a:extLst>
          </p:cNvPr>
          <p:cNvSpPr/>
          <p:nvPr/>
        </p:nvSpPr>
        <p:spPr>
          <a:xfrm>
            <a:off x="502834" y="984073"/>
            <a:ext cx="5863484" cy="6284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800" b="1" dirty="0">
                <a:solidFill>
                  <a:schemeClr val="tx1"/>
                </a:solidFill>
                <a:latin typeface="Arial Narrow" panose="020B0606020202030204" pitchFamily="34" charset="0"/>
              </a:rPr>
              <a:t>Total Allowable Catch (TAC): </a:t>
            </a:r>
            <a:r>
              <a:rPr lang="en-AU" sz="800" dirty="0">
                <a:solidFill>
                  <a:schemeClr val="tx1"/>
                </a:solidFill>
                <a:latin typeface="Arial Narrow" panose="020B0606020202030204" pitchFamily="34" charset="0"/>
              </a:rPr>
              <a:t>The </a:t>
            </a:r>
            <a:r>
              <a:rPr lang="en-AU" sz="800" u="sng" dirty="0">
                <a:solidFill>
                  <a:schemeClr val="tx1"/>
                </a:solidFill>
                <a:latin typeface="Arial Narrow" panose="020B0606020202030204" pitchFamily="34" charset="0"/>
              </a:rPr>
              <a:t>total</a:t>
            </a:r>
            <a:r>
              <a:rPr lang="en-AU" sz="800" dirty="0">
                <a:solidFill>
                  <a:schemeClr val="tx1"/>
                </a:solidFill>
                <a:latin typeface="Arial Narrow" panose="020B0606020202030204" pitchFamily="34" charset="0"/>
              </a:rPr>
              <a:t> allowable fish catch or fishing effort allowed in a fishery for a particular species or stock over a fishing season</a:t>
            </a:r>
            <a:r>
              <a:rPr lang="en-AU" sz="800" baseline="30000" dirty="0">
                <a:solidFill>
                  <a:schemeClr val="tx1"/>
                </a:solidFill>
                <a:latin typeface="Arial Narrow" panose="020B0606020202030204" pitchFamily="34" charset="0"/>
              </a:rPr>
              <a:t>[1]</a:t>
            </a:r>
            <a:r>
              <a:rPr lang="en-AU" sz="800" dirty="0">
                <a:solidFill>
                  <a:schemeClr val="tx1"/>
                </a:solidFill>
                <a:latin typeface="Arial Narrow" panose="020B0606020202030204" pitchFamily="34" charset="0"/>
              </a:rPr>
              <a:t>. </a:t>
            </a:r>
            <a:endParaRPr lang="en-AU" sz="800" b="1" dirty="0">
              <a:solidFill>
                <a:schemeClr val="tx1"/>
              </a:solidFill>
              <a:latin typeface="Arial Narrow" panose="020B0606020202030204" pitchFamily="34" charset="0"/>
            </a:endParaRPr>
          </a:p>
          <a:p>
            <a:r>
              <a:rPr lang="en-AU" sz="800" b="1" dirty="0">
                <a:solidFill>
                  <a:schemeClr val="tx1"/>
                </a:solidFill>
                <a:latin typeface="Arial Narrow" panose="020B0606020202030204" pitchFamily="34" charset="0"/>
              </a:rPr>
              <a:t>Quotas:</a:t>
            </a:r>
            <a:r>
              <a:rPr lang="en-AU" sz="800" dirty="0">
                <a:solidFill>
                  <a:schemeClr val="tx1"/>
                </a:solidFill>
                <a:latin typeface="Arial Narrow" panose="020B0606020202030204" pitchFamily="34" charset="0"/>
              </a:rPr>
              <a:t> The allocation of a </a:t>
            </a:r>
            <a:r>
              <a:rPr lang="en-AU" sz="800" u="sng" dirty="0">
                <a:solidFill>
                  <a:schemeClr val="tx1"/>
                </a:solidFill>
                <a:latin typeface="Arial Narrow" panose="020B0606020202030204" pitchFamily="34" charset="0"/>
              </a:rPr>
              <a:t>share</a:t>
            </a:r>
            <a:r>
              <a:rPr lang="en-AU" sz="800" dirty="0">
                <a:solidFill>
                  <a:schemeClr val="tx1"/>
                </a:solidFill>
                <a:latin typeface="Arial Narrow" panose="020B0606020202030204" pitchFamily="34" charset="0"/>
              </a:rPr>
              <a:t> of the fish catch or fishing effort allowed in a fishery</a:t>
            </a:r>
            <a:r>
              <a:rPr lang="en-AU" sz="800" baseline="30000" dirty="0">
                <a:solidFill>
                  <a:schemeClr val="tx1"/>
                </a:solidFill>
                <a:latin typeface="Arial Narrow" panose="020B0606020202030204" pitchFamily="34" charset="0"/>
              </a:rPr>
              <a:t>[1]</a:t>
            </a:r>
            <a:r>
              <a:rPr lang="en-AU" sz="800" dirty="0">
                <a:solidFill>
                  <a:schemeClr val="tx1"/>
                </a:solidFill>
                <a:latin typeface="Arial Narrow" panose="020B0606020202030204" pitchFamily="34" charset="0"/>
              </a:rPr>
              <a:t>.  </a:t>
            </a:r>
            <a:endParaRPr lang="en-AU" sz="800" b="1" dirty="0">
              <a:solidFill>
                <a:schemeClr val="tx1"/>
              </a:solidFill>
              <a:latin typeface="Arial Narrow" panose="020B0606020202030204" pitchFamily="34" charset="0"/>
            </a:endParaRPr>
          </a:p>
        </p:txBody>
      </p:sp>
      <p:cxnSp>
        <p:nvCxnSpPr>
          <p:cNvPr id="39" name="Straight Connector 38">
            <a:extLst>
              <a:ext uri="{FF2B5EF4-FFF2-40B4-BE49-F238E27FC236}">
                <a16:creationId xmlns:a16="http://schemas.microsoft.com/office/drawing/2014/main" id="{6E8DBB39-F1C7-4C7C-A9AB-6238BDBE5299}"/>
              </a:ext>
            </a:extLst>
          </p:cNvPr>
          <p:cNvCxnSpPr/>
          <p:nvPr/>
        </p:nvCxnSpPr>
        <p:spPr>
          <a:xfrm flipH="1">
            <a:off x="497157" y="1621053"/>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Rectangle 170">
            <a:extLst>
              <a:ext uri="{FF2B5EF4-FFF2-40B4-BE49-F238E27FC236}">
                <a16:creationId xmlns:a16="http://schemas.microsoft.com/office/drawing/2014/main" id="{A7D58112-72FE-4FC4-8779-0D4A50F378C1}"/>
              </a:ext>
            </a:extLst>
          </p:cNvPr>
          <p:cNvSpPr/>
          <p:nvPr/>
        </p:nvSpPr>
        <p:spPr>
          <a:xfrm>
            <a:off x="432036" y="1646650"/>
            <a:ext cx="5957916" cy="1446550"/>
          </a:xfrm>
          <a:prstGeom prst="rect">
            <a:avLst/>
          </a:prstGeom>
        </p:spPr>
        <p:txBody>
          <a:bodyPr wrap="square">
            <a:spAutoFit/>
          </a:bodyPr>
          <a:lstStyle/>
          <a:p>
            <a:r>
              <a:rPr lang="en-AU" sz="1600" b="1" dirty="0">
                <a:latin typeface="Arial Narrow" panose="020B0606020202030204" pitchFamily="34" charset="0"/>
              </a:rPr>
              <a:t>Estimating Stock Size using the Lincoln Index (capture-recapture)</a:t>
            </a:r>
          </a:p>
          <a:p>
            <a:r>
              <a:rPr lang="en-US" sz="1200" dirty="0">
                <a:latin typeface="Arial Narrow" panose="020B0606020202030204" pitchFamily="34" charset="0"/>
              </a:rPr>
              <a:t>One way to estimate stock size in a given area is to catch a bunch of fish, tag them, let them go again </a:t>
            </a:r>
            <a:br>
              <a:rPr lang="en-US" sz="1200" dirty="0">
                <a:latin typeface="Arial Narrow" panose="020B0606020202030204" pitchFamily="34" charset="0"/>
              </a:rPr>
            </a:br>
            <a:r>
              <a:rPr lang="en-US" sz="1200" dirty="0">
                <a:latin typeface="Arial Narrow" panose="020B0606020202030204" pitchFamily="34" charset="0"/>
              </a:rPr>
              <a:t>(hope they don’t die), wait for them to swim about and mix in with the other fish, before catching some </a:t>
            </a:r>
            <a:br>
              <a:rPr lang="en-US" sz="1200" dirty="0">
                <a:latin typeface="Arial Narrow" panose="020B0606020202030204" pitchFamily="34" charset="0"/>
              </a:rPr>
            </a:br>
            <a:r>
              <a:rPr lang="en-US" sz="1200" dirty="0">
                <a:latin typeface="Arial Narrow" panose="020B0606020202030204" pitchFamily="34" charset="0"/>
              </a:rPr>
              <a:t>more (using the same unit of effort as before) and counting how many are tagged. </a:t>
            </a:r>
          </a:p>
          <a:p>
            <a:r>
              <a:rPr lang="en-US" sz="1200" dirty="0">
                <a:latin typeface="Arial Narrow" panose="020B0606020202030204" pitchFamily="34" charset="0"/>
              </a:rPr>
              <a:t>Then apply a simple formula (</a:t>
            </a:r>
            <a:r>
              <a:rPr lang="en-US" sz="1200" b="1" dirty="0">
                <a:latin typeface="Arial Narrow" panose="020B0606020202030204" pitchFamily="34" charset="0"/>
              </a:rPr>
              <a:t>N=Mn/m</a:t>
            </a:r>
            <a:r>
              <a:rPr lang="en-US" sz="1200" dirty="0">
                <a:latin typeface="Arial Narrow" panose="020B0606020202030204" pitchFamily="34" charset="0"/>
              </a:rPr>
              <a:t>) to estimate the size of the stock. </a:t>
            </a:r>
          </a:p>
          <a:p>
            <a:r>
              <a:rPr lang="en-US" sz="1200" dirty="0">
                <a:latin typeface="Arial Narrow" panose="020B0606020202030204" pitchFamily="34" charset="0"/>
              </a:rPr>
              <a:t>The assumption is that the ratio of tagged fish (M) in the stock (N) is equal to the ratio of recaptured tagged fish (m) in the second catch (n). Whereby, M/N=m/n is rearranged to become </a:t>
            </a:r>
            <a:r>
              <a:rPr lang="en-US" sz="1200" b="1" dirty="0">
                <a:latin typeface="Arial Narrow" panose="020B0606020202030204" pitchFamily="34" charset="0"/>
              </a:rPr>
              <a:t>N=Mn/m</a:t>
            </a:r>
            <a:r>
              <a:rPr lang="en-US" sz="1200" dirty="0">
                <a:latin typeface="Arial Narrow" panose="020B0606020202030204" pitchFamily="34" charset="0"/>
              </a:rPr>
              <a:t>. </a:t>
            </a:r>
            <a:endParaRPr lang="en-AU" sz="1200" dirty="0">
              <a:latin typeface="Arial Narrow" panose="020B0606020202030204" pitchFamily="34" charset="0"/>
            </a:endParaRPr>
          </a:p>
        </p:txBody>
      </p:sp>
      <p:sp>
        <p:nvSpPr>
          <p:cNvPr id="17" name="TextBox 16">
            <a:extLst>
              <a:ext uri="{FF2B5EF4-FFF2-40B4-BE49-F238E27FC236}">
                <a16:creationId xmlns:a16="http://schemas.microsoft.com/office/drawing/2014/main" id="{1989A66C-EB92-427E-9256-8F7DD5E76B7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Rectangle 1">
            <a:extLst>
              <a:ext uri="{FF2B5EF4-FFF2-40B4-BE49-F238E27FC236}">
                <a16:creationId xmlns:a16="http://schemas.microsoft.com/office/drawing/2014/main" id="{7F104A2D-D3C0-4478-830F-5A087733DF6F}"/>
              </a:ext>
            </a:extLst>
          </p:cNvPr>
          <p:cNvSpPr/>
          <p:nvPr/>
        </p:nvSpPr>
        <p:spPr>
          <a:xfrm>
            <a:off x="519180" y="5309774"/>
            <a:ext cx="5831810" cy="188129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A36FAB6A-0B84-4310-A710-0795B39D28FF}"/>
              </a:ext>
            </a:extLst>
          </p:cNvPr>
          <p:cNvSpPr/>
          <p:nvPr/>
        </p:nvSpPr>
        <p:spPr>
          <a:xfrm>
            <a:off x="537175" y="5309793"/>
            <a:ext cx="5368345" cy="1862048"/>
          </a:xfrm>
          <a:prstGeom prst="rect">
            <a:avLst/>
          </a:prstGeom>
        </p:spPr>
        <p:txBody>
          <a:bodyPr wrap="square">
            <a:spAutoFit/>
          </a:bodyPr>
          <a:lstStyle/>
          <a:p>
            <a:pPr>
              <a:spcAft>
                <a:spcPts val="0"/>
              </a:spcAft>
            </a:pPr>
            <a:r>
              <a:rPr lang="en-GB" sz="1200" b="1" dirty="0">
                <a:latin typeface="Arial Narrow" panose="020B0606020202030204" pitchFamily="34" charset="0"/>
                <a:ea typeface="Times New Roman" panose="02020603050405020304" pitchFamily="18" charset="0"/>
              </a:rPr>
              <a:t>Activity: Model the capture-recapture method by following the steps below</a:t>
            </a:r>
          </a:p>
          <a:p>
            <a:pPr>
              <a:spcAft>
                <a:spcPts val="0"/>
              </a:spcAft>
            </a:pPr>
            <a:endParaRPr lang="en-GB" sz="400" b="1" dirty="0">
              <a:latin typeface="Arial Narrow" panose="020B0606020202030204" pitchFamily="34" charset="0"/>
              <a:ea typeface="Times New Roman" panose="02020603050405020304" pitchFamily="18" charset="0"/>
            </a:endParaRPr>
          </a:p>
          <a:p>
            <a:pPr>
              <a:spcAft>
                <a:spcPts val="0"/>
              </a:spcAft>
            </a:pPr>
            <a:r>
              <a:rPr lang="en-GB" sz="900" dirty="0">
                <a:latin typeface="Arial Narrow" panose="020B0606020202030204" pitchFamily="34" charset="0"/>
                <a:ea typeface="Times New Roman" panose="02020603050405020304" pitchFamily="18" charset="0"/>
              </a:rPr>
              <a:t>Step 1: Take a small unknown quantity of A4 paper (not too much – we want to save trees!). </a:t>
            </a:r>
          </a:p>
          <a:p>
            <a:pPr>
              <a:spcAft>
                <a:spcPts val="0"/>
              </a:spcAft>
            </a:pPr>
            <a:r>
              <a:rPr lang="en-GB" sz="900" dirty="0">
                <a:latin typeface="Arial Narrow" panose="020B0606020202030204" pitchFamily="34" charset="0"/>
                <a:ea typeface="Times New Roman" panose="02020603050405020304" pitchFamily="18" charset="0"/>
              </a:rPr>
              <a:t>Step 2: Cut them into small squares of equal size. Put them in a box and close the lid. Shake the box.</a:t>
            </a:r>
          </a:p>
          <a:p>
            <a:pPr>
              <a:spcAft>
                <a:spcPts val="0"/>
              </a:spcAft>
            </a:pPr>
            <a:r>
              <a:rPr lang="en-GB" sz="900" dirty="0">
                <a:latin typeface="Arial Narrow" panose="020B0606020202030204" pitchFamily="34" charset="0"/>
                <a:ea typeface="Times New Roman" panose="02020603050405020304" pitchFamily="18" charset="0"/>
              </a:rPr>
              <a:t>Step 3: Ask a student to put their hand in the box and pull out a square one by one. Stop after 20 seconds.</a:t>
            </a:r>
          </a:p>
          <a:p>
            <a:pPr>
              <a:spcAft>
                <a:spcPts val="0"/>
              </a:spcAft>
            </a:pPr>
            <a:r>
              <a:rPr lang="en-GB" sz="900" dirty="0">
                <a:latin typeface="Arial Narrow" panose="020B0606020202030204" pitchFamily="34" charset="0"/>
                <a:ea typeface="Times New Roman" panose="02020603050405020304" pitchFamily="18" charset="0"/>
              </a:rPr>
              <a:t>Step 4: Ask the student to mark every piece of paper they pulled out of the box (i.e. the ‘tagging’ process). </a:t>
            </a:r>
          </a:p>
          <a:p>
            <a:pPr>
              <a:spcAft>
                <a:spcPts val="0"/>
              </a:spcAft>
            </a:pPr>
            <a:r>
              <a:rPr lang="en-GB" sz="900" dirty="0">
                <a:latin typeface="Arial Narrow" panose="020B0606020202030204" pitchFamily="34" charset="0"/>
                <a:ea typeface="Times New Roman" panose="02020603050405020304" pitchFamily="18" charset="0"/>
              </a:rPr>
              <a:t>Step 5: Count the number of marked pieces of paper. This is the value for ‘M’. </a:t>
            </a:r>
          </a:p>
          <a:p>
            <a:pPr>
              <a:spcAft>
                <a:spcPts val="0"/>
              </a:spcAft>
            </a:pPr>
            <a:r>
              <a:rPr lang="en-GB" sz="900" dirty="0">
                <a:latin typeface="Arial Narrow" panose="020B0606020202030204" pitchFamily="34" charset="0"/>
                <a:ea typeface="Times New Roman" panose="02020603050405020304" pitchFamily="18" charset="0"/>
              </a:rPr>
              <a:t>Step 6: Return all marked pieces of paper back into the box. Shake the box.</a:t>
            </a:r>
          </a:p>
          <a:p>
            <a:pPr>
              <a:spcAft>
                <a:spcPts val="0"/>
              </a:spcAft>
            </a:pPr>
            <a:r>
              <a:rPr lang="en-GB" sz="900" dirty="0">
                <a:latin typeface="Arial Narrow" panose="020B0606020202030204" pitchFamily="34" charset="0"/>
                <a:ea typeface="Times New Roman" panose="02020603050405020304" pitchFamily="18" charset="0"/>
              </a:rPr>
              <a:t>Step 7: Repeat Step 3 (</a:t>
            </a:r>
            <a:r>
              <a:rPr lang="en-GB" sz="900" i="1" dirty="0">
                <a:latin typeface="Arial Narrow" panose="020B0606020202030204" pitchFamily="34" charset="0"/>
                <a:ea typeface="Times New Roman" panose="02020603050405020304" pitchFamily="18" charset="0"/>
              </a:rPr>
              <a:t>note: </a:t>
            </a:r>
            <a:r>
              <a:rPr lang="en-GB" sz="900" dirty="0">
                <a:latin typeface="Arial Narrow" panose="020B0606020202030204" pitchFamily="34" charset="0"/>
                <a:ea typeface="Times New Roman" panose="02020603050405020304" pitchFamily="18" charset="0"/>
              </a:rPr>
              <a:t>student </a:t>
            </a:r>
            <a:r>
              <a:rPr lang="en-GB" sz="900" i="1" dirty="0">
                <a:latin typeface="Arial Narrow" panose="020B0606020202030204" pitchFamily="34" charset="0"/>
                <a:ea typeface="Times New Roman" panose="02020603050405020304" pitchFamily="18" charset="0"/>
              </a:rPr>
              <a:t>is not </a:t>
            </a:r>
            <a:r>
              <a:rPr lang="en-GB" sz="900" dirty="0">
                <a:latin typeface="Arial Narrow" panose="020B0606020202030204" pitchFamily="34" charset="0"/>
                <a:ea typeface="Times New Roman" panose="02020603050405020304" pitchFamily="18" charset="0"/>
              </a:rPr>
              <a:t>allowed to peak in the box to see which square to pick)</a:t>
            </a:r>
          </a:p>
          <a:p>
            <a:pPr>
              <a:spcAft>
                <a:spcPts val="0"/>
              </a:spcAft>
            </a:pPr>
            <a:r>
              <a:rPr lang="en-GB" sz="900" dirty="0">
                <a:latin typeface="Arial Narrow" panose="020B0606020202030204" pitchFamily="34" charset="0"/>
                <a:ea typeface="Times New Roman" panose="02020603050405020304" pitchFamily="18" charset="0"/>
              </a:rPr>
              <a:t>Step 8: Count the number of pieces of paper the student pulled out of the box. This is the value for ‘n’.</a:t>
            </a:r>
          </a:p>
          <a:p>
            <a:pPr>
              <a:spcAft>
                <a:spcPts val="0"/>
              </a:spcAft>
            </a:pPr>
            <a:r>
              <a:rPr lang="en-GB" sz="900" dirty="0">
                <a:latin typeface="Arial Narrow" panose="020B0606020202030204" pitchFamily="34" charset="0"/>
                <a:ea typeface="Times New Roman" panose="02020603050405020304" pitchFamily="18" charset="0"/>
              </a:rPr>
              <a:t>Step 9: Count the number of MARKED pieces of paper the student pulled out of the box. This is the value for ‘m’.</a:t>
            </a:r>
          </a:p>
          <a:p>
            <a:pPr>
              <a:spcAft>
                <a:spcPts val="0"/>
              </a:spcAft>
            </a:pPr>
            <a:r>
              <a:rPr lang="en-GB" sz="900" dirty="0">
                <a:latin typeface="Arial Narrow" panose="020B0606020202030204" pitchFamily="34" charset="0"/>
                <a:ea typeface="Times New Roman" panose="02020603050405020304" pitchFamily="18" charset="0"/>
              </a:rPr>
              <a:t>Step 10: Apply the formula: Population size </a:t>
            </a:r>
            <a:r>
              <a:rPr lang="en-GB" sz="900" b="1" dirty="0">
                <a:latin typeface="Arial Narrow" panose="020B0606020202030204" pitchFamily="34" charset="0"/>
                <a:ea typeface="Times New Roman" panose="02020603050405020304" pitchFamily="18" charset="0"/>
              </a:rPr>
              <a:t>(N) = M x n / n </a:t>
            </a:r>
            <a:r>
              <a:rPr lang="en-GB" sz="900" dirty="0">
                <a:latin typeface="Arial Narrow" panose="020B0606020202030204" pitchFamily="34" charset="0"/>
                <a:ea typeface="Times New Roman" panose="02020603050405020304" pitchFamily="18" charset="0"/>
              </a:rPr>
              <a:t>to estimate population size (number of squares)</a:t>
            </a:r>
          </a:p>
          <a:p>
            <a:pPr>
              <a:spcAft>
                <a:spcPts val="0"/>
              </a:spcAft>
            </a:pPr>
            <a:r>
              <a:rPr lang="en-GB" sz="900" dirty="0">
                <a:latin typeface="Arial Narrow" panose="020B0606020202030204" pitchFamily="34" charset="0"/>
                <a:ea typeface="Times New Roman" panose="02020603050405020304" pitchFamily="18" charset="0"/>
              </a:rPr>
              <a:t>Step 11: Count the total number of squares in the box. How close was your population size estimate?! </a:t>
            </a:r>
            <a:endParaRPr lang="en-GB" sz="1050" dirty="0">
              <a:latin typeface="Arial Narrow" panose="020B0606020202030204" pitchFamily="34" charset="0"/>
              <a:ea typeface="Times New Roman" panose="02020603050405020304" pitchFamily="18" charset="0"/>
            </a:endParaRPr>
          </a:p>
        </p:txBody>
      </p:sp>
      <p:graphicFrame>
        <p:nvGraphicFramePr>
          <p:cNvPr id="27" name="Table 26">
            <a:extLst>
              <a:ext uri="{FF2B5EF4-FFF2-40B4-BE49-F238E27FC236}">
                <a16:creationId xmlns:a16="http://schemas.microsoft.com/office/drawing/2014/main" id="{689F56F0-71D2-48D0-92A5-EFD536B04A33}"/>
              </a:ext>
            </a:extLst>
          </p:cNvPr>
          <p:cNvGraphicFramePr>
            <a:graphicFrameLocks noGrp="1"/>
          </p:cNvGraphicFramePr>
          <p:nvPr>
            <p:extLst>
              <p:ext uri="{D42A27DB-BD31-4B8C-83A1-F6EECF244321}">
                <p14:modId xmlns:p14="http://schemas.microsoft.com/office/powerpoint/2010/main" val="3110905918"/>
              </p:ext>
            </p:extLst>
          </p:nvPr>
        </p:nvGraphicFramePr>
        <p:xfrm>
          <a:off x="5329215" y="5418304"/>
          <a:ext cx="933955" cy="1673324"/>
        </p:xfrm>
        <a:graphic>
          <a:graphicData uri="http://schemas.openxmlformats.org/drawingml/2006/table">
            <a:tbl>
              <a:tblPr firstRow="1" bandRow="1">
                <a:tableStyleId>{5940675A-B579-460E-94D1-54222C63F5DA}</a:tableStyleId>
              </a:tblPr>
              <a:tblGrid>
                <a:gridCol w="557793">
                  <a:extLst>
                    <a:ext uri="{9D8B030D-6E8A-4147-A177-3AD203B41FA5}">
                      <a16:colId xmlns:a16="http://schemas.microsoft.com/office/drawing/2014/main" val="20000"/>
                    </a:ext>
                  </a:extLst>
                </a:gridCol>
                <a:gridCol w="376162">
                  <a:extLst>
                    <a:ext uri="{9D8B030D-6E8A-4147-A177-3AD203B41FA5}">
                      <a16:colId xmlns:a16="http://schemas.microsoft.com/office/drawing/2014/main" val="20001"/>
                    </a:ext>
                  </a:extLst>
                </a:gridCol>
              </a:tblGrid>
              <a:tr h="418331">
                <a:tc>
                  <a:txBody>
                    <a:bodyPr/>
                    <a:lstStyle/>
                    <a:p>
                      <a:pPr algn="l"/>
                      <a:r>
                        <a:rPr lang="en-AU" sz="1800" b="1" dirty="0">
                          <a:latin typeface="Arial Narrow" panose="020B0606020202030204" pitchFamily="34" charset="0"/>
                        </a:rPr>
                        <a:t>M</a:t>
                      </a:r>
                    </a:p>
                  </a:txBody>
                  <a:tcPr anchor="ctr">
                    <a:solidFill>
                      <a:schemeClr val="bg1">
                        <a:lumMod val="85000"/>
                      </a:schemeClr>
                    </a:solidFill>
                  </a:tcPr>
                </a:tc>
                <a:tc>
                  <a:txBody>
                    <a:bodyPr/>
                    <a:lstStyle/>
                    <a:p>
                      <a:pPr algn="l"/>
                      <a:endParaRPr lang="en-AU" sz="12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2"/>
                  </a:ext>
                </a:extLst>
              </a:tr>
              <a:tr h="418331">
                <a:tc>
                  <a:txBody>
                    <a:bodyPr/>
                    <a:lstStyle/>
                    <a:p>
                      <a:pPr algn="l"/>
                      <a:r>
                        <a:rPr lang="en-AU" sz="1800" b="1" dirty="0">
                          <a:latin typeface="Arial Narrow" panose="020B0606020202030204" pitchFamily="34" charset="0"/>
                        </a:rPr>
                        <a:t>n</a:t>
                      </a:r>
                    </a:p>
                  </a:txBody>
                  <a:tcPr anchor="ctr">
                    <a:solidFill>
                      <a:schemeClr val="bg1">
                        <a:lumMod val="85000"/>
                      </a:schemeClr>
                    </a:solidFill>
                  </a:tcPr>
                </a:tc>
                <a:tc>
                  <a:txBody>
                    <a:bodyPr/>
                    <a:lstStyle/>
                    <a:p>
                      <a:pPr algn="l"/>
                      <a:endParaRPr lang="en-AU" sz="12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3"/>
                  </a:ext>
                </a:extLst>
              </a:tr>
              <a:tr h="418331">
                <a:tc>
                  <a:txBody>
                    <a:bodyPr/>
                    <a:lstStyle/>
                    <a:p>
                      <a:pPr algn="l"/>
                      <a:r>
                        <a:rPr lang="en-AU" sz="1800" b="1" dirty="0">
                          <a:latin typeface="Arial Narrow" panose="020B0606020202030204" pitchFamily="34" charset="0"/>
                        </a:rPr>
                        <a:t>m</a:t>
                      </a:r>
                    </a:p>
                  </a:txBody>
                  <a:tcPr anchor="ctr">
                    <a:solidFill>
                      <a:schemeClr val="bg1">
                        <a:lumMod val="85000"/>
                      </a:schemeClr>
                    </a:solidFill>
                  </a:tcPr>
                </a:tc>
                <a:tc>
                  <a:txBody>
                    <a:bodyPr/>
                    <a:lstStyle/>
                    <a:p>
                      <a:pPr algn="l"/>
                      <a:endParaRPr lang="en-AU" sz="12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4"/>
                  </a:ext>
                </a:extLst>
              </a:tr>
              <a:tr h="418331">
                <a:tc>
                  <a:txBody>
                    <a:bodyPr/>
                    <a:lstStyle/>
                    <a:p>
                      <a:pPr algn="l"/>
                      <a:r>
                        <a:rPr lang="en-AU" sz="1800" b="1" dirty="0">
                          <a:latin typeface="Arial Narrow" panose="020B0606020202030204" pitchFamily="34" charset="0"/>
                        </a:rPr>
                        <a:t>N</a:t>
                      </a:r>
                    </a:p>
                  </a:txBody>
                  <a:tcPr anchor="ctr">
                    <a:solidFill>
                      <a:schemeClr val="bg1">
                        <a:lumMod val="85000"/>
                      </a:schemeClr>
                    </a:solidFill>
                  </a:tcPr>
                </a:tc>
                <a:tc>
                  <a:txBody>
                    <a:bodyPr/>
                    <a:lstStyle/>
                    <a:p>
                      <a:pPr algn="l"/>
                      <a:endParaRPr lang="en-AU" sz="12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5"/>
                  </a:ext>
                </a:extLst>
              </a:tr>
            </a:tbl>
          </a:graphicData>
        </a:graphic>
      </p:graphicFrame>
      <p:pic>
        <p:nvPicPr>
          <p:cNvPr id="28" name="Picture 27">
            <a:extLst>
              <a:ext uri="{FF2B5EF4-FFF2-40B4-BE49-F238E27FC236}">
                <a16:creationId xmlns:a16="http://schemas.microsoft.com/office/drawing/2014/main" id="{13EEE5B5-B121-4EF6-806F-7C1715B84E32}"/>
              </a:ext>
            </a:extLst>
          </p:cNvPr>
          <p:cNvPicPr>
            <a:picLocks noChangeAspect="1"/>
          </p:cNvPicPr>
          <p:nvPr/>
        </p:nvPicPr>
        <p:blipFill rotWithShape="1">
          <a:blip r:embed="rId3"/>
          <a:srcRect l="26049" t="-1" b="-1"/>
          <a:stretch/>
        </p:blipFill>
        <p:spPr>
          <a:xfrm>
            <a:off x="5574848" y="6791105"/>
            <a:ext cx="303612" cy="265445"/>
          </a:xfrm>
          <a:prstGeom prst="rect">
            <a:avLst/>
          </a:prstGeom>
        </p:spPr>
      </p:pic>
      <p:sp>
        <p:nvSpPr>
          <p:cNvPr id="10" name="Rectangle 9">
            <a:extLst>
              <a:ext uri="{FF2B5EF4-FFF2-40B4-BE49-F238E27FC236}">
                <a16:creationId xmlns:a16="http://schemas.microsoft.com/office/drawing/2014/main" id="{7DA53CB0-0370-42C1-8A54-9309EEADA67D}"/>
              </a:ext>
            </a:extLst>
          </p:cNvPr>
          <p:cNvSpPr/>
          <p:nvPr/>
        </p:nvSpPr>
        <p:spPr>
          <a:xfrm>
            <a:off x="526739" y="3103738"/>
            <a:ext cx="2073489" cy="1783524"/>
          </a:xfrm>
          <a:prstGeom prst="rect">
            <a:avLst/>
          </a:prstGeom>
          <a:noFill/>
          <a:ln>
            <a:prstDash val="sys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4" name="Freeform: Shape 63">
            <a:extLst>
              <a:ext uri="{FF2B5EF4-FFF2-40B4-BE49-F238E27FC236}">
                <a16:creationId xmlns:a16="http://schemas.microsoft.com/office/drawing/2014/main" id="{3F806F31-8BAB-4741-BA5F-ADAF6134D4C6}"/>
              </a:ext>
            </a:extLst>
          </p:cNvPr>
          <p:cNvSpPr/>
          <p:nvPr/>
        </p:nvSpPr>
        <p:spPr>
          <a:xfrm>
            <a:off x="1161054" y="3240182"/>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Freeform: Shape 64">
            <a:extLst>
              <a:ext uri="{FF2B5EF4-FFF2-40B4-BE49-F238E27FC236}">
                <a16:creationId xmlns:a16="http://schemas.microsoft.com/office/drawing/2014/main" id="{DB16D159-C0CA-40AB-B702-60B436138530}"/>
              </a:ext>
            </a:extLst>
          </p:cNvPr>
          <p:cNvSpPr/>
          <p:nvPr/>
        </p:nvSpPr>
        <p:spPr>
          <a:xfrm>
            <a:off x="650985" y="3186886"/>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Freeform: Shape 65">
            <a:extLst>
              <a:ext uri="{FF2B5EF4-FFF2-40B4-BE49-F238E27FC236}">
                <a16:creationId xmlns:a16="http://schemas.microsoft.com/office/drawing/2014/main" id="{549BA897-C3E9-4383-B0FE-3591329F3795}"/>
              </a:ext>
            </a:extLst>
          </p:cNvPr>
          <p:cNvSpPr/>
          <p:nvPr/>
        </p:nvSpPr>
        <p:spPr>
          <a:xfrm>
            <a:off x="626312" y="3562769"/>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Freeform: Shape 66">
            <a:extLst>
              <a:ext uri="{FF2B5EF4-FFF2-40B4-BE49-F238E27FC236}">
                <a16:creationId xmlns:a16="http://schemas.microsoft.com/office/drawing/2014/main" id="{DB013565-65C4-42A5-894A-F795073A75B9}"/>
              </a:ext>
            </a:extLst>
          </p:cNvPr>
          <p:cNvSpPr/>
          <p:nvPr/>
        </p:nvSpPr>
        <p:spPr>
          <a:xfrm>
            <a:off x="1870056" y="3491806"/>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Freeform: Shape 67">
            <a:extLst>
              <a:ext uri="{FF2B5EF4-FFF2-40B4-BE49-F238E27FC236}">
                <a16:creationId xmlns:a16="http://schemas.microsoft.com/office/drawing/2014/main" id="{90DDBF05-FC8B-423C-9540-0522FA741741}"/>
              </a:ext>
            </a:extLst>
          </p:cNvPr>
          <p:cNvSpPr/>
          <p:nvPr/>
        </p:nvSpPr>
        <p:spPr>
          <a:xfrm>
            <a:off x="2181400" y="3622788"/>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Freeform: Shape 69">
            <a:extLst>
              <a:ext uri="{FF2B5EF4-FFF2-40B4-BE49-F238E27FC236}">
                <a16:creationId xmlns:a16="http://schemas.microsoft.com/office/drawing/2014/main" id="{8891556A-C953-4075-BF17-8B78AB9DE66F}"/>
              </a:ext>
            </a:extLst>
          </p:cNvPr>
          <p:cNvSpPr/>
          <p:nvPr/>
        </p:nvSpPr>
        <p:spPr>
          <a:xfrm>
            <a:off x="768736" y="4251929"/>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Freeform: Shape 70">
            <a:extLst>
              <a:ext uri="{FF2B5EF4-FFF2-40B4-BE49-F238E27FC236}">
                <a16:creationId xmlns:a16="http://schemas.microsoft.com/office/drawing/2014/main" id="{7552C4C6-ACA2-44C3-88B8-71E63D3AEB7D}"/>
              </a:ext>
            </a:extLst>
          </p:cNvPr>
          <p:cNvSpPr/>
          <p:nvPr/>
        </p:nvSpPr>
        <p:spPr>
          <a:xfrm>
            <a:off x="1262892" y="4564506"/>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Freeform: Shape 72">
            <a:extLst>
              <a:ext uri="{FF2B5EF4-FFF2-40B4-BE49-F238E27FC236}">
                <a16:creationId xmlns:a16="http://schemas.microsoft.com/office/drawing/2014/main" id="{358A4F7C-F8BF-4E20-899A-3403AEBB704C}"/>
              </a:ext>
            </a:extLst>
          </p:cNvPr>
          <p:cNvSpPr/>
          <p:nvPr/>
        </p:nvSpPr>
        <p:spPr>
          <a:xfrm>
            <a:off x="1814252" y="3823954"/>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TextBox 74">
            <a:extLst>
              <a:ext uri="{FF2B5EF4-FFF2-40B4-BE49-F238E27FC236}">
                <a16:creationId xmlns:a16="http://schemas.microsoft.com/office/drawing/2014/main" id="{82444668-DE57-47B0-B2F4-8E37B03332DC}"/>
              </a:ext>
            </a:extLst>
          </p:cNvPr>
          <p:cNvSpPr txBox="1"/>
          <p:nvPr/>
        </p:nvSpPr>
        <p:spPr>
          <a:xfrm>
            <a:off x="3142016" y="3204227"/>
            <a:ext cx="432048" cy="338554"/>
          </a:xfrm>
          <a:prstGeom prst="rect">
            <a:avLst/>
          </a:prstGeom>
          <a:noFill/>
        </p:spPr>
        <p:txBody>
          <a:bodyPr wrap="square" rtlCol="0">
            <a:spAutoFit/>
          </a:bodyPr>
          <a:lstStyle/>
          <a:p>
            <a:r>
              <a:rPr lang="en-AU" sz="1600" b="1" dirty="0"/>
              <a:t>+</a:t>
            </a:r>
          </a:p>
        </p:txBody>
      </p:sp>
      <p:sp>
        <p:nvSpPr>
          <p:cNvPr id="77" name="Freeform: Shape 76">
            <a:extLst>
              <a:ext uri="{FF2B5EF4-FFF2-40B4-BE49-F238E27FC236}">
                <a16:creationId xmlns:a16="http://schemas.microsoft.com/office/drawing/2014/main" id="{3638283C-E9E1-4248-914D-262E8EB9F8F2}"/>
              </a:ext>
            </a:extLst>
          </p:cNvPr>
          <p:cNvSpPr/>
          <p:nvPr/>
        </p:nvSpPr>
        <p:spPr>
          <a:xfrm>
            <a:off x="610619" y="3998068"/>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Freeform: Shape 82">
            <a:extLst>
              <a:ext uri="{FF2B5EF4-FFF2-40B4-BE49-F238E27FC236}">
                <a16:creationId xmlns:a16="http://schemas.microsoft.com/office/drawing/2014/main" id="{D26D3671-3341-4724-ADDA-9662E52999EE}"/>
              </a:ext>
            </a:extLst>
          </p:cNvPr>
          <p:cNvSpPr/>
          <p:nvPr/>
        </p:nvSpPr>
        <p:spPr>
          <a:xfrm>
            <a:off x="2082433" y="3215653"/>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Freeform: Shape 84">
            <a:extLst>
              <a:ext uri="{FF2B5EF4-FFF2-40B4-BE49-F238E27FC236}">
                <a16:creationId xmlns:a16="http://schemas.microsoft.com/office/drawing/2014/main" id="{3AA70DF7-D3A2-4D22-9115-6C18AD61E178}"/>
              </a:ext>
            </a:extLst>
          </p:cNvPr>
          <p:cNvSpPr/>
          <p:nvPr/>
        </p:nvSpPr>
        <p:spPr>
          <a:xfrm>
            <a:off x="1508411" y="3394223"/>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Freeform: Shape 85">
            <a:extLst>
              <a:ext uri="{FF2B5EF4-FFF2-40B4-BE49-F238E27FC236}">
                <a16:creationId xmlns:a16="http://schemas.microsoft.com/office/drawing/2014/main" id="{06C7D09E-7F9E-449B-8403-2423B2E16FB0}"/>
              </a:ext>
            </a:extLst>
          </p:cNvPr>
          <p:cNvSpPr/>
          <p:nvPr/>
        </p:nvSpPr>
        <p:spPr>
          <a:xfrm>
            <a:off x="642131" y="4512295"/>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Freeform: Shape 86">
            <a:extLst>
              <a:ext uri="{FF2B5EF4-FFF2-40B4-BE49-F238E27FC236}">
                <a16:creationId xmlns:a16="http://schemas.microsoft.com/office/drawing/2014/main" id="{6EA1C88A-1593-47AC-AD7B-7E2BA8504BEC}"/>
              </a:ext>
            </a:extLst>
          </p:cNvPr>
          <p:cNvSpPr/>
          <p:nvPr/>
        </p:nvSpPr>
        <p:spPr>
          <a:xfrm>
            <a:off x="1261636" y="4177112"/>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9" name="Rectangle 88">
            <a:extLst>
              <a:ext uri="{FF2B5EF4-FFF2-40B4-BE49-F238E27FC236}">
                <a16:creationId xmlns:a16="http://schemas.microsoft.com/office/drawing/2014/main" id="{2639D292-E295-4EE6-B8C4-85F5E330449B}"/>
              </a:ext>
            </a:extLst>
          </p:cNvPr>
          <p:cNvSpPr/>
          <p:nvPr/>
        </p:nvSpPr>
        <p:spPr>
          <a:xfrm>
            <a:off x="1641308" y="4092811"/>
            <a:ext cx="859420" cy="670376"/>
          </a:xfrm>
          <a:prstGeom prst="rect">
            <a:avLst/>
          </a:prstGeom>
          <a:noFill/>
          <a:ln>
            <a:prstDash val="sys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0" name="Freeform: Shape 89">
            <a:extLst>
              <a:ext uri="{FF2B5EF4-FFF2-40B4-BE49-F238E27FC236}">
                <a16:creationId xmlns:a16="http://schemas.microsoft.com/office/drawing/2014/main" id="{89187C9C-3188-49D2-BFC9-6564F7ADC54F}"/>
              </a:ext>
            </a:extLst>
          </p:cNvPr>
          <p:cNvSpPr/>
          <p:nvPr/>
        </p:nvSpPr>
        <p:spPr>
          <a:xfrm>
            <a:off x="984787" y="3593233"/>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Freeform: Shape 90">
            <a:extLst>
              <a:ext uri="{FF2B5EF4-FFF2-40B4-BE49-F238E27FC236}">
                <a16:creationId xmlns:a16="http://schemas.microsoft.com/office/drawing/2014/main" id="{0B951142-EE7A-4277-95C1-11A8B6AFF6CA}"/>
              </a:ext>
            </a:extLst>
          </p:cNvPr>
          <p:cNvSpPr/>
          <p:nvPr/>
        </p:nvSpPr>
        <p:spPr>
          <a:xfrm>
            <a:off x="1234697" y="3781325"/>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9" name="Freeform: Shape 98">
            <a:extLst>
              <a:ext uri="{FF2B5EF4-FFF2-40B4-BE49-F238E27FC236}">
                <a16:creationId xmlns:a16="http://schemas.microsoft.com/office/drawing/2014/main" id="{60DD28A0-E6C1-4B8E-8BBE-877039258CD1}"/>
              </a:ext>
            </a:extLst>
          </p:cNvPr>
          <p:cNvSpPr/>
          <p:nvPr/>
        </p:nvSpPr>
        <p:spPr>
          <a:xfrm>
            <a:off x="3377501" y="3287093"/>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Freeform: Shape 105">
            <a:extLst>
              <a:ext uri="{FF2B5EF4-FFF2-40B4-BE49-F238E27FC236}">
                <a16:creationId xmlns:a16="http://schemas.microsoft.com/office/drawing/2014/main" id="{0D4E4FF5-EF02-49E2-8B67-D5B023EB101D}"/>
              </a:ext>
            </a:extLst>
          </p:cNvPr>
          <p:cNvSpPr/>
          <p:nvPr/>
        </p:nvSpPr>
        <p:spPr>
          <a:xfrm>
            <a:off x="2948384" y="3281278"/>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TextBox 107">
            <a:extLst>
              <a:ext uri="{FF2B5EF4-FFF2-40B4-BE49-F238E27FC236}">
                <a16:creationId xmlns:a16="http://schemas.microsoft.com/office/drawing/2014/main" id="{431048C3-F0DA-4000-B6C4-3D486679A7A1}"/>
              </a:ext>
            </a:extLst>
          </p:cNvPr>
          <p:cNvSpPr txBox="1"/>
          <p:nvPr/>
        </p:nvSpPr>
        <p:spPr>
          <a:xfrm>
            <a:off x="3643134" y="3181386"/>
            <a:ext cx="361528" cy="369332"/>
          </a:xfrm>
          <a:prstGeom prst="rect">
            <a:avLst/>
          </a:prstGeom>
          <a:noFill/>
        </p:spPr>
        <p:txBody>
          <a:bodyPr wrap="square" rtlCol="0">
            <a:spAutoFit/>
          </a:bodyPr>
          <a:lstStyle/>
          <a:p>
            <a:r>
              <a:rPr lang="en-AU" b="1" dirty="0">
                <a:latin typeface="Arial Narrow" panose="020B0606020202030204" pitchFamily="34" charset="0"/>
              </a:rPr>
              <a:t>= </a:t>
            </a:r>
          </a:p>
        </p:txBody>
      </p:sp>
      <p:sp>
        <p:nvSpPr>
          <p:cNvPr id="123" name="TextBox 122">
            <a:extLst>
              <a:ext uri="{FF2B5EF4-FFF2-40B4-BE49-F238E27FC236}">
                <a16:creationId xmlns:a16="http://schemas.microsoft.com/office/drawing/2014/main" id="{62ADA463-0C06-48A5-8558-198850E452C9}"/>
              </a:ext>
            </a:extLst>
          </p:cNvPr>
          <p:cNvSpPr txBox="1"/>
          <p:nvPr/>
        </p:nvSpPr>
        <p:spPr>
          <a:xfrm>
            <a:off x="4115584" y="3163816"/>
            <a:ext cx="1213984" cy="369332"/>
          </a:xfrm>
          <a:prstGeom prst="rect">
            <a:avLst/>
          </a:prstGeom>
          <a:noFill/>
        </p:spPr>
        <p:txBody>
          <a:bodyPr wrap="square" rtlCol="0">
            <a:spAutoFit/>
          </a:bodyPr>
          <a:lstStyle/>
          <a:p>
            <a:r>
              <a:rPr lang="en-AU" sz="1200" b="1" dirty="0">
                <a:latin typeface="Arial Narrow" panose="020B0606020202030204" pitchFamily="34" charset="0"/>
              </a:rPr>
              <a:t>Stock size (N) = </a:t>
            </a:r>
            <a:r>
              <a:rPr lang="en-AU" b="1" dirty="0">
                <a:latin typeface="Arial Narrow" panose="020B0606020202030204" pitchFamily="34" charset="0"/>
              </a:rPr>
              <a:t> </a:t>
            </a:r>
          </a:p>
        </p:txBody>
      </p:sp>
      <p:sp>
        <p:nvSpPr>
          <p:cNvPr id="119" name="Rectangle 118">
            <a:extLst>
              <a:ext uri="{FF2B5EF4-FFF2-40B4-BE49-F238E27FC236}">
                <a16:creationId xmlns:a16="http://schemas.microsoft.com/office/drawing/2014/main" id="{FA6111B1-E0A5-4D65-8E05-CBB2615E1720}"/>
              </a:ext>
            </a:extLst>
          </p:cNvPr>
          <p:cNvSpPr/>
          <p:nvPr/>
        </p:nvSpPr>
        <p:spPr>
          <a:xfrm>
            <a:off x="5356275" y="3189658"/>
            <a:ext cx="416826" cy="2789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latin typeface="Arial Narrow" panose="020B0606020202030204" pitchFamily="34" charset="0"/>
              </a:rPr>
              <a:t>18</a:t>
            </a:r>
          </a:p>
        </p:txBody>
      </p:sp>
      <p:sp>
        <p:nvSpPr>
          <p:cNvPr id="125" name="Freeform: Shape 124">
            <a:extLst>
              <a:ext uri="{FF2B5EF4-FFF2-40B4-BE49-F238E27FC236}">
                <a16:creationId xmlns:a16="http://schemas.microsoft.com/office/drawing/2014/main" id="{A80E0BD6-1635-423D-8DCE-8B5EC73BC8EB}"/>
              </a:ext>
            </a:extLst>
          </p:cNvPr>
          <p:cNvSpPr/>
          <p:nvPr/>
        </p:nvSpPr>
        <p:spPr>
          <a:xfrm>
            <a:off x="3389631" y="3619480"/>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TextBox 125">
            <a:extLst>
              <a:ext uri="{FF2B5EF4-FFF2-40B4-BE49-F238E27FC236}">
                <a16:creationId xmlns:a16="http://schemas.microsoft.com/office/drawing/2014/main" id="{31358701-4220-4376-B139-5B235DD81342}"/>
              </a:ext>
            </a:extLst>
          </p:cNvPr>
          <p:cNvSpPr txBox="1"/>
          <p:nvPr/>
        </p:nvSpPr>
        <p:spPr>
          <a:xfrm>
            <a:off x="3662317" y="3526567"/>
            <a:ext cx="361528" cy="369332"/>
          </a:xfrm>
          <a:prstGeom prst="rect">
            <a:avLst/>
          </a:prstGeom>
          <a:noFill/>
        </p:spPr>
        <p:txBody>
          <a:bodyPr wrap="square" rtlCol="0">
            <a:spAutoFit/>
          </a:bodyPr>
          <a:lstStyle/>
          <a:p>
            <a:r>
              <a:rPr lang="en-AU" b="1" dirty="0">
                <a:latin typeface="Arial Narrow" panose="020B0606020202030204" pitchFamily="34" charset="0"/>
              </a:rPr>
              <a:t>= </a:t>
            </a:r>
          </a:p>
        </p:txBody>
      </p:sp>
      <p:sp>
        <p:nvSpPr>
          <p:cNvPr id="127" name="TextBox 126">
            <a:extLst>
              <a:ext uri="{FF2B5EF4-FFF2-40B4-BE49-F238E27FC236}">
                <a16:creationId xmlns:a16="http://schemas.microsoft.com/office/drawing/2014/main" id="{D9194F2B-0D8E-40D6-90B5-3842C654B205}"/>
              </a:ext>
            </a:extLst>
          </p:cNvPr>
          <p:cNvSpPr txBox="1"/>
          <p:nvPr/>
        </p:nvSpPr>
        <p:spPr>
          <a:xfrm>
            <a:off x="4291410" y="3466988"/>
            <a:ext cx="1213983" cy="369332"/>
          </a:xfrm>
          <a:prstGeom prst="rect">
            <a:avLst/>
          </a:prstGeom>
          <a:noFill/>
        </p:spPr>
        <p:txBody>
          <a:bodyPr wrap="square" rtlCol="0">
            <a:spAutoFit/>
          </a:bodyPr>
          <a:lstStyle/>
          <a:p>
            <a:r>
              <a:rPr lang="en-AU" sz="1200" b="1" dirty="0">
                <a:latin typeface="Arial Narrow" panose="020B0606020202030204" pitchFamily="34" charset="0"/>
              </a:rPr>
              <a:t>Tagged (M) = </a:t>
            </a:r>
            <a:r>
              <a:rPr lang="en-AU" b="1" dirty="0">
                <a:latin typeface="Arial Narrow" panose="020B0606020202030204" pitchFamily="34" charset="0"/>
              </a:rPr>
              <a:t> </a:t>
            </a:r>
          </a:p>
        </p:txBody>
      </p:sp>
      <p:sp>
        <p:nvSpPr>
          <p:cNvPr id="129" name="Rectangle 128">
            <a:extLst>
              <a:ext uri="{FF2B5EF4-FFF2-40B4-BE49-F238E27FC236}">
                <a16:creationId xmlns:a16="http://schemas.microsoft.com/office/drawing/2014/main" id="{749A0592-FE0C-45BD-87EC-82494DE79DCC}"/>
              </a:ext>
            </a:extLst>
          </p:cNvPr>
          <p:cNvSpPr/>
          <p:nvPr/>
        </p:nvSpPr>
        <p:spPr>
          <a:xfrm>
            <a:off x="5355227" y="3544123"/>
            <a:ext cx="416826" cy="27895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latin typeface="Arial Narrow" panose="020B0606020202030204" pitchFamily="34" charset="0"/>
              </a:rPr>
              <a:t>6</a:t>
            </a:r>
          </a:p>
        </p:txBody>
      </p:sp>
      <p:sp>
        <p:nvSpPr>
          <p:cNvPr id="130" name="TextBox 129">
            <a:extLst>
              <a:ext uri="{FF2B5EF4-FFF2-40B4-BE49-F238E27FC236}">
                <a16:creationId xmlns:a16="http://schemas.microsoft.com/office/drawing/2014/main" id="{6BF7AD65-4B9D-4C02-9FA8-C4EDF2964F6A}"/>
              </a:ext>
            </a:extLst>
          </p:cNvPr>
          <p:cNvSpPr txBox="1"/>
          <p:nvPr/>
        </p:nvSpPr>
        <p:spPr>
          <a:xfrm>
            <a:off x="3159655" y="4182063"/>
            <a:ext cx="432048" cy="338554"/>
          </a:xfrm>
          <a:prstGeom prst="rect">
            <a:avLst/>
          </a:prstGeom>
          <a:noFill/>
        </p:spPr>
        <p:txBody>
          <a:bodyPr wrap="square" rtlCol="0">
            <a:spAutoFit/>
          </a:bodyPr>
          <a:lstStyle/>
          <a:p>
            <a:r>
              <a:rPr lang="en-AU" sz="1600" b="1" dirty="0"/>
              <a:t>+</a:t>
            </a:r>
          </a:p>
        </p:txBody>
      </p:sp>
      <p:sp>
        <p:nvSpPr>
          <p:cNvPr id="131" name="Freeform: Shape 130">
            <a:extLst>
              <a:ext uri="{FF2B5EF4-FFF2-40B4-BE49-F238E27FC236}">
                <a16:creationId xmlns:a16="http://schemas.microsoft.com/office/drawing/2014/main" id="{70F5F3E5-C416-4491-B77F-E4A073415E7A}"/>
              </a:ext>
            </a:extLst>
          </p:cNvPr>
          <p:cNvSpPr/>
          <p:nvPr/>
        </p:nvSpPr>
        <p:spPr>
          <a:xfrm>
            <a:off x="3386073" y="4264886"/>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Freeform: Shape 131">
            <a:extLst>
              <a:ext uri="{FF2B5EF4-FFF2-40B4-BE49-F238E27FC236}">
                <a16:creationId xmlns:a16="http://schemas.microsoft.com/office/drawing/2014/main" id="{85390915-56E9-4D01-B8A1-C3A6C4A25D93}"/>
              </a:ext>
            </a:extLst>
          </p:cNvPr>
          <p:cNvSpPr/>
          <p:nvPr/>
        </p:nvSpPr>
        <p:spPr>
          <a:xfrm>
            <a:off x="2958219" y="4259913"/>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TextBox 132">
            <a:extLst>
              <a:ext uri="{FF2B5EF4-FFF2-40B4-BE49-F238E27FC236}">
                <a16:creationId xmlns:a16="http://schemas.microsoft.com/office/drawing/2014/main" id="{F7AE7C8C-846C-4EDD-9EC0-61FB0662AF89}"/>
              </a:ext>
            </a:extLst>
          </p:cNvPr>
          <p:cNvSpPr txBox="1"/>
          <p:nvPr/>
        </p:nvSpPr>
        <p:spPr>
          <a:xfrm>
            <a:off x="3651706" y="4159179"/>
            <a:ext cx="361528" cy="369332"/>
          </a:xfrm>
          <a:prstGeom prst="rect">
            <a:avLst/>
          </a:prstGeom>
          <a:noFill/>
        </p:spPr>
        <p:txBody>
          <a:bodyPr wrap="square" rtlCol="0">
            <a:spAutoFit/>
          </a:bodyPr>
          <a:lstStyle/>
          <a:p>
            <a:r>
              <a:rPr lang="en-AU" b="1" dirty="0">
                <a:latin typeface="Arial Narrow" panose="020B0606020202030204" pitchFamily="34" charset="0"/>
              </a:rPr>
              <a:t>= </a:t>
            </a:r>
          </a:p>
        </p:txBody>
      </p:sp>
      <p:sp>
        <p:nvSpPr>
          <p:cNvPr id="135" name="TextBox 134">
            <a:extLst>
              <a:ext uri="{FF2B5EF4-FFF2-40B4-BE49-F238E27FC236}">
                <a16:creationId xmlns:a16="http://schemas.microsoft.com/office/drawing/2014/main" id="{65AEB371-0821-4204-90CA-0217AA421A83}"/>
              </a:ext>
            </a:extLst>
          </p:cNvPr>
          <p:cNvSpPr txBox="1"/>
          <p:nvPr/>
        </p:nvSpPr>
        <p:spPr>
          <a:xfrm>
            <a:off x="3934926" y="4132438"/>
            <a:ext cx="1414824" cy="369332"/>
          </a:xfrm>
          <a:prstGeom prst="rect">
            <a:avLst/>
          </a:prstGeom>
          <a:noFill/>
        </p:spPr>
        <p:txBody>
          <a:bodyPr wrap="square" rtlCol="0">
            <a:spAutoFit/>
          </a:bodyPr>
          <a:lstStyle/>
          <a:p>
            <a:r>
              <a:rPr lang="en-AU" sz="1200" b="1" dirty="0">
                <a:latin typeface="Arial Narrow" panose="020B0606020202030204" pitchFamily="34" charset="0"/>
              </a:rPr>
              <a:t>Second catch (n) = </a:t>
            </a:r>
            <a:r>
              <a:rPr lang="en-AU" b="1" dirty="0">
                <a:latin typeface="Arial Narrow" panose="020B0606020202030204" pitchFamily="34" charset="0"/>
              </a:rPr>
              <a:t> </a:t>
            </a:r>
          </a:p>
        </p:txBody>
      </p:sp>
      <p:sp>
        <p:nvSpPr>
          <p:cNvPr id="136" name="Rectangle 135">
            <a:extLst>
              <a:ext uri="{FF2B5EF4-FFF2-40B4-BE49-F238E27FC236}">
                <a16:creationId xmlns:a16="http://schemas.microsoft.com/office/drawing/2014/main" id="{601F5F9A-7B76-4324-83D7-D0C76CB312A5}"/>
              </a:ext>
            </a:extLst>
          </p:cNvPr>
          <p:cNvSpPr/>
          <p:nvPr/>
        </p:nvSpPr>
        <p:spPr>
          <a:xfrm>
            <a:off x="5349750" y="4152965"/>
            <a:ext cx="416826" cy="2789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latin typeface="Arial Narrow" panose="020B0606020202030204" pitchFamily="34" charset="0"/>
              </a:rPr>
              <a:t>3</a:t>
            </a:r>
          </a:p>
        </p:txBody>
      </p:sp>
      <p:sp>
        <p:nvSpPr>
          <p:cNvPr id="137" name="Freeform: Shape 136">
            <a:extLst>
              <a:ext uri="{FF2B5EF4-FFF2-40B4-BE49-F238E27FC236}">
                <a16:creationId xmlns:a16="http://schemas.microsoft.com/office/drawing/2014/main" id="{4A2A7819-8315-4DB6-A427-0BC965F5DA26}"/>
              </a:ext>
            </a:extLst>
          </p:cNvPr>
          <p:cNvSpPr/>
          <p:nvPr/>
        </p:nvSpPr>
        <p:spPr>
          <a:xfrm>
            <a:off x="3391989" y="4589974"/>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TextBox 137">
            <a:extLst>
              <a:ext uri="{FF2B5EF4-FFF2-40B4-BE49-F238E27FC236}">
                <a16:creationId xmlns:a16="http://schemas.microsoft.com/office/drawing/2014/main" id="{423FE5A4-BBD4-44C4-9670-E1EC903BC3CF}"/>
              </a:ext>
            </a:extLst>
          </p:cNvPr>
          <p:cNvSpPr txBox="1"/>
          <p:nvPr/>
        </p:nvSpPr>
        <p:spPr>
          <a:xfrm>
            <a:off x="3666744" y="4470576"/>
            <a:ext cx="361528" cy="369332"/>
          </a:xfrm>
          <a:prstGeom prst="rect">
            <a:avLst/>
          </a:prstGeom>
          <a:noFill/>
        </p:spPr>
        <p:txBody>
          <a:bodyPr wrap="square" rtlCol="0">
            <a:spAutoFit/>
          </a:bodyPr>
          <a:lstStyle/>
          <a:p>
            <a:r>
              <a:rPr lang="en-AU" b="1" dirty="0">
                <a:latin typeface="Arial Narrow" panose="020B0606020202030204" pitchFamily="34" charset="0"/>
              </a:rPr>
              <a:t>= </a:t>
            </a:r>
          </a:p>
        </p:txBody>
      </p:sp>
      <p:sp>
        <p:nvSpPr>
          <p:cNvPr id="139" name="TextBox 138">
            <a:extLst>
              <a:ext uri="{FF2B5EF4-FFF2-40B4-BE49-F238E27FC236}">
                <a16:creationId xmlns:a16="http://schemas.microsoft.com/office/drawing/2014/main" id="{4FC7E991-E59D-44E3-A4F5-001DAC01DE59}"/>
              </a:ext>
            </a:extLst>
          </p:cNvPr>
          <p:cNvSpPr txBox="1"/>
          <p:nvPr/>
        </p:nvSpPr>
        <p:spPr>
          <a:xfrm>
            <a:off x="4039023" y="4430307"/>
            <a:ext cx="1299584" cy="369332"/>
          </a:xfrm>
          <a:prstGeom prst="rect">
            <a:avLst/>
          </a:prstGeom>
          <a:noFill/>
        </p:spPr>
        <p:txBody>
          <a:bodyPr wrap="square" rtlCol="0">
            <a:spAutoFit/>
          </a:bodyPr>
          <a:lstStyle/>
          <a:p>
            <a:r>
              <a:rPr lang="en-AU" sz="1200" b="1" dirty="0">
                <a:latin typeface="Arial Narrow" panose="020B0606020202030204" pitchFamily="34" charset="0"/>
              </a:rPr>
              <a:t>Recaptures (m) = </a:t>
            </a:r>
            <a:r>
              <a:rPr lang="en-AU" b="1" dirty="0">
                <a:latin typeface="Arial Narrow" panose="020B0606020202030204" pitchFamily="34" charset="0"/>
              </a:rPr>
              <a:t> </a:t>
            </a:r>
          </a:p>
        </p:txBody>
      </p:sp>
      <p:sp>
        <p:nvSpPr>
          <p:cNvPr id="140" name="Rectangle 139">
            <a:extLst>
              <a:ext uri="{FF2B5EF4-FFF2-40B4-BE49-F238E27FC236}">
                <a16:creationId xmlns:a16="http://schemas.microsoft.com/office/drawing/2014/main" id="{1E5BFAC9-3C37-42BA-8E92-7E3CABA8AAC8}"/>
              </a:ext>
            </a:extLst>
          </p:cNvPr>
          <p:cNvSpPr/>
          <p:nvPr/>
        </p:nvSpPr>
        <p:spPr>
          <a:xfrm>
            <a:off x="5349750" y="4501770"/>
            <a:ext cx="416826" cy="27895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latin typeface="Arial Narrow" panose="020B0606020202030204" pitchFamily="34" charset="0"/>
              </a:rPr>
              <a:t>1</a:t>
            </a:r>
          </a:p>
        </p:txBody>
      </p:sp>
      <p:sp>
        <p:nvSpPr>
          <p:cNvPr id="141" name="Freeform: Shape 140">
            <a:extLst>
              <a:ext uri="{FF2B5EF4-FFF2-40B4-BE49-F238E27FC236}">
                <a16:creationId xmlns:a16="http://schemas.microsoft.com/office/drawing/2014/main" id="{038E79EB-AA89-4301-B9E6-1E636DF4217A}"/>
              </a:ext>
            </a:extLst>
          </p:cNvPr>
          <p:cNvSpPr/>
          <p:nvPr/>
        </p:nvSpPr>
        <p:spPr>
          <a:xfrm>
            <a:off x="1948179" y="4159429"/>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3" name="Freeform: Shape 142">
            <a:extLst>
              <a:ext uri="{FF2B5EF4-FFF2-40B4-BE49-F238E27FC236}">
                <a16:creationId xmlns:a16="http://schemas.microsoft.com/office/drawing/2014/main" id="{64AB35DF-DA62-4381-8E79-5E2DE1D00D31}"/>
              </a:ext>
            </a:extLst>
          </p:cNvPr>
          <p:cNvSpPr/>
          <p:nvPr/>
        </p:nvSpPr>
        <p:spPr>
          <a:xfrm>
            <a:off x="2188511" y="4499679"/>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4" name="Freeform: Shape 143">
            <a:extLst>
              <a:ext uri="{FF2B5EF4-FFF2-40B4-BE49-F238E27FC236}">
                <a16:creationId xmlns:a16="http://schemas.microsoft.com/office/drawing/2014/main" id="{16F33B97-1CEB-44C0-836A-6290ACCC0C58}"/>
              </a:ext>
            </a:extLst>
          </p:cNvPr>
          <p:cNvSpPr/>
          <p:nvPr/>
        </p:nvSpPr>
        <p:spPr>
          <a:xfrm>
            <a:off x="1691419" y="4394751"/>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Rectangle 144">
            <a:extLst>
              <a:ext uri="{FF2B5EF4-FFF2-40B4-BE49-F238E27FC236}">
                <a16:creationId xmlns:a16="http://schemas.microsoft.com/office/drawing/2014/main" id="{00169A4D-7B12-4A70-8E78-A9E5529181D1}"/>
              </a:ext>
            </a:extLst>
          </p:cNvPr>
          <p:cNvSpPr/>
          <p:nvPr/>
        </p:nvSpPr>
        <p:spPr>
          <a:xfrm flipV="1">
            <a:off x="2887375" y="4066079"/>
            <a:ext cx="3018145" cy="814759"/>
          </a:xfrm>
          <a:prstGeom prst="rect">
            <a:avLst/>
          </a:prstGeom>
          <a:noFill/>
          <a:ln>
            <a:prstDash val="sys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6" name="Rectangle 145">
            <a:extLst>
              <a:ext uri="{FF2B5EF4-FFF2-40B4-BE49-F238E27FC236}">
                <a16:creationId xmlns:a16="http://schemas.microsoft.com/office/drawing/2014/main" id="{6DD662AD-B582-4F6A-BA60-AED56D85BC24}"/>
              </a:ext>
            </a:extLst>
          </p:cNvPr>
          <p:cNvSpPr/>
          <p:nvPr/>
        </p:nvSpPr>
        <p:spPr>
          <a:xfrm>
            <a:off x="2882423" y="3107433"/>
            <a:ext cx="3023097" cy="808476"/>
          </a:xfrm>
          <a:prstGeom prst="rect">
            <a:avLst/>
          </a:prstGeom>
          <a:noFill/>
          <a:ln>
            <a:prstDash val="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0" name="TextBox 149">
            <a:extLst>
              <a:ext uri="{FF2B5EF4-FFF2-40B4-BE49-F238E27FC236}">
                <a16:creationId xmlns:a16="http://schemas.microsoft.com/office/drawing/2014/main" id="{25E107B3-0630-4F0F-9EBC-041B38039A4E}"/>
              </a:ext>
            </a:extLst>
          </p:cNvPr>
          <p:cNvSpPr txBox="1"/>
          <p:nvPr/>
        </p:nvSpPr>
        <p:spPr>
          <a:xfrm>
            <a:off x="442471" y="4894941"/>
            <a:ext cx="6415529" cy="400110"/>
          </a:xfrm>
          <a:prstGeom prst="rect">
            <a:avLst/>
          </a:prstGeom>
          <a:noFill/>
        </p:spPr>
        <p:txBody>
          <a:bodyPr wrap="square" rtlCol="0">
            <a:spAutoFit/>
          </a:bodyPr>
          <a:lstStyle/>
          <a:p>
            <a:r>
              <a:rPr lang="en-AU" sz="1000" b="1" dirty="0">
                <a:latin typeface="Arial Narrow" panose="020B0606020202030204" pitchFamily="34" charset="0"/>
              </a:rPr>
              <a:t>Figure 1: The large rectangle on the left represents a unit stock of fish with a total of six tagged fish (shaded). </a:t>
            </a:r>
            <a:br>
              <a:rPr lang="en-AU" sz="1000" b="1" dirty="0">
                <a:latin typeface="Arial Narrow" panose="020B0606020202030204" pitchFamily="34" charset="0"/>
              </a:rPr>
            </a:br>
            <a:r>
              <a:rPr lang="en-AU" sz="1000" b="1" dirty="0">
                <a:latin typeface="Arial Narrow" panose="020B0606020202030204" pitchFamily="34" charset="0"/>
              </a:rPr>
              <a:t>The small box inside the large rectangle represents the second catch of three fish, whereby one has a tag</a:t>
            </a:r>
            <a:r>
              <a:rPr lang="en-AU" sz="1000" b="1" baseline="30000" dirty="0">
                <a:latin typeface="Arial Narrow" panose="020B0606020202030204" pitchFamily="34" charset="0"/>
              </a:rPr>
              <a:t>[2]</a:t>
            </a:r>
            <a:r>
              <a:rPr lang="en-AU" sz="1000" b="1" dirty="0">
                <a:latin typeface="Arial Narrow" panose="020B0606020202030204" pitchFamily="34" charset="0"/>
              </a:rPr>
              <a:t>. </a:t>
            </a:r>
          </a:p>
        </p:txBody>
      </p:sp>
      <p:pic>
        <p:nvPicPr>
          <p:cNvPr id="152" name="Picture 151">
            <a:extLst>
              <a:ext uri="{FF2B5EF4-FFF2-40B4-BE49-F238E27FC236}">
                <a16:creationId xmlns:a16="http://schemas.microsoft.com/office/drawing/2014/main" id="{782792C6-BCD2-4DCC-99D8-7B3B73125659}"/>
              </a:ext>
            </a:extLst>
          </p:cNvPr>
          <p:cNvPicPr>
            <a:picLocks noChangeAspect="1"/>
          </p:cNvPicPr>
          <p:nvPr/>
        </p:nvPicPr>
        <p:blipFill>
          <a:blip r:embed="rId3"/>
          <a:stretch>
            <a:fillRect/>
          </a:stretch>
        </p:blipFill>
        <p:spPr>
          <a:xfrm>
            <a:off x="5976052" y="3214305"/>
            <a:ext cx="355209" cy="229661"/>
          </a:xfrm>
          <a:prstGeom prst="rect">
            <a:avLst/>
          </a:prstGeom>
        </p:spPr>
      </p:pic>
      <p:sp>
        <p:nvSpPr>
          <p:cNvPr id="153" name="Rectangle 152">
            <a:extLst>
              <a:ext uri="{FF2B5EF4-FFF2-40B4-BE49-F238E27FC236}">
                <a16:creationId xmlns:a16="http://schemas.microsoft.com/office/drawing/2014/main" id="{41261530-1277-4C59-8171-E674742B798E}"/>
              </a:ext>
            </a:extLst>
          </p:cNvPr>
          <p:cNvSpPr/>
          <p:nvPr/>
        </p:nvSpPr>
        <p:spPr>
          <a:xfrm>
            <a:off x="524451" y="7280353"/>
            <a:ext cx="5831810" cy="117179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4" name="Rectangle 153">
            <a:extLst>
              <a:ext uri="{FF2B5EF4-FFF2-40B4-BE49-F238E27FC236}">
                <a16:creationId xmlns:a16="http://schemas.microsoft.com/office/drawing/2014/main" id="{D5A961FA-9380-4708-8E53-EEF824DEEA28}"/>
              </a:ext>
            </a:extLst>
          </p:cNvPr>
          <p:cNvSpPr/>
          <p:nvPr/>
        </p:nvSpPr>
        <p:spPr>
          <a:xfrm>
            <a:off x="507907" y="7293217"/>
            <a:ext cx="5965684"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How reliable was this method for estimating population size (&amp;, later, safe catch limits)? Ans.</a:t>
            </a:r>
            <a:endParaRPr lang="en-GB" sz="400" b="1" dirty="0">
              <a:latin typeface="Arial Narrow" panose="020B0606020202030204" pitchFamily="34" charset="0"/>
              <a:ea typeface="Times New Roman" panose="02020603050405020304" pitchFamily="18" charset="0"/>
            </a:endParaRPr>
          </a:p>
        </p:txBody>
      </p:sp>
      <p:sp>
        <p:nvSpPr>
          <p:cNvPr id="149" name="Rectangle 148">
            <a:extLst>
              <a:ext uri="{FF2B5EF4-FFF2-40B4-BE49-F238E27FC236}">
                <a16:creationId xmlns:a16="http://schemas.microsoft.com/office/drawing/2014/main" id="{21C8EE97-E91A-41CD-82F8-BA3849E3DFBA}"/>
              </a:ext>
            </a:extLst>
          </p:cNvPr>
          <p:cNvSpPr/>
          <p:nvPr/>
        </p:nvSpPr>
        <p:spPr>
          <a:xfrm>
            <a:off x="650985" y="7604759"/>
            <a:ext cx="5612185" cy="76674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017EC346-AE97-42E4-A288-63B1692FD77D}"/>
              </a:ext>
            </a:extLst>
          </p:cNvPr>
          <p:cNvSpPr/>
          <p:nvPr/>
        </p:nvSpPr>
        <p:spPr>
          <a:xfrm>
            <a:off x="497157" y="1282499"/>
            <a:ext cx="5838123" cy="338554"/>
          </a:xfrm>
          <a:prstGeom prst="rect">
            <a:avLst/>
          </a:prstGeom>
        </p:spPr>
        <p:txBody>
          <a:bodyPr wrap="square">
            <a:spAutoFit/>
          </a:bodyPr>
          <a:lstStyle/>
          <a:p>
            <a:r>
              <a:rPr lang="en-AU" sz="800" i="1" dirty="0">
                <a:latin typeface="Arial Narrow" panose="020B0606020202030204" pitchFamily="34" charset="0"/>
              </a:rPr>
              <a:t>Note: </a:t>
            </a:r>
            <a:r>
              <a:rPr lang="en-AU" sz="800" dirty="0">
                <a:latin typeface="Arial Narrow" panose="020B0606020202030204" pitchFamily="34" charset="0"/>
              </a:rPr>
              <a:t>In fisheries biology, sometimes the word ‘stock’ is used instead of ‘population’. A</a:t>
            </a:r>
            <a:r>
              <a:rPr lang="en-AU" sz="800" b="1" dirty="0">
                <a:latin typeface="Arial Narrow" panose="020B0606020202030204" pitchFamily="34" charset="0"/>
              </a:rPr>
              <a:t> population </a:t>
            </a:r>
            <a:r>
              <a:rPr lang="en-AU" sz="800" dirty="0">
                <a:latin typeface="Arial Narrow" panose="020B0606020202030204" pitchFamily="34" charset="0"/>
              </a:rPr>
              <a:t>is a group of individuals belonging to the same species in the same place at the same time</a:t>
            </a:r>
            <a:r>
              <a:rPr lang="en-AU" sz="800" baseline="30000" dirty="0">
                <a:latin typeface="Arial Narrow" panose="020B0606020202030204" pitchFamily="34" charset="0"/>
              </a:rPr>
              <a:t>[2]</a:t>
            </a:r>
            <a:r>
              <a:rPr lang="en-AU" sz="800" dirty="0">
                <a:latin typeface="Arial Narrow" panose="020B0606020202030204" pitchFamily="34" charset="0"/>
              </a:rPr>
              <a:t>. A </a:t>
            </a:r>
            <a:r>
              <a:rPr lang="en-AU" sz="800" b="1" dirty="0">
                <a:latin typeface="Arial Narrow" panose="020B0606020202030204" pitchFamily="34" charset="0"/>
              </a:rPr>
              <a:t>stock </a:t>
            </a:r>
            <a:r>
              <a:rPr lang="en-AU" sz="800" dirty="0">
                <a:latin typeface="Arial Narrow" panose="020B0606020202030204" pitchFamily="34" charset="0"/>
              </a:rPr>
              <a:t>is a distinct, reproductively isolated population which exists within a defined spatial range</a:t>
            </a:r>
            <a:r>
              <a:rPr lang="en-AU" sz="800" baseline="30000" dirty="0">
                <a:latin typeface="Arial Narrow" panose="020B0606020202030204" pitchFamily="34" charset="0"/>
              </a:rPr>
              <a:t>[2]</a:t>
            </a:r>
            <a:r>
              <a:rPr lang="en-AU" sz="800" dirty="0">
                <a:latin typeface="Arial Narrow" panose="020B0606020202030204" pitchFamily="34" charset="0"/>
              </a:rPr>
              <a:t>.</a:t>
            </a:r>
          </a:p>
        </p:txBody>
      </p:sp>
      <p:cxnSp>
        <p:nvCxnSpPr>
          <p:cNvPr id="6" name="Straight Arrow Connector 5">
            <a:extLst>
              <a:ext uri="{FF2B5EF4-FFF2-40B4-BE49-F238E27FC236}">
                <a16:creationId xmlns:a16="http://schemas.microsoft.com/office/drawing/2014/main" id="{1A3894B4-34C8-49D4-8D9C-3BCECC4225AE}"/>
              </a:ext>
            </a:extLst>
          </p:cNvPr>
          <p:cNvCxnSpPr>
            <a:cxnSpLocks/>
            <a:stCxn id="146" idx="1"/>
          </p:cNvCxnSpPr>
          <p:nvPr/>
        </p:nvCxnSpPr>
        <p:spPr>
          <a:xfrm flipH="1">
            <a:off x="2435286" y="3511671"/>
            <a:ext cx="447137"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465656A-A829-4639-AB20-6E9B5D05C3B4}"/>
              </a:ext>
            </a:extLst>
          </p:cNvPr>
          <p:cNvCxnSpPr>
            <a:cxnSpLocks/>
          </p:cNvCxnSpPr>
          <p:nvPr/>
        </p:nvCxnSpPr>
        <p:spPr>
          <a:xfrm flipH="1">
            <a:off x="2329208" y="4248714"/>
            <a:ext cx="55541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795872D-4D1F-40E3-938E-FB6CDC39CF6A}"/>
              </a:ext>
            </a:extLst>
          </p:cNvPr>
          <p:cNvSpPr txBox="1"/>
          <p:nvPr/>
        </p:nvSpPr>
        <p:spPr>
          <a:xfrm>
            <a:off x="651309" y="7567441"/>
            <a:ext cx="5655617" cy="830997"/>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answers may vary</a:t>
            </a:r>
          </a:p>
          <a:p>
            <a:r>
              <a:rPr lang="en-AU" sz="1200" i="1" dirty="0">
                <a:solidFill>
                  <a:schemeClr val="tx1">
                    <a:lumMod val="50000"/>
                    <a:lumOff val="50000"/>
                  </a:schemeClr>
                </a:solidFill>
                <a:latin typeface="Comic Sans MS" panose="030F0702030302020204" pitchFamily="66" charset="0"/>
              </a:rPr>
              <a:t>Note</a:t>
            </a:r>
            <a:r>
              <a:rPr lang="en-AU" sz="1200" dirty="0">
                <a:solidFill>
                  <a:schemeClr val="tx1">
                    <a:lumMod val="50000"/>
                    <a:lumOff val="50000"/>
                  </a:schemeClr>
                </a:solidFill>
                <a:latin typeface="Comic Sans MS" panose="030F0702030302020204" pitchFamily="66" charset="0"/>
              </a:rPr>
              <a:t>: assumptions that are made when using this method are that no individuals die between tagging events, and that tagged individuals are no easier nor harder to catch (each has an equal chance of being recaptured).  </a:t>
            </a:r>
          </a:p>
        </p:txBody>
      </p:sp>
      <p:pic>
        <p:nvPicPr>
          <p:cNvPr id="8" name="Picture 7" descr="A black and white math equation&#10;&#10;Description automatically generated with medium confidence">
            <a:extLst>
              <a:ext uri="{FF2B5EF4-FFF2-40B4-BE49-F238E27FC236}">
                <a16:creationId xmlns:a16="http://schemas.microsoft.com/office/drawing/2014/main" id="{FC7006EE-9257-C5E9-C11F-B8AE24DFD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2176" y="360985"/>
            <a:ext cx="568546" cy="248394"/>
          </a:xfrm>
          <a:prstGeom prst="rect">
            <a:avLst/>
          </a:prstGeom>
        </p:spPr>
      </p:pic>
      <p:sp>
        <p:nvSpPr>
          <p:cNvPr id="9" name="TextBox 8">
            <a:extLst>
              <a:ext uri="{FF2B5EF4-FFF2-40B4-BE49-F238E27FC236}">
                <a16:creationId xmlns:a16="http://schemas.microsoft.com/office/drawing/2014/main" id="{DE49079F-C87B-7FCA-150F-98CC04123F12}"/>
              </a:ext>
            </a:extLst>
          </p:cNvPr>
          <p:cNvSpPr txBox="1"/>
          <p:nvPr/>
        </p:nvSpPr>
        <p:spPr>
          <a:xfrm>
            <a:off x="1408511" y="91281"/>
            <a:ext cx="4467964" cy="830997"/>
          </a:xfrm>
          <a:prstGeom prst="rect">
            <a:avLst/>
          </a:prstGeom>
          <a:noFill/>
        </p:spPr>
        <p:txBody>
          <a:bodyPr wrap="square" rtlCol="0">
            <a:spAutoFit/>
          </a:bodyPr>
          <a:lstStyle/>
          <a:p>
            <a:r>
              <a:rPr lang="en-US" b="1" dirty="0">
                <a:latin typeface="Arial Narrow" pitchFamily="34" charset="0"/>
              </a:rPr>
              <a:t>11. Capture and Recapture –</a:t>
            </a:r>
            <a:r>
              <a:rPr lang="en-US" sz="1200" b="1" dirty="0">
                <a:latin typeface="Arial Narrow" panose="020B0606020202030204" pitchFamily="34" charset="0"/>
              </a:rPr>
              <a:t> </a:t>
            </a:r>
            <a:r>
              <a:rPr lang="en-US" sz="1000" dirty="0">
                <a:latin typeface="Arial Narrow" panose="020B0606020202030204" pitchFamily="34" charset="0"/>
              </a:rPr>
              <a:t>Apply the Lincoln index to a capture-recapture scenario, using                           </a:t>
            </a:r>
            <a:r>
              <a:rPr lang="en-US" sz="1000" i="1" dirty="0">
                <a:latin typeface="Arial Narrow" pitchFamily="34" charset="0"/>
              </a:rPr>
              <a:t>where M = number of individuals caught, marked and released initially, n = number of individuals caught on second sampling and </a:t>
            </a:r>
          </a:p>
          <a:p>
            <a:r>
              <a:rPr lang="en-US" sz="1000" i="1" dirty="0">
                <a:latin typeface="Arial Narrow" pitchFamily="34" charset="0"/>
              </a:rPr>
              <a:t>m = number of individuals recaptured that were marked.</a:t>
            </a:r>
            <a:endParaRPr lang="en-US" sz="1200" i="1" dirty="0">
              <a:latin typeface="Arial Narrow" pitchFamily="34" charset="0"/>
            </a:endParaRPr>
          </a:p>
        </p:txBody>
      </p:sp>
      <p:cxnSp>
        <p:nvCxnSpPr>
          <p:cNvPr id="11" name="Straight Connector 10">
            <a:extLst>
              <a:ext uri="{FF2B5EF4-FFF2-40B4-BE49-F238E27FC236}">
                <a16:creationId xmlns:a16="http://schemas.microsoft.com/office/drawing/2014/main" id="{B715DDF8-0077-3F9A-74E7-3B6BB3070330}"/>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36">
            <a:extLst>
              <a:ext uri="{FF2B5EF4-FFF2-40B4-BE49-F238E27FC236}">
                <a16:creationId xmlns:a16="http://schemas.microsoft.com/office/drawing/2014/main" id="{91F1A8A2-6617-C185-D3DA-C37F7B21948C}"/>
              </a:ext>
            </a:extLst>
          </p:cNvPr>
          <p:cNvSpPr txBox="1"/>
          <p:nvPr/>
        </p:nvSpPr>
        <p:spPr>
          <a:xfrm>
            <a:off x="2582348"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Fisheries &amp; Population Dynamics</a:t>
            </a:r>
            <a:endParaRPr lang="en-AU" sz="1100" b="1" dirty="0">
              <a:latin typeface="Arial Narrow" pitchFamily="34" charset="0"/>
            </a:endParaRPr>
          </a:p>
        </p:txBody>
      </p:sp>
      <p:sp>
        <p:nvSpPr>
          <p:cNvPr id="14" name="TextBox 36">
            <a:extLst>
              <a:ext uri="{FF2B5EF4-FFF2-40B4-BE49-F238E27FC236}">
                <a16:creationId xmlns:a16="http://schemas.microsoft.com/office/drawing/2014/main" id="{8320B55D-CD47-3625-898F-888F052BBADE}"/>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129133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280F8-CAA7-A027-7F9F-421F126E5706}"/>
            </a:ext>
          </a:extLst>
        </p:cNvPr>
        <p:cNvGrpSpPr/>
        <p:nvPr/>
      </p:nvGrpSpPr>
      <p:grpSpPr>
        <a:xfrm>
          <a:off x="0" y="0"/>
          <a:ext cx="0" cy="0"/>
          <a:chOff x="0" y="0"/>
          <a:chExt cx="0" cy="0"/>
        </a:xfrm>
      </p:grpSpPr>
      <p:sp>
        <p:nvSpPr>
          <p:cNvPr id="32" name="TextBox 31">
            <a:extLst>
              <a:ext uri="{FF2B5EF4-FFF2-40B4-BE49-F238E27FC236}">
                <a16:creationId xmlns:a16="http://schemas.microsoft.com/office/drawing/2014/main" id="{CA8B85A2-83AC-B348-99DE-CFD0808AB8FE}"/>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7CCC61DE-B3C5-F056-93CE-96321A0F1C14}"/>
              </a:ext>
            </a:extLst>
          </p:cNvPr>
          <p:cNvSpPr/>
          <p:nvPr/>
        </p:nvSpPr>
        <p:spPr>
          <a:xfrm>
            <a:off x="508863" y="1061844"/>
            <a:ext cx="5844292" cy="770229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BF570846-BD67-E48B-68EC-B726EB168172}"/>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70D8B7B9-7884-F573-1A8F-81EA6323AD1B}"/>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78946C39-561F-EEE9-2AE2-8EA7F97F1336}"/>
              </a:ext>
            </a:extLst>
          </p:cNvPr>
          <p:cNvSpPr txBox="1"/>
          <p:nvPr/>
        </p:nvSpPr>
        <p:spPr>
          <a:xfrm>
            <a:off x="5693106" y="230847"/>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
        <p:nvSpPr>
          <p:cNvPr id="2" name="TextBox 1">
            <a:extLst>
              <a:ext uri="{FF2B5EF4-FFF2-40B4-BE49-F238E27FC236}">
                <a16:creationId xmlns:a16="http://schemas.microsoft.com/office/drawing/2014/main" id="{CEB58DE0-3691-3E91-5C26-54E1DE7A8D57}"/>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pic>
        <p:nvPicPr>
          <p:cNvPr id="4" name="Picture 3" descr="A black and white math equation&#10;&#10;Description automatically generated with medium confidence">
            <a:extLst>
              <a:ext uri="{FF2B5EF4-FFF2-40B4-BE49-F238E27FC236}">
                <a16:creationId xmlns:a16="http://schemas.microsoft.com/office/drawing/2014/main" id="{133ECD4C-FD13-EB18-524B-BC595BBD4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428" y="205400"/>
            <a:ext cx="935322" cy="408636"/>
          </a:xfrm>
          <a:prstGeom prst="rect">
            <a:avLst/>
          </a:prstGeom>
        </p:spPr>
      </p:pic>
      <p:sp>
        <p:nvSpPr>
          <p:cNvPr id="7" name="TextBox 6">
            <a:extLst>
              <a:ext uri="{FF2B5EF4-FFF2-40B4-BE49-F238E27FC236}">
                <a16:creationId xmlns:a16="http://schemas.microsoft.com/office/drawing/2014/main" id="{6522F636-DE8D-F1A4-3D13-3221841263E6}"/>
              </a:ext>
            </a:extLst>
          </p:cNvPr>
          <p:cNvSpPr txBox="1"/>
          <p:nvPr/>
        </p:nvSpPr>
        <p:spPr>
          <a:xfrm>
            <a:off x="1408511" y="179512"/>
            <a:ext cx="4467964" cy="830997"/>
          </a:xfrm>
          <a:prstGeom prst="rect">
            <a:avLst/>
          </a:prstGeom>
          <a:noFill/>
        </p:spPr>
        <p:txBody>
          <a:bodyPr wrap="square" rtlCol="0">
            <a:spAutoFit/>
          </a:bodyPr>
          <a:lstStyle/>
          <a:p>
            <a:r>
              <a:rPr lang="en-US" b="1" dirty="0">
                <a:latin typeface="Arial Narrow" pitchFamily="34" charset="0"/>
              </a:rPr>
              <a:t>Apply</a:t>
            </a:r>
            <a:r>
              <a:rPr lang="en-US" sz="1000" dirty="0">
                <a:latin typeface="Arial Narrow" panose="020B0606020202030204" pitchFamily="34" charset="0"/>
              </a:rPr>
              <a:t> the Lincoln index to a capture-recapture scenario, using                           </a:t>
            </a:r>
          </a:p>
          <a:p>
            <a:r>
              <a:rPr lang="en-US" sz="1000" i="1" dirty="0">
                <a:latin typeface="Arial Narrow" pitchFamily="34" charset="0"/>
              </a:rPr>
              <a:t>where M = number of individuals caught, marked and released initially,</a:t>
            </a:r>
          </a:p>
          <a:p>
            <a:r>
              <a:rPr lang="en-US" sz="1000" i="1" dirty="0">
                <a:latin typeface="Arial Narrow" pitchFamily="34" charset="0"/>
              </a:rPr>
              <a:t> n = number of individuals caught on second sampling and </a:t>
            </a:r>
          </a:p>
          <a:p>
            <a:r>
              <a:rPr lang="en-US" sz="1000" i="1" dirty="0">
                <a:latin typeface="Arial Narrow" pitchFamily="34" charset="0"/>
              </a:rPr>
              <a:t>m = number of individuals recaptured that were marked.</a:t>
            </a:r>
            <a:endParaRPr lang="en-US" sz="1200" i="1" dirty="0">
              <a:latin typeface="Arial Narrow" pitchFamily="34" charset="0"/>
            </a:endParaRPr>
          </a:p>
        </p:txBody>
      </p:sp>
    </p:spTree>
    <p:extLst>
      <p:ext uri="{BB962C8B-B14F-4D97-AF65-F5344CB8AC3E}">
        <p14:creationId xmlns:p14="http://schemas.microsoft.com/office/powerpoint/2010/main" val="3123921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834693" y="15467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74209" y="33313"/>
            <a:ext cx="4384006" cy="923330"/>
          </a:xfrm>
          <a:prstGeom prst="rect">
            <a:avLst/>
          </a:prstGeom>
          <a:noFill/>
        </p:spPr>
        <p:txBody>
          <a:bodyPr wrap="square" rtlCol="0">
            <a:spAutoFit/>
          </a:bodyPr>
          <a:lstStyle/>
          <a:p>
            <a:r>
              <a:rPr lang="en-US" b="1" dirty="0">
                <a:latin typeface="Arial Narrow" pitchFamily="34" charset="0"/>
              </a:rPr>
              <a:t>12. Fishing for Data –</a:t>
            </a:r>
            <a:r>
              <a:rPr lang="en-US" sz="1200" b="1" dirty="0">
                <a:latin typeface="Arial Narrow" panose="020B0606020202030204" pitchFamily="34" charset="0"/>
              </a:rPr>
              <a:t> </a:t>
            </a:r>
            <a:r>
              <a:rPr lang="en-US" sz="1200" dirty="0">
                <a:latin typeface="Arial Narrow" panose="020B0606020202030204" pitchFamily="34" charset="0"/>
              </a:rPr>
              <a:t>Describe how factors (including sampling techniques, fish </a:t>
            </a:r>
            <a:r>
              <a:rPr lang="en-US" sz="1200" dirty="0" err="1">
                <a:latin typeface="Arial Narrow" panose="020B0606020202030204" pitchFamily="34" charset="0"/>
              </a:rPr>
              <a:t>behaviour</a:t>
            </a:r>
            <a:r>
              <a:rPr lang="en-US" sz="1200" dirty="0">
                <a:latin typeface="Arial Narrow" panose="020B0606020202030204" pitchFamily="34" charset="0"/>
              </a:rPr>
              <a:t>, temporal and spatial movement, life history) affect the reliability of fisheries population data and how this informs</a:t>
            </a:r>
          </a:p>
          <a:p>
            <a:r>
              <a:rPr lang="en-US" sz="1200" dirty="0">
                <a:latin typeface="Arial Narrow" panose="020B0606020202030204" pitchFamily="34" charset="0"/>
              </a:rPr>
              <a:t>fisheries management decision-making on quota and total allowable catch.</a:t>
            </a:r>
            <a:endParaRPr lang="en-US" sz="1200" i="1" dirty="0">
              <a:latin typeface="Arial Narrow" pitchFamily="34" charset="0"/>
            </a:endParaRPr>
          </a:p>
        </p:txBody>
      </p:sp>
      <p:sp>
        <p:nvSpPr>
          <p:cNvPr id="36" name="Rectangle 35">
            <a:extLst>
              <a:ext uri="{FF2B5EF4-FFF2-40B4-BE49-F238E27FC236}">
                <a16:creationId xmlns:a16="http://schemas.microsoft.com/office/drawing/2014/main" id="{79C41F4F-2033-40BA-9590-C1194D06DC04}"/>
              </a:ext>
            </a:extLst>
          </p:cNvPr>
          <p:cNvSpPr/>
          <p:nvPr/>
        </p:nvSpPr>
        <p:spPr>
          <a:xfrm>
            <a:off x="432035" y="8622022"/>
            <a:ext cx="5965685" cy="307777"/>
          </a:xfrm>
          <a:prstGeom prst="rect">
            <a:avLst/>
          </a:prstGeom>
        </p:spPr>
        <p:txBody>
          <a:bodyPr wrap="square">
            <a:spAutoFit/>
          </a:bodyPr>
          <a:lstStyle/>
          <a:p>
            <a:r>
              <a:rPr lang="en-AU" sz="700" baseline="30000" dirty="0">
                <a:latin typeface="Arial Narrow" panose="020B0606020202030204" pitchFamily="34" charset="0"/>
              </a:rPr>
              <a:t>[1] </a:t>
            </a:r>
            <a:r>
              <a:rPr lang="en-AU" sz="700" dirty="0">
                <a:latin typeface="Arial Narrow" panose="020B0606020202030204" pitchFamily="34" charset="0"/>
              </a:rPr>
              <a:t>Adapted with permission by John Wiley and Sons from: King, M. (2007). Fisheri</a:t>
            </a:r>
            <a:r>
              <a:rPr lang="en-AU" sz="700" i="1" dirty="0">
                <a:latin typeface="Arial Narrow" panose="020B0606020202030204" pitchFamily="34" charset="0"/>
              </a:rPr>
              <a:t>es Biology, Assessment and Management. </a:t>
            </a:r>
            <a:r>
              <a:rPr lang="en-AU" sz="700" dirty="0">
                <a:latin typeface="Arial Narrow" panose="020B0606020202030204" pitchFamily="34" charset="0"/>
              </a:rPr>
              <a:t>Blackwell Publishing. Victoria, Australia. Page 297. </a:t>
            </a:r>
          </a:p>
          <a:p>
            <a:r>
              <a:rPr lang="en-AU" sz="700" dirty="0">
                <a:latin typeface="Arial Narrow" panose="020B0606020202030204" pitchFamily="34" charset="0"/>
              </a:rPr>
              <a:t> </a:t>
            </a:r>
            <a:endParaRPr lang="en-US" sz="700" i="1" dirty="0">
              <a:latin typeface="Arial Narrow" panose="020B0606020202030204"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3" name="Rectangle 12">
            <a:extLst>
              <a:ext uri="{FF2B5EF4-FFF2-40B4-BE49-F238E27FC236}">
                <a16:creationId xmlns:a16="http://schemas.microsoft.com/office/drawing/2014/main" id="{49956D03-6940-41CC-ACAD-60A041EA74F5}"/>
              </a:ext>
            </a:extLst>
          </p:cNvPr>
          <p:cNvSpPr/>
          <p:nvPr/>
        </p:nvSpPr>
        <p:spPr>
          <a:xfrm>
            <a:off x="508863" y="981482"/>
            <a:ext cx="5863484" cy="7391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800" b="1" dirty="0">
                <a:solidFill>
                  <a:schemeClr val="tx1"/>
                </a:solidFill>
                <a:latin typeface="Arial Narrow" panose="020B0606020202030204" pitchFamily="34" charset="0"/>
              </a:rPr>
              <a:t>Sampling techniques: </a:t>
            </a:r>
            <a:r>
              <a:rPr lang="en-AU" sz="800" dirty="0">
                <a:solidFill>
                  <a:schemeClr val="tx1"/>
                </a:solidFill>
                <a:latin typeface="Arial Narrow" panose="020B0606020202030204" pitchFamily="34" charset="0"/>
              </a:rPr>
              <a:t>see below under ‘Data Collection’. </a:t>
            </a:r>
          </a:p>
          <a:p>
            <a:r>
              <a:rPr lang="en-AU" sz="800" b="1" dirty="0">
                <a:solidFill>
                  <a:schemeClr val="tx1"/>
                </a:solidFill>
                <a:latin typeface="Arial Narrow" panose="020B0606020202030204" pitchFamily="34" charset="0"/>
              </a:rPr>
              <a:t>Fish behaviours: </a:t>
            </a:r>
            <a:r>
              <a:rPr lang="en-AU" sz="800" dirty="0">
                <a:solidFill>
                  <a:schemeClr val="tx1"/>
                </a:solidFill>
                <a:latin typeface="Arial Narrow" panose="020B0606020202030204" pitchFamily="34" charset="0"/>
              </a:rPr>
              <a:t>schooling, spawning aggregations, diel vertical migrations, learned trap avoidance, feeding behaviours, etc.</a:t>
            </a:r>
            <a:endParaRPr lang="en-AU" sz="800" b="1" dirty="0">
              <a:solidFill>
                <a:schemeClr val="tx1"/>
              </a:solidFill>
              <a:latin typeface="Arial Narrow" panose="020B0606020202030204" pitchFamily="34" charset="0"/>
            </a:endParaRPr>
          </a:p>
          <a:p>
            <a:r>
              <a:rPr lang="en-AU" sz="800" b="1" dirty="0">
                <a:solidFill>
                  <a:schemeClr val="tx1"/>
                </a:solidFill>
                <a:latin typeface="Arial Narrow" panose="020B0606020202030204" pitchFamily="34" charset="0"/>
              </a:rPr>
              <a:t>Temporal and spatial movement: </a:t>
            </a:r>
            <a:r>
              <a:rPr lang="en-AU" sz="800" dirty="0">
                <a:solidFill>
                  <a:schemeClr val="tx1"/>
                </a:solidFill>
                <a:latin typeface="Arial Narrow" panose="020B0606020202030204" pitchFamily="34" charset="0"/>
              </a:rPr>
              <a:t>Movement over time (temporal) and space (spatial). </a:t>
            </a:r>
          </a:p>
          <a:p>
            <a:r>
              <a:rPr lang="en-AU" sz="800" b="1" dirty="0">
                <a:solidFill>
                  <a:schemeClr val="tx1"/>
                </a:solidFill>
                <a:latin typeface="Arial Narrow" panose="020B0606020202030204" pitchFamily="34" charset="0"/>
              </a:rPr>
              <a:t>Life history:</a:t>
            </a:r>
            <a:r>
              <a:rPr lang="en-AU" sz="800" dirty="0">
                <a:solidFill>
                  <a:schemeClr val="tx1"/>
                </a:solidFill>
                <a:latin typeface="Arial Narrow" panose="020B0606020202030204" pitchFamily="34" charset="0"/>
              </a:rPr>
              <a:t> r-strategists (short-lived, boom and bust life history) or K-strategists (long-lived, slow-to-grow and slow-to reproduce life history) including information about rates of growth, natural mortality, sexual maturity, reproduction, and fecundity (number of offspring per adult fish). </a:t>
            </a:r>
          </a:p>
        </p:txBody>
      </p:sp>
      <p:cxnSp>
        <p:nvCxnSpPr>
          <p:cNvPr id="14" name="Straight Connector 13">
            <a:extLst>
              <a:ext uri="{FF2B5EF4-FFF2-40B4-BE49-F238E27FC236}">
                <a16:creationId xmlns:a16="http://schemas.microsoft.com/office/drawing/2014/main" id="{DFC185B1-2C74-43E0-8A88-6303D26129D6}"/>
              </a:ext>
            </a:extLst>
          </p:cNvPr>
          <p:cNvCxnSpPr/>
          <p:nvPr/>
        </p:nvCxnSpPr>
        <p:spPr>
          <a:xfrm flipH="1">
            <a:off x="508863" y="1720677"/>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0A504BC8-59C2-4CBF-8025-CB7105D4B120}"/>
              </a:ext>
            </a:extLst>
          </p:cNvPr>
          <p:cNvSpPr/>
          <p:nvPr/>
        </p:nvSpPr>
        <p:spPr>
          <a:xfrm>
            <a:off x="2555629" y="2857770"/>
            <a:ext cx="1582442" cy="225706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AU" sz="1600" dirty="0">
                <a:latin typeface="Arial Narrow" panose="020B0606020202030204" pitchFamily="34" charset="0"/>
              </a:rPr>
              <a:t>Stock Assessment</a:t>
            </a:r>
          </a:p>
        </p:txBody>
      </p:sp>
      <p:sp>
        <p:nvSpPr>
          <p:cNvPr id="93" name="Rectangle 92">
            <a:extLst>
              <a:ext uri="{FF2B5EF4-FFF2-40B4-BE49-F238E27FC236}">
                <a16:creationId xmlns:a16="http://schemas.microsoft.com/office/drawing/2014/main" id="{A70D6527-E58F-46F6-8F3C-8E291E81527F}"/>
              </a:ext>
            </a:extLst>
          </p:cNvPr>
          <p:cNvSpPr/>
          <p:nvPr/>
        </p:nvSpPr>
        <p:spPr>
          <a:xfrm>
            <a:off x="4272535" y="2855680"/>
            <a:ext cx="2067766" cy="2251361"/>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rtlCol="0" anchor="t"/>
          <a:lstStyle/>
          <a:p>
            <a:pPr algn="ctr"/>
            <a:r>
              <a:rPr lang="en-AU" sz="1600" dirty="0">
                <a:latin typeface="Arial Narrow" panose="020B0606020202030204" pitchFamily="34" charset="0"/>
              </a:rPr>
              <a:t>Management</a:t>
            </a:r>
            <a:r>
              <a:rPr lang="en-AU" sz="1600" baseline="30000" dirty="0">
                <a:latin typeface="Arial Narrow" panose="020B0606020202030204" pitchFamily="34" charset="0"/>
              </a:rPr>
              <a:t>[1]</a:t>
            </a:r>
            <a:r>
              <a:rPr lang="en-AU" sz="1600" dirty="0">
                <a:latin typeface="Arial Narrow" panose="020B0606020202030204" pitchFamily="34" charset="0"/>
              </a:rPr>
              <a:t> </a:t>
            </a:r>
          </a:p>
        </p:txBody>
      </p:sp>
      <p:sp>
        <p:nvSpPr>
          <p:cNvPr id="4" name="Rectangle 3">
            <a:extLst>
              <a:ext uri="{FF2B5EF4-FFF2-40B4-BE49-F238E27FC236}">
                <a16:creationId xmlns:a16="http://schemas.microsoft.com/office/drawing/2014/main" id="{13014E8D-E85C-4801-A71C-71241FEACB7E}"/>
              </a:ext>
            </a:extLst>
          </p:cNvPr>
          <p:cNvSpPr/>
          <p:nvPr/>
        </p:nvSpPr>
        <p:spPr>
          <a:xfrm>
            <a:off x="508863" y="2879501"/>
            <a:ext cx="1929947" cy="22513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AU" sz="1600" dirty="0">
                <a:latin typeface="Arial Narrow" panose="020B0606020202030204" pitchFamily="34" charset="0"/>
              </a:rPr>
              <a:t>Data Collection</a:t>
            </a:r>
          </a:p>
        </p:txBody>
      </p:sp>
      <p:sp>
        <p:nvSpPr>
          <p:cNvPr id="28" name="TextBox 27">
            <a:extLst>
              <a:ext uri="{FF2B5EF4-FFF2-40B4-BE49-F238E27FC236}">
                <a16:creationId xmlns:a16="http://schemas.microsoft.com/office/drawing/2014/main" id="{233CBAAD-ED03-4A8D-9453-3D694FF88903}"/>
              </a:ext>
            </a:extLst>
          </p:cNvPr>
          <p:cNvSpPr txBox="1"/>
          <p:nvPr/>
        </p:nvSpPr>
        <p:spPr>
          <a:xfrm>
            <a:off x="488876" y="3104926"/>
            <a:ext cx="2155299" cy="1138773"/>
          </a:xfrm>
          <a:prstGeom prst="rect">
            <a:avLst/>
          </a:prstGeom>
          <a:noFill/>
        </p:spPr>
        <p:txBody>
          <a:bodyPr wrap="square" rtlCol="0">
            <a:spAutoFit/>
          </a:bodyPr>
          <a:lstStyle/>
          <a:p>
            <a:r>
              <a:rPr lang="en-AU" sz="1200" b="1" dirty="0">
                <a:solidFill>
                  <a:schemeClr val="bg1"/>
                </a:solidFill>
                <a:latin typeface="Arial Narrow" panose="020B0606020202030204" pitchFamily="34" charset="0"/>
              </a:rPr>
              <a:t>Data from the Fishers</a:t>
            </a:r>
            <a:endParaRPr lang="en-AU" sz="400" b="1" dirty="0">
              <a:solidFill>
                <a:schemeClr val="bg1"/>
              </a:solidFill>
              <a:latin typeface="Arial Narrow" panose="020B0606020202030204" pitchFamily="34" charset="0"/>
            </a:endParaRPr>
          </a:p>
          <a:p>
            <a:r>
              <a:rPr lang="en-AU" sz="800" dirty="0">
                <a:solidFill>
                  <a:schemeClr val="bg1"/>
                </a:solidFill>
                <a:latin typeface="Arial Narrow" panose="020B0606020202030204" pitchFamily="34" charset="0"/>
              </a:rPr>
              <a:t>- Log books (including catch and effort details)</a:t>
            </a:r>
          </a:p>
          <a:p>
            <a:r>
              <a:rPr lang="en-AU" sz="800" dirty="0">
                <a:solidFill>
                  <a:schemeClr val="bg1"/>
                </a:solidFill>
                <a:latin typeface="Arial Narrow" panose="020B0606020202030204" pitchFamily="34" charset="0"/>
              </a:rPr>
              <a:t>- Vessel tracking systems (usually mandatory)</a:t>
            </a:r>
          </a:p>
          <a:p>
            <a:r>
              <a:rPr lang="en-AU" sz="800" dirty="0">
                <a:solidFill>
                  <a:schemeClr val="bg1"/>
                </a:solidFill>
                <a:latin typeface="Arial Narrow" panose="020B0606020202030204" pitchFamily="34" charset="0"/>
              </a:rPr>
              <a:t>- Catch disposal records</a:t>
            </a:r>
          </a:p>
          <a:p>
            <a:r>
              <a:rPr lang="en-AU" sz="800" dirty="0">
                <a:solidFill>
                  <a:schemeClr val="bg1"/>
                </a:solidFill>
                <a:latin typeface="Arial Narrow" panose="020B0606020202030204" pitchFamily="34" charset="0"/>
              </a:rPr>
              <a:t>- e-monitoring (e.g. mandatory cameras on board)</a:t>
            </a:r>
          </a:p>
          <a:p>
            <a:r>
              <a:rPr lang="en-AU" sz="800" dirty="0">
                <a:solidFill>
                  <a:schemeClr val="bg1"/>
                </a:solidFill>
                <a:latin typeface="Arial Narrow" panose="020B0606020202030204" pitchFamily="34" charset="0"/>
              </a:rPr>
              <a:t>- Telephone Survey data (recreational fishing)</a:t>
            </a:r>
          </a:p>
          <a:p>
            <a:r>
              <a:rPr lang="en-AU" sz="800" dirty="0">
                <a:solidFill>
                  <a:schemeClr val="bg1"/>
                </a:solidFill>
                <a:latin typeface="Arial Narrow" panose="020B0606020202030204" pitchFamily="34" charset="0"/>
              </a:rPr>
              <a:t>- Portside sampling data (e.g. creel surveys)</a:t>
            </a:r>
          </a:p>
          <a:p>
            <a:endParaRPr lang="en-AU" sz="800" dirty="0">
              <a:solidFill>
                <a:schemeClr val="bg1"/>
              </a:solidFill>
              <a:latin typeface="Arial Narrow" panose="020B0606020202030204" pitchFamily="34" charset="0"/>
            </a:endParaRPr>
          </a:p>
        </p:txBody>
      </p:sp>
      <p:sp>
        <p:nvSpPr>
          <p:cNvPr id="29" name="TextBox 28">
            <a:extLst>
              <a:ext uri="{FF2B5EF4-FFF2-40B4-BE49-F238E27FC236}">
                <a16:creationId xmlns:a16="http://schemas.microsoft.com/office/drawing/2014/main" id="{34D137D9-E5E7-4C74-938E-5DAD3AEA6E49}"/>
              </a:ext>
            </a:extLst>
          </p:cNvPr>
          <p:cNvSpPr txBox="1"/>
          <p:nvPr/>
        </p:nvSpPr>
        <p:spPr>
          <a:xfrm>
            <a:off x="495399" y="4052280"/>
            <a:ext cx="1939974" cy="892552"/>
          </a:xfrm>
          <a:prstGeom prst="rect">
            <a:avLst/>
          </a:prstGeom>
          <a:noFill/>
        </p:spPr>
        <p:txBody>
          <a:bodyPr wrap="square" rtlCol="0">
            <a:spAutoFit/>
          </a:bodyPr>
          <a:lstStyle/>
          <a:p>
            <a:r>
              <a:rPr lang="en-AU" sz="1200" b="1" dirty="0">
                <a:solidFill>
                  <a:schemeClr val="bg1"/>
                </a:solidFill>
                <a:latin typeface="Arial Narrow" panose="020B0606020202030204" pitchFamily="34" charset="0"/>
              </a:rPr>
              <a:t>Data from the Scientists</a:t>
            </a:r>
            <a:endParaRPr lang="en-US" sz="800" dirty="0">
              <a:solidFill>
                <a:schemeClr val="bg1"/>
              </a:solidFill>
              <a:latin typeface="Arial Narrow" panose="020B0606020202030204" pitchFamily="34" charset="0"/>
            </a:endParaRPr>
          </a:p>
          <a:p>
            <a:r>
              <a:rPr lang="en-AU" sz="800" dirty="0">
                <a:solidFill>
                  <a:schemeClr val="bg1"/>
                </a:solidFill>
                <a:latin typeface="Arial Narrow" panose="020B0606020202030204" pitchFamily="34" charset="0"/>
              </a:rPr>
              <a:t>- On-board sampling (e.g. capture-recapture method, underwater visual census, acoustic method, egg production methods, depletion method, etc.).</a:t>
            </a:r>
          </a:p>
          <a:p>
            <a:r>
              <a:rPr lang="en-US" sz="800" dirty="0">
                <a:solidFill>
                  <a:schemeClr val="bg1"/>
                </a:solidFill>
                <a:latin typeface="Arial Narrow" panose="020B0606020202030204" pitchFamily="34" charset="0"/>
              </a:rPr>
              <a:t>- Portside sampling (e.g. otoliths, fish frames)</a:t>
            </a:r>
          </a:p>
        </p:txBody>
      </p:sp>
      <p:sp>
        <p:nvSpPr>
          <p:cNvPr id="11" name="Rectangle 10">
            <a:extLst>
              <a:ext uri="{FF2B5EF4-FFF2-40B4-BE49-F238E27FC236}">
                <a16:creationId xmlns:a16="http://schemas.microsoft.com/office/drawing/2014/main" id="{A9F34104-CF31-4063-B487-52E605145398}"/>
              </a:ext>
            </a:extLst>
          </p:cNvPr>
          <p:cNvSpPr/>
          <p:nvPr/>
        </p:nvSpPr>
        <p:spPr>
          <a:xfrm>
            <a:off x="2585972" y="3197974"/>
            <a:ext cx="1506499" cy="14945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Rectangle 40">
            <a:extLst>
              <a:ext uri="{FF2B5EF4-FFF2-40B4-BE49-F238E27FC236}">
                <a16:creationId xmlns:a16="http://schemas.microsoft.com/office/drawing/2014/main" id="{0432414F-AAF6-4F7D-BEE1-DAAC294E71E4}"/>
              </a:ext>
            </a:extLst>
          </p:cNvPr>
          <p:cNvSpPr/>
          <p:nvPr/>
        </p:nvSpPr>
        <p:spPr>
          <a:xfrm>
            <a:off x="4309895" y="3367234"/>
            <a:ext cx="1995036" cy="16561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FD66F54C-127A-48B9-BA38-68C92A2E3469}"/>
              </a:ext>
            </a:extLst>
          </p:cNvPr>
          <p:cNvSpPr/>
          <p:nvPr/>
        </p:nvSpPr>
        <p:spPr>
          <a:xfrm>
            <a:off x="4597204" y="3318713"/>
            <a:ext cx="1384412" cy="1061318"/>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Oval 43">
            <a:extLst>
              <a:ext uri="{FF2B5EF4-FFF2-40B4-BE49-F238E27FC236}">
                <a16:creationId xmlns:a16="http://schemas.microsoft.com/office/drawing/2014/main" id="{98CF41AE-3D50-4D27-A592-B7CBEC3709DB}"/>
              </a:ext>
            </a:extLst>
          </p:cNvPr>
          <p:cNvSpPr/>
          <p:nvPr/>
        </p:nvSpPr>
        <p:spPr>
          <a:xfrm>
            <a:off x="5105935" y="3720303"/>
            <a:ext cx="407617" cy="3499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Arrow: Right 44">
            <a:extLst>
              <a:ext uri="{FF2B5EF4-FFF2-40B4-BE49-F238E27FC236}">
                <a16:creationId xmlns:a16="http://schemas.microsoft.com/office/drawing/2014/main" id="{AFF09818-E498-4EA7-875D-5E6FD15A53D2}"/>
              </a:ext>
            </a:extLst>
          </p:cNvPr>
          <p:cNvSpPr/>
          <p:nvPr/>
        </p:nvSpPr>
        <p:spPr>
          <a:xfrm>
            <a:off x="4137043" y="2891914"/>
            <a:ext cx="345704" cy="379893"/>
          </a:xfrm>
          <a:prstGeom prst="rightArrow">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630F45FB-5256-409C-AE22-E93ACE68AA98}"/>
              </a:ext>
            </a:extLst>
          </p:cNvPr>
          <p:cNvSpPr/>
          <p:nvPr/>
        </p:nvSpPr>
        <p:spPr>
          <a:xfrm>
            <a:off x="4307748" y="3626046"/>
            <a:ext cx="722582" cy="5476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47">
            <a:extLst>
              <a:ext uri="{FF2B5EF4-FFF2-40B4-BE49-F238E27FC236}">
                <a16:creationId xmlns:a16="http://schemas.microsoft.com/office/drawing/2014/main" id="{59886769-F864-43A8-ACB0-0FD1CEF47E05}"/>
              </a:ext>
            </a:extLst>
          </p:cNvPr>
          <p:cNvSpPr/>
          <p:nvPr/>
        </p:nvSpPr>
        <p:spPr>
          <a:xfrm>
            <a:off x="5585585" y="3616838"/>
            <a:ext cx="719346" cy="5569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48">
            <a:extLst>
              <a:ext uri="{FF2B5EF4-FFF2-40B4-BE49-F238E27FC236}">
                <a16:creationId xmlns:a16="http://schemas.microsoft.com/office/drawing/2014/main" id="{039F47F9-39F5-49BA-B2BA-193E87D8CA01}"/>
              </a:ext>
            </a:extLst>
          </p:cNvPr>
          <p:cNvSpPr/>
          <p:nvPr/>
        </p:nvSpPr>
        <p:spPr>
          <a:xfrm>
            <a:off x="4312146" y="4700385"/>
            <a:ext cx="1995035" cy="367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CA6A0E4D-E3BC-4469-BD95-CC3543413F40}"/>
              </a:ext>
            </a:extLst>
          </p:cNvPr>
          <p:cNvSpPr txBox="1"/>
          <p:nvPr/>
        </p:nvSpPr>
        <p:spPr>
          <a:xfrm>
            <a:off x="4283416" y="3600797"/>
            <a:ext cx="792088" cy="553998"/>
          </a:xfrm>
          <a:prstGeom prst="rect">
            <a:avLst/>
          </a:prstGeom>
          <a:noFill/>
        </p:spPr>
        <p:txBody>
          <a:bodyPr wrap="square" rtlCol="0">
            <a:spAutoFit/>
          </a:bodyPr>
          <a:lstStyle/>
          <a:p>
            <a:r>
              <a:rPr lang="en-AU" sz="800" b="1" dirty="0">
                <a:latin typeface="Arial Narrow" panose="020B0606020202030204" pitchFamily="34" charset="0"/>
              </a:rPr>
              <a:t>Harvest Sector</a:t>
            </a:r>
          </a:p>
          <a:p>
            <a:endParaRPr lang="en-AU" sz="400" b="1" dirty="0">
              <a:latin typeface="Arial Narrow" panose="020B0606020202030204" pitchFamily="34" charset="0"/>
            </a:endParaRPr>
          </a:p>
          <a:p>
            <a:r>
              <a:rPr lang="en-AU" sz="600" dirty="0">
                <a:latin typeface="Arial Narrow" panose="020B0606020202030204" pitchFamily="34" charset="0"/>
              </a:rPr>
              <a:t>Fishers </a:t>
            </a:r>
          </a:p>
          <a:p>
            <a:r>
              <a:rPr lang="en-AU" sz="600" dirty="0">
                <a:latin typeface="Arial Narrow" panose="020B0606020202030204" pitchFamily="34" charset="0"/>
              </a:rPr>
              <a:t>Communities </a:t>
            </a:r>
          </a:p>
          <a:p>
            <a:r>
              <a:rPr lang="en-AU" sz="600" dirty="0">
                <a:latin typeface="Arial Narrow" panose="020B0606020202030204" pitchFamily="34" charset="0"/>
              </a:rPr>
              <a:t>Fleets </a:t>
            </a:r>
          </a:p>
        </p:txBody>
      </p:sp>
      <p:sp>
        <p:nvSpPr>
          <p:cNvPr id="51" name="TextBox 50">
            <a:extLst>
              <a:ext uri="{FF2B5EF4-FFF2-40B4-BE49-F238E27FC236}">
                <a16:creationId xmlns:a16="http://schemas.microsoft.com/office/drawing/2014/main" id="{7EEF665B-0D64-4F19-B291-C021B5FCF235}"/>
              </a:ext>
            </a:extLst>
          </p:cNvPr>
          <p:cNvSpPr txBox="1"/>
          <p:nvPr/>
        </p:nvSpPr>
        <p:spPr>
          <a:xfrm>
            <a:off x="5490005" y="3582621"/>
            <a:ext cx="872883" cy="615553"/>
          </a:xfrm>
          <a:prstGeom prst="rect">
            <a:avLst/>
          </a:prstGeom>
          <a:noFill/>
        </p:spPr>
        <p:txBody>
          <a:bodyPr wrap="square" rtlCol="0">
            <a:spAutoFit/>
          </a:bodyPr>
          <a:lstStyle/>
          <a:p>
            <a:pPr algn="r"/>
            <a:r>
              <a:rPr lang="en-AU" sz="800" b="1" dirty="0">
                <a:latin typeface="Arial Narrow" panose="020B0606020202030204" pitchFamily="34" charset="0"/>
              </a:rPr>
              <a:t>Post Harvest Sector</a:t>
            </a:r>
          </a:p>
          <a:p>
            <a:pPr algn="r"/>
            <a:r>
              <a:rPr lang="en-AU" sz="600" dirty="0">
                <a:latin typeface="Arial Narrow" panose="020B0606020202030204" pitchFamily="34" charset="0"/>
              </a:rPr>
              <a:t>Catch</a:t>
            </a:r>
          </a:p>
          <a:p>
            <a:pPr algn="r"/>
            <a:r>
              <a:rPr lang="en-AU" sz="600" dirty="0">
                <a:latin typeface="Arial Narrow" panose="020B0606020202030204" pitchFamily="34" charset="0"/>
              </a:rPr>
              <a:t>Processors</a:t>
            </a:r>
          </a:p>
          <a:p>
            <a:pPr algn="r"/>
            <a:r>
              <a:rPr lang="en-AU" sz="600" dirty="0">
                <a:latin typeface="Arial Narrow" panose="020B0606020202030204" pitchFamily="34" charset="0"/>
              </a:rPr>
              <a:t>Marketers</a:t>
            </a:r>
          </a:p>
        </p:txBody>
      </p:sp>
      <p:sp>
        <p:nvSpPr>
          <p:cNvPr id="52" name="TextBox 51">
            <a:extLst>
              <a:ext uri="{FF2B5EF4-FFF2-40B4-BE49-F238E27FC236}">
                <a16:creationId xmlns:a16="http://schemas.microsoft.com/office/drawing/2014/main" id="{CE685DC6-8EAA-4FD7-A261-46EFC52E1C74}"/>
              </a:ext>
            </a:extLst>
          </p:cNvPr>
          <p:cNvSpPr txBox="1"/>
          <p:nvPr/>
        </p:nvSpPr>
        <p:spPr>
          <a:xfrm>
            <a:off x="5088147" y="3706886"/>
            <a:ext cx="443124" cy="338554"/>
          </a:xfrm>
          <a:prstGeom prst="rect">
            <a:avLst/>
          </a:prstGeom>
          <a:noFill/>
        </p:spPr>
        <p:txBody>
          <a:bodyPr wrap="square" rtlCol="0">
            <a:spAutoFit/>
          </a:bodyPr>
          <a:lstStyle/>
          <a:p>
            <a:pPr algn="ctr"/>
            <a:r>
              <a:rPr lang="en-AU" sz="800" b="1" dirty="0">
                <a:latin typeface="Arial Narrow" panose="020B0606020202030204" pitchFamily="34" charset="0"/>
              </a:rPr>
              <a:t>Fish Stock</a:t>
            </a:r>
            <a:endParaRPr lang="en-AU" sz="800" dirty="0">
              <a:latin typeface="Arial Narrow" panose="020B0606020202030204" pitchFamily="34" charset="0"/>
            </a:endParaRPr>
          </a:p>
        </p:txBody>
      </p:sp>
      <p:sp>
        <p:nvSpPr>
          <p:cNvPr id="53" name="TextBox 52">
            <a:extLst>
              <a:ext uri="{FF2B5EF4-FFF2-40B4-BE49-F238E27FC236}">
                <a16:creationId xmlns:a16="http://schemas.microsoft.com/office/drawing/2014/main" id="{5F01FDA0-CF62-42C2-AECB-069FD0750E54}"/>
              </a:ext>
            </a:extLst>
          </p:cNvPr>
          <p:cNvSpPr txBox="1"/>
          <p:nvPr/>
        </p:nvSpPr>
        <p:spPr>
          <a:xfrm>
            <a:off x="4187639" y="4717708"/>
            <a:ext cx="2175355" cy="338554"/>
          </a:xfrm>
          <a:prstGeom prst="rect">
            <a:avLst/>
          </a:prstGeom>
          <a:noFill/>
        </p:spPr>
        <p:txBody>
          <a:bodyPr wrap="square" rtlCol="0">
            <a:spAutoFit/>
          </a:bodyPr>
          <a:lstStyle/>
          <a:p>
            <a:pPr algn="ctr"/>
            <a:r>
              <a:rPr lang="en-AU" sz="800" b="1" dirty="0">
                <a:latin typeface="Arial Narrow" panose="020B0606020202030204" pitchFamily="34" charset="0"/>
              </a:rPr>
              <a:t>Management Sector</a:t>
            </a:r>
          </a:p>
          <a:p>
            <a:pPr algn="ctr"/>
            <a:r>
              <a:rPr lang="en-AU" sz="800" dirty="0">
                <a:latin typeface="Arial Narrow" panose="020B0606020202030204" pitchFamily="34" charset="0"/>
              </a:rPr>
              <a:t>Research, Policy, Planning, Management</a:t>
            </a:r>
          </a:p>
        </p:txBody>
      </p:sp>
      <p:sp>
        <p:nvSpPr>
          <p:cNvPr id="23" name="Arrow: Up 22">
            <a:extLst>
              <a:ext uri="{FF2B5EF4-FFF2-40B4-BE49-F238E27FC236}">
                <a16:creationId xmlns:a16="http://schemas.microsoft.com/office/drawing/2014/main" id="{AAFDF1C2-E5FD-4BFB-9C04-33F8D67444A5}"/>
              </a:ext>
            </a:extLst>
          </p:cNvPr>
          <p:cNvSpPr/>
          <p:nvPr/>
        </p:nvSpPr>
        <p:spPr>
          <a:xfrm>
            <a:off x="4409628" y="4207700"/>
            <a:ext cx="303764" cy="477496"/>
          </a:xfrm>
          <a:prstGeom prst="up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TextBox 55">
            <a:extLst>
              <a:ext uri="{FF2B5EF4-FFF2-40B4-BE49-F238E27FC236}">
                <a16:creationId xmlns:a16="http://schemas.microsoft.com/office/drawing/2014/main" id="{FC900701-41DE-4B14-B6E0-714CA2043C7B}"/>
              </a:ext>
            </a:extLst>
          </p:cNvPr>
          <p:cNvSpPr txBox="1"/>
          <p:nvPr/>
        </p:nvSpPr>
        <p:spPr>
          <a:xfrm>
            <a:off x="4187639" y="4381195"/>
            <a:ext cx="792088"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Controls on Fishing</a:t>
            </a:r>
            <a:endParaRPr lang="en-AU" sz="800" dirty="0">
              <a:solidFill>
                <a:schemeClr val="bg1"/>
              </a:solidFill>
              <a:latin typeface="Arial Narrow" panose="020B0606020202030204" pitchFamily="34" charset="0"/>
            </a:endParaRPr>
          </a:p>
        </p:txBody>
      </p:sp>
      <p:sp>
        <p:nvSpPr>
          <p:cNvPr id="62" name="Arrow: Up 61">
            <a:extLst>
              <a:ext uri="{FF2B5EF4-FFF2-40B4-BE49-F238E27FC236}">
                <a16:creationId xmlns:a16="http://schemas.microsoft.com/office/drawing/2014/main" id="{DE99FBD8-E708-4EE1-BD56-0E7D1F90FDBA}"/>
              </a:ext>
            </a:extLst>
          </p:cNvPr>
          <p:cNvSpPr/>
          <p:nvPr/>
        </p:nvSpPr>
        <p:spPr>
          <a:xfrm>
            <a:off x="5144427" y="4210439"/>
            <a:ext cx="303764" cy="477496"/>
          </a:xfrm>
          <a:prstGeom prst="up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TextBox 62">
            <a:extLst>
              <a:ext uri="{FF2B5EF4-FFF2-40B4-BE49-F238E27FC236}">
                <a16:creationId xmlns:a16="http://schemas.microsoft.com/office/drawing/2014/main" id="{B74156EF-8332-4374-824D-FF373EA855AB}"/>
              </a:ext>
            </a:extLst>
          </p:cNvPr>
          <p:cNvSpPr txBox="1"/>
          <p:nvPr/>
        </p:nvSpPr>
        <p:spPr>
          <a:xfrm>
            <a:off x="4730030" y="4373085"/>
            <a:ext cx="1199694"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Controls to protect marine ecosystems</a:t>
            </a:r>
            <a:endParaRPr lang="en-AU" sz="800" dirty="0">
              <a:solidFill>
                <a:schemeClr val="bg1"/>
              </a:solidFill>
              <a:latin typeface="Arial Narrow" panose="020B0606020202030204" pitchFamily="34" charset="0"/>
            </a:endParaRPr>
          </a:p>
        </p:txBody>
      </p:sp>
      <p:sp>
        <p:nvSpPr>
          <p:cNvPr id="64" name="TextBox 63">
            <a:extLst>
              <a:ext uri="{FF2B5EF4-FFF2-40B4-BE49-F238E27FC236}">
                <a16:creationId xmlns:a16="http://schemas.microsoft.com/office/drawing/2014/main" id="{EA11F4AF-C718-4E0B-A87D-61C3388C8E2A}"/>
              </a:ext>
            </a:extLst>
          </p:cNvPr>
          <p:cNvSpPr txBox="1"/>
          <p:nvPr/>
        </p:nvSpPr>
        <p:spPr>
          <a:xfrm>
            <a:off x="4836115" y="3382413"/>
            <a:ext cx="922100" cy="215444"/>
          </a:xfrm>
          <a:prstGeom prst="rect">
            <a:avLst/>
          </a:prstGeom>
          <a:noFill/>
        </p:spPr>
        <p:txBody>
          <a:bodyPr wrap="square" rtlCol="0">
            <a:spAutoFit/>
          </a:bodyPr>
          <a:lstStyle/>
          <a:p>
            <a:pPr algn="ctr"/>
            <a:r>
              <a:rPr lang="en-AU" sz="800" b="1" dirty="0">
                <a:latin typeface="Arial Narrow" panose="020B0606020202030204" pitchFamily="34" charset="0"/>
              </a:rPr>
              <a:t>Ecosystem</a:t>
            </a:r>
            <a:endParaRPr lang="en-AU" sz="800" dirty="0">
              <a:latin typeface="Arial Narrow" panose="020B0606020202030204" pitchFamily="34" charset="0"/>
            </a:endParaRPr>
          </a:p>
        </p:txBody>
      </p:sp>
      <p:sp>
        <p:nvSpPr>
          <p:cNvPr id="65" name="Arrow: Up 64">
            <a:extLst>
              <a:ext uri="{FF2B5EF4-FFF2-40B4-BE49-F238E27FC236}">
                <a16:creationId xmlns:a16="http://schemas.microsoft.com/office/drawing/2014/main" id="{450D1210-C07A-4251-9E89-44513B97A940}"/>
              </a:ext>
            </a:extLst>
          </p:cNvPr>
          <p:cNvSpPr/>
          <p:nvPr/>
        </p:nvSpPr>
        <p:spPr>
          <a:xfrm>
            <a:off x="5868797" y="4207700"/>
            <a:ext cx="303764" cy="477496"/>
          </a:xfrm>
          <a:prstGeom prst="up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TextBox 65">
            <a:extLst>
              <a:ext uri="{FF2B5EF4-FFF2-40B4-BE49-F238E27FC236}">
                <a16:creationId xmlns:a16="http://schemas.microsoft.com/office/drawing/2014/main" id="{4DF97794-612E-4B4B-8804-DB989C3F20E4}"/>
              </a:ext>
            </a:extLst>
          </p:cNvPr>
          <p:cNvSpPr txBox="1"/>
          <p:nvPr/>
        </p:nvSpPr>
        <p:spPr>
          <a:xfrm>
            <a:off x="5628033" y="4379440"/>
            <a:ext cx="792088"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Controls on Catch</a:t>
            </a:r>
            <a:endParaRPr lang="en-AU" sz="800" dirty="0">
              <a:solidFill>
                <a:schemeClr val="bg1"/>
              </a:solidFill>
              <a:latin typeface="Arial Narrow" panose="020B0606020202030204" pitchFamily="34" charset="0"/>
            </a:endParaRPr>
          </a:p>
        </p:txBody>
      </p:sp>
      <p:pic>
        <p:nvPicPr>
          <p:cNvPr id="1026" name="Picture 2" descr="Image result for maximum sustainable yield">
            <a:extLst>
              <a:ext uri="{FF2B5EF4-FFF2-40B4-BE49-F238E27FC236}">
                <a16:creationId xmlns:a16="http://schemas.microsoft.com/office/drawing/2014/main" id="{95117878-4C9B-4B3C-A207-D8B0D828AE7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607643" y="3273253"/>
            <a:ext cx="1418927" cy="1409467"/>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DC54D756-E2A8-496F-A521-A29DA4321A55}"/>
              </a:ext>
            </a:extLst>
          </p:cNvPr>
          <p:cNvSpPr txBox="1"/>
          <p:nvPr/>
        </p:nvSpPr>
        <p:spPr>
          <a:xfrm>
            <a:off x="2522939" y="4667411"/>
            <a:ext cx="1806870" cy="430887"/>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Maximum sustainable yield (MSY) </a:t>
            </a:r>
            <a:br>
              <a:rPr lang="en-AU" sz="800" b="1" dirty="0">
                <a:solidFill>
                  <a:schemeClr val="bg1"/>
                </a:solidFill>
                <a:latin typeface="Arial Narrow" panose="020B0606020202030204" pitchFamily="34" charset="0"/>
              </a:rPr>
            </a:br>
            <a:r>
              <a:rPr lang="en-AU" sz="650" dirty="0">
                <a:solidFill>
                  <a:schemeClr val="bg1"/>
                </a:solidFill>
                <a:latin typeface="Arial Narrow" panose="020B0606020202030204" pitchFamily="34" charset="0"/>
              </a:rPr>
              <a:t>The maximum number of fish that can be caught without long-term depletion (supposedly). </a:t>
            </a:r>
          </a:p>
        </p:txBody>
      </p:sp>
      <p:sp>
        <p:nvSpPr>
          <p:cNvPr id="68" name="Arrow: Right 67">
            <a:extLst>
              <a:ext uri="{FF2B5EF4-FFF2-40B4-BE49-F238E27FC236}">
                <a16:creationId xmlns:a16="http://schemas.microsoft.com/office/drawing/2014/main" id="{5DA4559C-25E4-4C37-906F-537F0C25AD91}"/>
              </a:ext>
            </a:extLst>
          </p:cNvPr>
          <p:cNvSpPr/>
          <p:nvPr/>
        </p:nvSpPr>
        <p:spPr>
          <a:xfrm>
            <a:off x="2209925" y="2896215"/>
            <a:ext cx="345704" cy="379893"/>
          </a:xfrm>
          <a:prstGeom prst="rightArrow">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Rectangle 73">
            <a:extLst>
              <a:ext uri="{FF2B5EF4-FFF2-40B4-BE49-F238E27FC236}">
                <a16:creationId xmlns:a16="http://schemas.microsoft.com/office/drawing/2014/main" id="{E731DEEA-CB80-4F9E-9772-CFF3F8185233}"/>
              </a:ext>
            </a:extLst>
          </p:cNvPr>
          <p:cNvSpPr/>
          <p:nvPr/>
        </p:nvSpPr>
        <p:spPr>
          <a:xfrm>
            <a:off x="424082" y="1720532"/>
            <a:ext cx="6101262" cy="1077218"/>
          </a:xfrm>
          <a:prstGeom prst="rect">
            <a:avLst/>
          </a:prstGeom>
        </p:spPr>
        <p:txBody>
          <a:bodyPr wrap="square">
            <a:spAutoFit/>
          </a:bodyPr>
          <a:lstStyle/>
          <a:p>
            <a:r>
              <a:rPr lang="en-AU" sz="1600" b="1" i="1" dirty="0">
                <a:latin typeface="Arial Narrow" panose="020B0606020202030204" pitchFamily="34" charset="0"/>
              </a:rPr>
              <a:t>Single-species</a:t>
            </a:r>
            <a:r>
              <a:rPr lang="en-AU" sz="1600" b="1" dirty="0">
                <a:latin typeface="Arial Narrow" panose="020B0606020202030204" pitchFamily="34" charset="0"/>
              </a:rPr>
              <a:t> stock assessment</a:t>
            </a:r>
          </a:p>
          <a:p>
            <a:r>
              <a:rPr lang="en-US" sz="1200" dirty="0">
                <a:latin typeface="Arial Narrow" panose="020B0606020202030204" pitchFamily="34" charset="0"/>
              </a:rPr>
              <a:t>It is important to know how many fish there are, to know how many fish to catch. Data is collected from fishers, scientists and market places etc., to measure a population in a stock assessment. Whereby, the maximum number of fish that can be caught (e.g. MSY) is calculated. Then, management controls are enforced to contain fishing (input controls), protect the environment, and restrict the catch (output controls).</a:t>
            </a:r>
            <a:endParaRPr lang="en-AU" sz="1200" dirty="0">
              <a:latin typeface="Arial Narrow" panose="020B0606020202030204" pitchFamily="34" charset="0"/>
            </a:endParaRPr>
          </a:p>
        </p:txBody>
      </p:sp>
      <p:sp>
        <p:nvSpPr>
          <p:cNvPr id="42" name="Rectangle 41">
            <a:extLst>
              <a:ext uri="{FF2B5EF4-FFF2-40B4-BE49-F238E27FC236}">
                <a16:creationId xmlns:a16="http://schemas.microsoft.com/office/drawing/2014/main" id="{C6288571-49B9-4250-98F1-5A8D99A37C19}"/>
              </a:ext>
            </a:extLst>
          </p:cNvPr>
          <p:cNvSpPr/>
          <p:nvPr/>
        </p:nvSpPr>
        <p:spPr>
          <a:xfrm>
            <a:off x="508863" y="5227211"/>
            <a:ext cx="5842022" cy="337576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Rectangle 42">
            <a:extLst>
              <a:ext uri="{FF2B5EF4-FFF2-40B4-BE49-F238E27FC236}">
                <a16:creationId xmlns:a16="http://schemas.microsoft.com/office/drawing/2014/main" id="{2C9B2659-9430-41BB-A673-73A07CBC2A47}"/>
              </a:ext>
            </a:extLst>
          </p:cNvPr>
          <p:cNvSpPr/>
          <p:nvPr/>
        </p:nvSpPr>
        <p:spPr>
          <a:xfrm>
            <a:off x="501939" y="5228749"/>
            <a:ext cx="5965684" cy="627864"/>
          </a:xfrm>
          <a:prstGeom prst="rect">
            <a:avLst/>
          </a:prstGeom>
        </p:spPr>
        <p:txBody>
          <a:bodyPr wrap="square">
            <a:spAutoFit/>
          </a:bodyPr>
          <a:lstStyle/>
          <a:p>
            <a:pPr>
              <a:spcAft>
                <a:spcPts val="0"/>
              </a:spcAft>
            </a:pPr>
            <a:r>
              <a:rPr lang="en-AU" sz="1160" b="1" dirty="0">
                <a:latin typeface="Arial Narrow" panose="020B0606020202030204" pitchFamily="34" charset="0"/>
                <a:ea typeface="Times New Roman" panose="02020603050405020304" pitchFamily="18" charset="0"/>
              </a:rPr>
              <a:t>Activity: The table below features factors that determine the reliability of fisheries population data. Complete the table using the Southern Bluefin Tuna (</a:t>
            </a:r>
            <a:r>
              <a:rPr lang="en-AU" sz="1160" b="1" i="1" dirty="0" err="1">
                <a:latin typeface="Arial Narrow" panose="020B0606020202030204" pitchFamily="34" charset="0"/>
                <a:ea typeface="Times New Roman" panose="02020603050405020304" pitchFamily="18" charset="0"/>
              </a:rPr>
              <a:t>Thannus</a:t>
            </a:r>
            <a:r>
              <a:rPr lang="en-AU" sz="1160" b="1" i="1" dirty="0">
                <a:latin typeface="Arial Narrow" panose="020B0606020202030204" pitchFamily="34" charset="0"/>
                <a:ea typeface="Times New Roman" panose="02020603050405020304" pitchFamily="18" charset="0"/>
              </a:rPr>
              <a:t> </a:t>
            </a:r>
            <a:r>
              <a:rPr lang="en-AU" sz="1160" b="1" i="1" dirty="0" err="1">
                <a:latin typeface="Arial Narrow" panose="020B0606020202030204" pitchFamily="34" charset="0"/>
                <a:ea typeface="Times New Roman" panose="02020603050405020304" pitchFamily="18" charset="0"/>
              </a:rPr>
              <a:t>maccoyii</a:t>
            </a:r>
            <a:r>
              <a:rPr lang="en-AU" sz="1160" b="1" dirty="0">
                <a:latin typeface="Arial Narrow" panose="020B0606020202030204" pitchFamily="34" charset="0"/>
                <a:ea typeface="Times New Roman" panose="02020603050405020304" pitchFamily="18" charset="0"/>
              </a:rPr>
              <a:t>) Fishery as a case study to</a:t>
            </a:r>
            <a:br>
              <a:rPr lang="en-AU" sz="1160" b="1" dirty="0">
                <a:latin typeface="Arial Narrow" panose="020B0606020202030204" pitchFamily="34" charset="0"/>
                <a:ea typeface="Times New Roman" panose="02020603050405020304" pitchFamily="18" charset="0"/>
              </a:rPr>
            </a:br>
            <a:r>
              <a:rPr lang="en-AU" sz="1160" b="1" dirty="0">
                <a:latin typeface="Arial Narrow" panose="020B0606020202030204" pitchFamily="34" charset="0"/>
                <a:ea typeface="Times New Roman" panose="02020603050405020304" pitchFamily="18" charset="0"/>
              </a:rPr>
              <a:t>(</a:t>
            </a:r>
            <a:r>
              <a:rPr lang="en-AU" sz="1160" b="1" dirty="0" err="1">
                <a:latin typeface="Arial Narrow" panose="020B0606020202030204" pitchFamily="34" charset="0"/>
                <a:ea typeface="Times New Roman" panose="02020603050405020304" pitchFamily="18" charset="0"/>
              </a:rPr>
              <a:t>i</a:t>
            </a:r>
            <a:r>
              <a:rPr lang="en-AU" sz="1160" b="1" dirty="0">
                <a:latin typeface="Arial Narrow" panose="020B0606020202030204" pitchFamily="34" charset="0"/>
                <a:ea typeface="Times New Roman" panose="02020603050405020304" pitchFamily="18" charset="0"/>
              </a:rPr>
              <a:t>) provide examples for each factor </a:t>
            </a:r>
            <a:r>
              <a:rPr lang="en-AU" sz="900" dirty="0">
                <a:latin typeface="Arial Narrow" panose="020B0606020202030204" pitchFamily="34" charset="0"/>
                <a:ea typeface="Times New Roman" panose="02020603050405020304" pitchFamily="18" charset="0"/>
              </a:rPr>
              <a:t>(</a:t>
            </a:r>
            <a:r>
              <a:rPr lang="en-AU" sz="900" i="1" dirty="0">
                <a:latin typeface="Arial Narrow" panose="020B0606020202030204" pitchFamily="34" charset="0"/>
                <a:ea typeface="Times New Roman" panose="02020603050405020304" pitchFamily="18" charset="0"/>
              </a:rPr>
              <a:t>hint: </a:t>
            </a:r>
            <a:r>
              <a:rPr lang="en-AU" sz="900" dirty="0">
                <a:latin typeface="Arial Narrow" panose="020B0606020202030204" pitchFamily="34" charset="0"/>
                <a:ea typeface="Times New Roman" panose="02020603050405020304" pitchFamily="18" charset="0"/>
              </a:rPr>
              <a:t>see top of page) </a:t>
            </a:r>
            <a:r>
              <a:rPr lang="en-AU" sz="1050" b="1" dirty="0">
                <a:latin typeface="Arial Narrow" panose="020B0606020202030204" pitchFamily="34" charset="0"/>
                <a:ea typeface="Times New Roman" panose="02020603050405020304" pitchFamily="18" charset="0"/>
              </a:rPr>
              <a:t>and </a:t>
            </a:r>
            <a:r>
              <a:rPr lang="en-AU" sz="1160" b="1" dirty="0">
                <a:latin typeface="Arial Narrow" panose="020B0606020202030204" pitchFamily="34" charset="0"/>
                <a:ea typeface="Times New Roman" panose="02020603050405020304" pitchFamily="18" charset="0"/>
              </a:rPr>
              <a:t>(ii) identify the limitations of each example.</a:t>
            </a:r>
            <a:endParaRPr lang="en-US" sz="1160" b="1" dirty="0">
              <a:latin typeface="Arial Narrow" panose="020B0606020202030204" pitchFamily="34" charset="0"/>
              <a:ea typeface="Times New Roman" panose="02020603050405020304" pitchFamily="18" charset="0"/>
            </a:endParaRPr>
          </a:p>
        </p:txBody>
      </p:sp>
      <p:cxnSp>
        <p:nvCxnSpPr>
          <p:cNvPr id="47" name="Straight Connector 46">
            <a:extLst>
              <a:ext uri="{FF2B5EF4-FFF2-40B4-BE49-F238E27FC236}">
                <a16:creationId xmlns:a16="http://schemas.microsoft.com/office/drawing/2014/main" id="{420E7AB8-5796-4689-A4D3-C7E71A25F7CC}"/>
              </a:ext>
            </a:extLst>
          </p:cNvPr>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72946310-A8B6-4E71-89DD-557330CB521C}"/>
              </a:ext>
            </a:extLst>
          </p:cNvPr>
          <p:cNvGraphicFramePr>
            <a:graphicFrameLocks noGrp="1"/>
          </p:cNvGraphicFramePr>
          <p:nvPr>
            <p:extLst>
              <p:ext uri="{D42A27DB-BD31-4B8C-83A1-F6EECF244321}">
                <p14:modId xmlns:p14="http://schemas.microsoft.com/office/powerpoint/2010/main" val="4018105167"/>
              </p:ext>
            </p:extLst>
          </p:nvPr>
        </p:nvGraphicFramePr>
        <p:xfrm>
          <a:off x="589362" y="5890066"/>
          <a:ext cx="5693839" cy="2637155"/>
        </p:xfrm>
        <a:graphic>
          <a:graphicData uri="http://schemas.openxmlformats.org/drawingml/2006/table">
            <a:tbl>
              <a:tblPr firstRow="1" bandRow="1">
                <a:tableStyleId>{5940675A-B579-460E-94D1-54222C63F5DA}</a:tableStyleId>
              </a:tblPr>
              <a:tblGrid>
                <a:gridCol w="1264416">
                  <a:extLst>
                    <a:ext uri="{9D8B030D-6E8A-4147-A177-3AD203B41FA5}">
                      <a16:colId xmlns:a16="http://schemas.microsoft.com/office/drawing/2014/main" val="3033719324"/>
                    </a:ext>
                  </a:extLst>
                </a:gridCol>
                <a:gridCol w="2232248">
                  <a:extLst>
                    <a:ext uri="{9D8B030D-6E8A-4147-A177-3AD203B41FA5}">
                      <a16:colId xmlns:a16="http://schemas.microsoft.com/office/drawing/2014/main" val="545782437"/>
                    </a:ext>
                  </a:extLst>
                </a:gridCol>
                <a:gridCol w="2197175">
                  <a:extLst>
                    <a:ext uri="{9D8B030D-6E8A-4147-A177-3AD203B41FA5}">
                      <a16:colId xmlns:a16="http://schemas.microsoft.com/office/drawing/2014/main" val="3735649911"/>
                    </a:ext>
                  </a:extLst>
                </a:gridCol>
              </a:tblGrid>
              <a:tr h="261772">
                <a:tc>
                  <a:txBody>
                    <a:bodyPr/>
                    <a:lstStyle/>
                    <a:p>
                      <a:pPr algn="l"/>
                      <a:r>
                        <a:rPr lang="en-AU" sz="1200" b="1" dirty="0">
                          <a:latin typeface="Arial Narrow" panose="020B0606020202030204" pitchFamily="34" charset="0"/>
                        </a:rPr>
                        <a:t>Factors</a:t>
                      </a:r>
                    </a:p>
                  </a:txBody>
                  <a:tcPr>
                    <a:solidFill>
                      <a:schemeClr val="bg1">
                        <a:lumMod val="95000"/>
                      </a:schemeClr>
                    </a:solidFill>
                  </a:tcPr>
                </a:tc>
                <a:tc>
                  <a:txBody>
                    <a:bodyPr/>
                    <a:lstStyle/>
                    <a:p>
                      <a:pPr algn="l"/>
                      <a:r>
                        <a:rPr lang="en-AU" sz="1200" b="1" dirty="0">
                          <a:latin typeface="Arial Narrow" panose="020B0606020202030204" pitchFamily="34" charset="0"/>
                        </a:rPr>
                        <a:t>Examples </a:t>
                      </a:r>
                      <a:r>
                        <a:rPr lang="en-AU" sz="700" b="0" dirty="0">
                          <a:latin typeface="Arial Narrow" panose="020B0606020202030204" pitchFamily="34" charset="0"/>
                        </a:rPr>
                        <a:t>(using the </a:t>
                      </a:r>
                      <a:r>
                        <a:rPr lang="en-AU" sz="700" b="0" i="0" dirty="0">
                          <a:latin typeface="Arial Narrow" panose="020B0606020202030204" pitchFamily="34" charset="0"/>
                        </a:rPr>
                        <a:t>SBT Fishery as a case study)</a:t>
                      </a:r>
                      <a:endParaRPr lang="en-AU" sz="1200" b="0" i="0" dirty="0">
                        <a:latin typeface="Arial Narrow" panose="020B0606020202030204" pitchFamily="34" charset="0"/>
                      </a:endParaRPr>
                    </a:p>
                  </a:txBody>
                  <a:tcPr>
                    <a:solidFill>
                      <a:schemeClr val="bg1">
                        <a:lumMod val="95000"/>
                      </a:schemeClr>
                    </a:solidFill>
                  </a:tcPr>
                </a:tc>
                <a:tc>
                  <a:txBody>
                    <a:bodyPr/>
                    <a:lstStyle/>
                    <a:p>
                      <a:pPr algn="l"/>
                      <a:r>
                        <a:rPr lang="en-AU" sz="1200" b="1" dirty="0">
                          <a:latin typeface="Arial Narrow" panose="020B0606020202030204" pitchFamily="34" charset="0"/>
                        </a:rPr>
                        <a:t>Limitations </a:t>
                      </a:r>
                      <a:r>
                        <a:rPr lang="en-AU" sz="700" b="0" dirty="0">
                          <a:latin typeface="Arial Narrow" panose="020B0606020202030204" pitchFamily="34" charset="0"/>
                        </a:rPr>
                        <a:t>(of each example)</a:t>
                      </a:r>
                      <a:endParaRPr lang="en-AU" sz="1200" b="0" dirty="0">
                        <a:latin typeface="Arial Narrow" panose="020B0606020202030204" pitchFamily="34" charset="0"/>
                      </a:endParaRPr>
                    </a:p>
                  </a:txBody>
                  <a:tcPr>
                    <a:solidFill>
                      <a:schemeClr val="bg1">
                        <a:lumMod val="95000"/>
                      </a:schemeClr>
                    </a:solidFill>
                  </a:tcPr>
                </a:tc>
                <a:extLst>
                  <a:ext uri="{0D108BD9-81ED-4DB2-BD59-A6C34878D82A}">
                    <a16:rowId xmlns:a16="http://schemas.microsoft.com/office/drawing/2014/main" val="1474208497"/>
                  </a:ext>
                </a:extLst>
              </a:tr>
              <a:tr h="785315">
                <a:tc>
                  <a:txBody>
                    <a:bodyPr/>
                    <a:lstStyle/>
                    <a:p>
                      <a:pPr algn="l"/>
                      <a:r>
                        <a:rPr lang="en-AU" sz="1200" b="1" dirty="0">
                          <a:latin typeface="Arial Narrow" panose="020B0606020202030204" pitchFamily="34" charset="0"/>
                        </a:rPr>
                        <a:t>Sampling Techniques</a:t>
                      </a:r>
                    </a:p>
                  </a:txBody>
                  <a:tcPr anchor="ctr">
                    <a:solidFill>
                      <a:schemeClr val="bg1">
                        <a:lumMod val="95000"/>
                      </a:schemeClr>
                    </a:solidFill>
                  </a:tcPr>
                </a:tc>
                <a:tc>
                  <a:txBody>
                    <a:bodyPr/>
                    <a:lstStyle/>
                    <a:p>
                      <a:pPr marL="0" indent="0">
                        <a:buFontTx/>
                        <a:buNone/>
                      </a:pPr>
                      <a:r>
                        <a:rPr lang="en-AU" sz="800" dirty="0">
                          <a:solidFill>
                            <a:schemeClr val="tx1">
                              <a:lumMod val="65000"/>
                              <a:lumOff val="35000"/>
                            </a:schemeClr>
                          </a:solidFill>
                          <a:latin typeface="Comic Sans MS" panose="030F0702030302020204" pitchFamily="66" charset="0"/>
                        </a:rPr>
                        <a:t>Creel survey – asking recreational anglers questions about their fishing trip and catch (</a:t>
                      </a:r>
                      <a:r>
                        <a:rPr lang="en-AU" sz="800" i="1" dirty="0">
                          <a:solidFill>
                            <a:schemeClr val="tx1">
                              <a:lumMod val="65000"/>
                              <a:lumOff val="35000"/>
                            </a:schemeClr>
                          </a:solidFill>
                          <a:latin typeface="Comic Sans MS" panose="030F0702030302020204" pitchFamily="66" charset="0"/>
                        </a:rPr>
                        <a:t>note: </a:t>
                      </a:r>
                      <a:r>
                        <a:rPr lang="en-AU" sz="800" dirty="0">
                          <a:solidFill>
                            <a:schemeClr val="tx1">
                              <a:lumMod val="65000"/>
                              <a:lumOff val="35000"/>
                            </a:schemeClr>
                          </a:solidFill>
                          <a:latin typeface="Comic Sans MS" panose="030F0702030302020204" pitchFamily="66" charset="0"/>
                        </a:rPr>
                        <a:t>the name comes from the creel or woven wooden basket that anglers used to hold fish). </a:t>
                      </a:r>
                    </a:p>
                  </a:txBody>
                  <a:tcPr>
                    <a:solidFill>
                      <a:schemeClr val="bg1"/>
                    </a:solidFill>
                  </a:tcPr>
                </a:tc>
                <a:tc>
                  <a:txBody>
                    <a:bodyPr/>
                    <a:lstStyle/>
                    <a:p>
                      <a:r>
                        <a:rPr lang="en-AU" sz="800" dirty="0">
                          <a:solidFill>
                            <a:schemeClr val="tx1">
                              <a:lumMod val="65000"/>
                              <a:lumOff val="35000"/>
                            </a:schemeClr>
                          </a:solidFill>
                          <a:latin typeface="Comic Sans MS" panose="030F0702030302020204" pitchFamily="66" charset="0"/>
                        </a:rPr>
                        <a:t>Anglers may not have been targeting SBT.</a:t>
                      </a:r>
                    </a:p>
                    <a:p>
                      <a:r>
                        <a:rPr lang="en-AU" sz="800" dirty="0">
                          <a:solidFill>
                            <a:schemeClr val="tx1">
                              <a:lumMod val="65000"/>
                              <a:lumOff val="35000"/>
                            </a:schemeClr>
                          </a:solidFill>
                          <a:latin typeface="Comic Sans MS" panose="030F0702030302020204" pitchFamily="66" charset="0"/>
                        </a:rPr>
                        <a:t>Costly and time consuming.</a:t>
                      </a:r>
                    </a:p>
                    <a:p>
                      <a:r>
                        <a:rPr lang="en-AU" sz="800" dirty="0">
                          <a:solidFill>
                            <a:schemeClr val="tx1">
                              <a:lumMod val="65000"/>
                              <a:lumOff val="35000"/>
                            </a:schemeClr>
                          </a:solidFill>
                          <a:latin typeface="Comic Sans MS" panose="030F0702030302020204" pitchFamily="66" charset="0"/>
                        </a:rPr>
                        <a:t>Inconsistencies in reporting from a non-scientific survey method.</a:t>
                      </a:r>
                    </a:p>
                    <a:p>
                      <a:r>
                        <a:rPr lang="en-AU" sz="800" dirty="0">
                          <a:solidFill>
                            <a:schemeClr val="tx1">
                              <a:lumMod val="65000"/>
                              <a:lumOff val="35000"/>
                            </a:schemeClr>
                          </a:solidFill>
                          <a:latin typeface="Comic Sans MS" panose="030F0702030302020204" pitchFamily="66" charset="0"/>
                        </a:rPr>
                        <a:t>Small sample size reduces the reliability of the predicted population.</a:t>
                      </a:r>
                    </a:p>
                  </a:txBody>
                  <a:tcPr>
                    <a:solidFill>
                      <a:schemeClr val="bg1"/>
                    </a:solidFill>
                  </a:tcPr>
                </a:tc>
                <a:extLst>
                  <a:ext uri="{0D108BD9-81ED-4DB2-BD59-A6C34878D82A}">
                    <a16:rowId xmlns:a16="http://schemas.microsoft.com/office/drawing/2014/main" val="2229960065"/>
                  </a:ext>
                </a:extLst>
              </a:tr>
              <a:tr h="901658">
                <a:tc>
                  <a:txBody>
                    <a:bodyPr/>
                    <a:lstStyle/>
                    <a:p>
                      <a:pPr algn="l"/>
                      <a:endParaRPr lang="en-AU" sz="1200" b="1" dirty="0">
                        <a:latin typeface="Arial Narrow" panose="020B0606020202030204" pitchFamily="34" charset="0"/>
                      </a:endParaRPr>
                    </a:p>
                  </a:txBody>
                  <a:tcPr anchor="ctr">
                    <a:solidFill>
                      <a:schemeClr val="bg1">
                        <a:lumMod val="95000"/>
                      </a:schemeClr>
                    </a:solidFill>
                  </a:tcPr>
                </a:tc>
                <a:tc>
                  <a:txBody>
                    <a:bodyPr/>
                    <a:lstStyle/>
                    <a:p>
                      <a:r>
                        <a:rPr lang="en-AU" sz="800" dirty="0">
                          <a:solidFill>
                            <a:schemeClr val="tx1">
                              <a:lumMod val="65000"/>
                              <a:lumOff val="35000"/>
                            </a:schemeClr>
                          </a:solidFill>
                          <a:latin typeface="Comic Sans MS" panose="030F0702030302020204" pitchFamily="66" charset="0"/>
                        </a:rPr>
                        <a:t>High-level apex predator. </a:t>
                      </a:r>
                    </a:p>
                    <a:p>
                      <a:r>
                        <a:rPr lang="en-AU" sz="800" dirty="0">
                          <a:solidFill>
                            <a:schemeClr val="tx1">
                              <a:lumMod val="65000"/>
                              <a:lumOff val="35000"/>
                            </a:schemeClr>
                          </a:solidFill>
                          <a:latin typeface="Comic Sans MS" panose="030F0702030302020204" pitchFamily="66" charset="0"/>
                        </a:rPr>
                        <a:t>Opportunistic feeder. </a:t>
                      </a:r>
                    </a:p>
                    <a:p>
                      <a:r>
                        <a:rPr lang="en-AU" sz="800" dirty="0">
                          <a:solidFill>
                            <a:schemeClr val="tx1">
                              <a:lumMod val="65000"/>
                              <a:lumOff val="35000"/>
                            </a:schemeClr>
                          </a:solidFill>
                          <a:latin typeface="Comic Sans MS" panose="030F0702030302020204" pitchFamily="66" charset="0"/>
                        </a:rPr>
                        <a:t>Migratory species (travels long distances).</a:t>
                      </a:r>
                    </a:p>
                    <a:p>
                      <a:r>
                        <a:rPr lang="en-AU" sz="800" dirty="0">
                          <a:solidFill>
                            <a:schemeClr val="tx1">
                              <a:lumMod val="65000"/>
                              <a:lumOff val="35000"/>
                            </a:schemeClr>
                          </a:solidFill>
                          <a:latin typeface="Comic Sans MS" panose="030F0702030302020204" pitchFamily="66" charset="0"/>
                        </a:rPr>
                        <a:t>Gather at spawning grounds. </a:t>
                      </a:r>
                    </a:p>
                    <a:p>
                      <a:r>
                        <a:rPr lang="en-AU" sz="800" dirty="0">
                          <a:solidFill>
                            <a:schemeClr val="tx1">
                              <a:lumMod val="65000"/>
                              <a:lumOff val="35000"/>
                            </a:schemeClr>
                          </a:solidFill>
                          <a:latin typeface="Comic Sans MS" panose="030F0702030302020204" pitchFamily="66" charset="0"/>
                        </a:rPr>
                        <a:t>Post spawning, females move south.</a:t>
                      </a:r>
                    </a:p>
                    <a:p>
                      <a:r>
                        <a:rPr lang="en-AU" sz="800" dirty="0">
                          <a:solidFill>
                            <a:schemeClr val="tx1">
                              <a:lumMod val="65000"/>
                              <a:lumOff val="35000"/>
                            </a:schemeClr>
                          </a:solidFill>
                          <a:latin typeface="Comic Sans MS" panose="030F0702030302020204" pitchFamily="66" charset="0"/>
                        </a:rPr>
                        <a:t>Swims in both shallow and deep water.</a:t>
                      </a:r>
                    </a:p>
                  </a:txBody>
                  <a:tcPr>
                    <a:solidFill>
                      <a:schemeClr val="bg1"/>
                    </a:solidFill>
                  </a:tcPr>
                </a:tc>
                <a:tc>
                  <a:txBody>
                    <a:bodyPr/>
                    <a:lstStyle/>
                    <a:p>
                      <a:r>
                        <a:rPr lang="en-AU" sz="800" dirty="0">
                          <a:solidFill>
                            <a:schemeClr val="tx1">
                              <a:lumMod val="65000"/>
                              <a:lumOff val="35000"/>
                            </a:schemeClr>
                          </a:solidFill>
                          <a:latin typeface="Comic Sans MS" panose="030F0702030302020204" pitchFamily="66" charset="0"/>
                        </a:rPr>
                        <a:t>Difficult to count over large areas, across more than one jurisdiction, and </a:t>
                      </a:r>
                      <a:r>
                        <a:rPr lang="en-US" sz="800" dirty="0">
                          <a:solidFill>
                            <a:schemeClr val="tx1">
                              <a:lumMod val="65000"/>
                              <a:lumOff val="35000"/>
                            </a:schemeClr>
                          </a:solidFill>
                          <a:latin typeface="Comic Sans MS" panose="030F0702030302020204" pitchFamily="66" charset="0"/>
                        </a:rPr>
                        <a:t>when spatial variability (both laterally and vertically) is so high.</a:t>
                      </a:r>
                      <a:endParaRPr lang="en-AU" sz="800" dirty="0">
                        <a:solidFill>
                          <a:schemeClr val="tx1">
                            <a:lumMod val="65000"/>
                            <a:lumOff val="35000"/>
                          </a:schemeClr>
                        </a:solidFill>
                        <a:latin typeface="Comic Sans MS" panose="030F0702030302020204" pitchFamily="66" charset="0"/>
                      </a:endParaRPr>
                    </a:p>
                    <a:p>
                      <a:r>
                        <a:rPr lang="en-AU" sz="800" dirty="0">
                          <a:solidFill>
                            <a:schemeClr val="tx1">
                              <a:lumMod val="65000"/>
                              <a:lumOff val="35000"/>
                            </a:schemeClr>
                          </a:solidFill>
                          <a:latin typeface="Comic Sans MS" panose="030F0702030302020204" pitchFamily="66" charset="0"/>
                        </a:rPr>
                        <a:t>Risk overestimating population size when they are altogether to spawn. </a:t>
                      </a:r>
                    </a:p>
                    <a:p>
                      <a:r>
                        <a:rPr lang="en-AU" sz="800" dirty="0">
                          <a:solidFill>
                            <a:schemeClr val="tx1">
                              <a:lumMod val="65000"/>
                              <a:lumOff val="35000"/>
                            </a:schemeClr>
                          </a:solidFill>
                          <a:latin typeface="Comic Sans MS" panose="030F0702030302020204" pitchFamily="66" charset="0"/>
                        </a:rPr>
                        <a:t>Localised collection of data - problematic.</a:t>
                      </a:r>
                    </a:p>
                  </a:txBody>
                  <a:tcPr>
                    <a:solidFill>
                      <a:schemeClr val="bg1"/>
                    </a:solidFill>
                  </a:tcPr>
                </a:tc>
                <a:extLst>
                  <a:ext uri="{0D108BD9-81ED-4DB2-BD59-A6C34878D82A}">
                    <a16:rowId xmlns:a16="http://schemas.microsoft.com/office/drawing/2014/main" val="1769983061"/>
                  </a:ext>
                </a:extLst>
              </a:tr>
              <a:tr h="594995">
                <a:tc>
                  <a:txBody>
                    <a:bodyPr/>
                    <a:lstStyle/>
                    <a:p>
                      <a:pPr algn="l"/>
                      <a:r>
                        <a:rPr lang="en-AU" sz="1200" b="1" dirty="0">
                          <a:latin typeface="Arial Narrow" panose="020B0606020202030204" pitchFamily="34" charset="0"/>
                        </a:rPr>
                        <a:t>Life History</a:t>
                      </a:r>
                    </a:p>
                  </a:txBody>
                  <a:tcPr anchor="ctr">
                    <a:solidFill>
                      <a:schemeClr val="bg1">
                        <a:lumMod val="95000"/>
                      </a:schemeClr>
                    </a:solidFill>
                  </a:tcPr>
                </a:tc>
                <a:tc>
                  <a:txBody>
                    <a:bodyPr/>
                    <a:lstStyle/>
                    <a:p>
                      <a:r>
                        <a:rPr lang="en-AU" sz="800" dirty="0">
                          <a:solidFill>
                            <a:schemeClr val="tx1">
                              <a:lumMod val="65000"/>
                              <a:lumOff val="35000"/>
                            </a:schemeClr>
                          </a:solidFill>
                          <a:latin typeface="Comic Sans MS" panose="030F0702030302020204" pitchFamily="66" charset="0"/>
                        </a:rPr>
                        <a:t>Warm blooded. </a:t>
                      </a:r>
                    </a:p>
                    <a:p>
                      <a:r>
                        <a:rPr lang="en-AU" sz="800" dirty="0">
                          <a:solidFill>
                            <a:schemeClr val="tx1">
                              <a:lumMod val="65000"/>
                              <a:lumOff val="35000"/>
                            </a:schemeClr>
                          </a:solidFill>
                          <a:latin typeface="Comic Sans MS" panose="030F0702030302020204" pitchFamily="66" charset="0"/>
                        </a:rPr>
                        <a:t>K-strategist. Sexually mature ~11-12 yrs. Live for 40+ yrs. Females release ~50million eggs/spawning event.</a:t>
                      </a:r>
                    </a:p>
                  </a:txBody>
                  <a:tcPr>
                    <a:solidFill>
                      <a:schemeClr val="bg1"/>
                    </a:solidFill>
                  </a:tcPr>
                </a:tc>
                <a:tc>
                  <a:txBody>
                    <a:bodyPr/>
                    <a:lstStyle/>
                    <a:p>
                      <a:r>
                        <a:rPr lang="en-AU" sz="800" dirty="0">
                          <a:solidFill>
                            <a:schemeClr val="tx1">
                              <a:lumMod val="65000"/>
                              <a:lumOff val="35000"/>
                            </a:schemeClr>
                          </a:solidFill>
                          <a:latin typeface="Comic Sans MS" panose="030F0702030302020204" pitchFamily="66" charset="0"/>
                        </a:rPr>
                        <a:t>Difficult to count how many of the ~50 million eggs survive to become reproducing adults 11-12 years later. </a:t>
                      </a:r>
                    </a:p>
                    <a:p>
                      <a:r>
                        <a:rPr lang="en-AU" sz="800" dirty="0">
                          <a:solidFill>
                            <a:schemeClr val="tx1">
                              <a:lumMod val="65000"/>
                              <a:lumOff val="35000"/>
                            </a:schemeClr>
                          </a:solidFill>
                          <a:latin typeface="Comic Sans MS" panose="030F0702030302020204" pitchFamily="66" charset="0"/>
                        </a:rPr>
                        <a:t>Age of the dataset is too small. </a:t>
                      </a:r>
                    </a:p>
                  </a:txBody>
                  <a:tcPr>
                    <a:solidFill>
                      <a:schemeClr val="bg1"/>
                    </a:solidFill>
                  </a:tcPr>
                </a:tc>
                <a:extLst>
                  <a:ext uri="{0D108BD9-81ED-4DB2-BD59-A6C34878D82A}">
                    <a16:rowId xmlns:a16="http://schemas.microsoft.com/office/drawing/2014/main" val="1965090548"/>
                  </a:ext>
                </a:extLst>
              </a:tr>
            </a:tbl>
          </a:graphicData>
        </a:graphic>
      </p:graphicFrame>
      <p:sp>
        <p:nvSpPr>
          <p:cNvPr id="55" name="TextBox 54">
            <a:extLst>
              <a:ext uri="{FF2B5EF4-FFF2-40B4-BE49-F238E27FC236}">
                <a16:creationId xmlns:a16="http://schemas.microsoft.com/office/drawing/2014/main" id="{C9A8A89F-BACF-4FBB-9BBD-3C724515EEEF}"/>
              </a:ext>
            </a:extLst>
          </p:cNvPr>
          <p:cNvSpPr txBox="1"/>
          <p:nvPr/>
        </p:nvSpPr>
        <p:spPr>
          <a:xfrm>
            <a:off x="471067" y="4856048"/>
            <a:ext cx="1939974" cy="276999"/>
          </a:xfrm>
          <a:prstGeom prst="rect">
            <a:avLst/>
          </a:prstGeom>
          <a:noFill/>
        </p:spPr>
        <p:txBody>
          <a:bodyPr wrap="square" rtlCol="0">
            <a:spAutoFit/>
          </a:bodyPr>
          <a:lstStyle/>
          <a:p>
            <a:r>
              <a:rPr lang="en-AU" sz="1200" b="1" dirty="0">
                <a:solidFill>
                  <a:schemeClr val="bg1"/>
                </a:solidFill>
                <a:latin typeface="Arial Narrow" panose="020B0606020202030204" pitchFamily="34" charset="0"/>
              </a:rPr>
              <a:t>Data from the market place</a:t>
            </a:r>
            <a:endParaRPr lang="en-US" sz="800" dirty="0">
              <a:solidFill>
                <a:schemeClr val="bg1"/>
              </a:solidFill>
              <a:latin typeface="Arial Narrow" panose="020B0606020202030204" pitchFamily="34" charset="0"/>
            </a:endParaRPr>
          </a:p>
        </p:txBody>
      </p:sp>
      <p:sp>
        <p:nvSpPr>
          <p:cNvPr id="5" name="TextBox 4">
            <a:extLst>
              <a:ext uri="{FF2B5EF4-FFF2-40B4-BE49-F238E27FC236}">
                <a16:creationId xmlns:a16="http://schemas.microsoft.com/office/drawing/2014/main" id="{84A841EF-B234-4BDD-A46B-F27DEC8DB19F}"/>
              </a:ext>
            </a:extLst>
          </p:cNvPr>
          <p:cNvSpPr txBox="1"/>
          <p:nvPr/>
        </p:nvSpPr>
        <p:spPr>
          <a:xfrm>
            <a:off x="558613" y="7014386"/>
            <a:ext cx="1424582" cy="892552"/>
          </a:xfrm>
          <a:prstGeom prst="rect">
            <a:avLst/>
          </a:prstGeom>
          <a:noFill/>
        </p:spPr>
        <p:txBody>
          <a:bodyPr wrap="square" rtlCol="0">
            <a:spAutoFit/>
          </a:bodyPr>
          <a:lstStyle/>
          <a:p>
            <a:r>
              <a:rPr lang="en-AU" sz="1200" b="1" dirty="0">
                <a:latin typeface="Arial Narrow" panose="020B0606020202030204" pitchFamily="34" charset="0"/>
              </a:rPr>
              <a:t>Fish Behaviours</a:t>
            </a:r>
          </a:p>
          <a:p>
            <a:endParaRPr lang="en-AU" sz="400" b="1" dirty="0">
              <a:latin typeface="Arial Narrow" panose="020B0606020202030204" pitchFamily="34" charset="0"/>
            </a:endParaRPr>
          </a:p>
          <a:p>
            <a:r>
              <a:rPr lang="en-AU" sz="800" b="1" dirty="0">
                <a:latin typeface="Arial Narrow" panose="020B0606020202030204" pitchFamily="34" charset="0"/>
              </a:rPr>
              <a:t>and</a:t>
            </a:r>
          </a:p>
          <a:p>
            <a:endParaRPr lang="en-AU" sz="400" b="1" dirty="0">
              <a:latin typeface="Arial Narrow" panose="020B0606020202030204" pitchFamily="34" charset="0"/>
            </a:endParaRPr>
          </a:p>
          <a:p>
            <a:r>
              <a:rPr lang="en-AU" sz="1200" b="1" dirty="0">
                <a:latin typeface="Arial Narrow" panose="020B0606020202030204" pitchFamily="34" charset="0"/>
              </a:rPr>
              <a:t>Temporal and </a:t>
            </a:r>
            <a:br>
              <a:rPr lang="en-AU" sz="1200" b="1" dirty="0">
                <a:latin typeface="Arial Narrow" panose="020B0606020202030204" pitchFamily="34" charset="0"/>
              </a:rPr>
            </a:br>
            <a:r>
              <a:rPr lang="en-AU" sz="1200" b="1" dirty="0">
                <a:latin typeface="Arial Narrow" panose="020B0606020202030204" pitchFamily="34" charset="0"/>
              </a:rPr>
              <a:t>Spatial movements</a:t>
            </a:r>
          </a:p>
        </p:txBody>
      </p:sp>
      <p:cxnSp>
        <p:nvCxnSpPr>
          <p:cNvPr id="6" name="Straight Connector 5">
            <a:extLst>
              <a:ext uri="{FF2B5EF4-FFF2-40B4-BE49-F238E27FC236}">
                <a16:creationId xmlns:a16="http://schemas.microsoft.com/office/drawing/2014/main" id="{3C9FDF83-386C-833E-D67E-0D8FB670163A}"/>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30DBC99F-C729-C38D-99CA-E4675E40626C}"/>
              </a:ext>
            </a:extLst>
          </p:cNvPr>
          <p:cNvSpPr txBox="1"/>
          <p:nvPr/>
        </p:nvSpPr>
        <p:spPr>
          <a:xfrm>
            <a:off x="2582348"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Fisheries &amp; Population Dynamics</a:t>
            </a:r>
            <a:endParaRPr lang="en-AU" sz="1100" b="1" dirty="0">
              <a:latin typeface="Arial Narrow" pitchFamily="34" charset="0"/>
            </a:endParaRPr>
          </a:p>
        </p:txBody>
      </p:sp>
      <p:sp>
        <p:nvSpPr>
          <p:cNvPr id="8" name="TextBox 36">
            <a:extLst>
              <a:ext uri="{FF2B5EF4-FFF2-40B4-BE49-F238E27FC236}">
                <a16:creationId xmlns:a16="http://schemas.microsoft.com/office/drawing/2014/main" id="{8A7D55B1-BC34-899F-C2C4-D51F7204BD7F}"/>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1289642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28173-C2B1-A05F-D0BC-158637BFE342}"/>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781AF7BB-7CA1-3F7A-A77A-C72AA677AEB9}"/>
              </a:ext>
            </a:extLst>
          </p:cNvPr>
          <p:cNvSpPr txBox="1"/>
          <p:nvPr/>
        </p:nvSpPr>
        <p:spPr>
          <a:xfrm>
            <a:off x="1401426" y="99354"/>
            <a:ext cx="4329939" cy="954107"/>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how factors (including sampling techniques, fish </a:t>
            </a:r>
            <a:r>
              <a:rPr lang="en-US" sz="1200" dirty="0" err="1">
                <a:latin typeface="Arial Narrow" pitchFamily="34" charset="0"/>
              </a:rPr>
              <a:t>behaviour</a:t>
            </a:r>
            <a:r>
              <a:rPr lang="en-US" sz="1200" dirty="0">
                <a:latin typeface="Arial Narrow" pitchFamily="34" charset="0"/>
              </a:rPr>
              <a:t>, temporal and spatial movement, life history) affect the reliability of fisheries population data and how this informs fisheries management decision-making on quota and total allowable catch</a:t>
            </a:r>
            <a:endParaRPr lang="en-US" sz="1200" b="1" dirty="0">
              <a:latin typeface="Arial Narrow" pitchFamily="34" charset="0"/>
            </a:endParaRPr>
          </a:p>
        </p:txBody>
      </p:sp>
      <p:sp>
        <p:nvSpPr>
          <p:cNvPr id="31" name="TextBox 30">
            <a:extLst>
              <a:ext uri="{FF2B5EF4-FFF2-40B4-BE49-F238E27FC236}">
                <a16:creationId xmlns:a16="http://schemas.microsoft.com/office/drawing/2014/main" id="{EC09C24C-EB79-7E49-5A4E-9CC2EE47D9FA}"/>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EBD135F6-5735-6F59-8185-A4AF7F0177C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3C8BC48F-C353-0FB4-B6C2-294B6A1F2848}"/>
              </a:ext>
            </a:extLst>
          </p:cNvPr>
          <p:cNvSpPr/>
          <p:nvPr/>
        </p:nvSpPr>
        <p:spPr>
          <a:xfrm>
            <a:off x="508863" y="1115616"/>
            <a:ext cx="5844292" cy="76485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50EF11AA-4046-9879-AE54-6F8B03966AA4}"/>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1C172D12-84B6-BA76-8228-A136FE44F1A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D77BD5FB-6A51-673E-C895-A52454489232}"/>
              </a:ext>
            </a:extLst>
          </p:cNvPr>
          <p:cNvSpPr txBox="1"/>
          <p:nvPr/>
        </p:nvSpPr>
        <p:spPr>
          <a:xfrm>
            <a:off x="5693106" y="230847"/>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077224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427199" y="211010"/>
            <a:ext cx="4112222" cy="553998"/>
          </a:xfrm>
          <a:prstGeom prst="rect">
            <a:avLst/>
          </a:prstGeom>
          <a:noFill/>
        </p:spPr>
        <p:txBody>
          <a:bodyPr wrap="square" rtlCol="0">
            <a:spAutoFit/>
          </a:bodyPr>
          <a:lstStyle/>
          <a:p>
            <a:r>
              <a:rPr lang="en-US" b="1" dirty="0">
                <a:latin typeface="Arial Narrow" pitchFamily="34" charset="0"/>
              </a:rPr>
              <a:t>13. Fish with No Borders –</a:t>
            </a:r>
            <a:r>
              <a:rPr lang="en-US" sz="1200" b="1" dirty="0">
                <a:latin typeface="Arial Narrow" panose="020B0606020202030204" pitchFamily="34" charset="0"/>
              </a:rPr>
              <a:t> </a:t>
            </a:r>
            <a:r>
              <a:rPr lang="en-US" sz="1200" dirty="0">
                <a:latin typeface="Arial Narrow" panose="020B0606020202030204" pitchFamily="34" charset="0"/>
              </a:rPr>
              <a:t>Identify an international agreement that is used to manage migratory pelagic species.</a:t>
            </a:r>
            <a:endParaRPr lang="en-US" sz="1200" i="1" dirty="0">
              <a:latin typeface="Arial Narrow" pitchFamily="34" charset="0"/>
            </a:endParaRPr>
          </a:p>
        </p:txBody>
      </p:sp>
      <p:sp>
        <p:nvSpPr>
          <p:cNvPr id="36" name="Rectangle 35">
            <a:extLst>
              <a:ext uri="{FF2B5EF4-FFF2-40B4-BE49-F238E27FC236}">
                <a16:creationId xmlns:a16="http://schemas.microsoft.com/office/drawing/2014/main" id="{79C41F4F-2033-40BA-9590-C1194D06DC04}"/>
              </a:ext>
            </a:extLst>
          </p:cNvPr>
          <p:cNvSpPr/>
          <p:nvPr/>
        </p:nvSpPr>
        <p:spPr>
          <a:xfrm>
            <a:off x="460280" y="8310863"/>
            <a:ext cx="6309333" cy="523220"/>
          </a:xfrm>
          <a:prstGeom prst="rect">
            <a:avLst/>
          </a:prstGeom>
        </p:spPr>
        <p:txBody>
          <a:bodyPr wrap="square">
            <a:spAutoFit/>
          </a:bodyPr>
          <a:lstStyle/>
          <a:p>
            <a:r>
              <a:rPr lang="en-AU" sz="700" baseline="30000" dirty="0">
                <a:latin typeface="Arial Narrow" panose="020B0606020202030204" pitchFamily="34" charset="0"/>
              </a:rPr>
              <a:t>[1] </a:t>
            </a:r>
            <a:r>
              <a:rPr lang="en-AU" sz="700" dirty="0">
                <a:latin typeface="Arial Narrow" panose="020B0606020202030204" pitchFamily="34" charset="0"/>
              </a:rPr>
              <a:t>IUCN (2008). </a:t>
            </a:r>
            <a:r>
              <a:rPr lang="en-AU" sz="700" i="1" dirty="0">
                <a:latin typeface="Arial Narrow" panose="020B0606020202030204" pitchFamily="34" charset="0"/>
              </a:rPr>
              <a:t>10 Principles for High Sea Governance. </a:t>
            </a:r>
            <a:r>
              <a:rPr lang="en-AU" sz="700" dirty="0">
                <a:latin typeface="Arial Narrow" panose="020B0606020202030204" pitchFamily="34" charset="0"/>
              </a:rPr>
              <a:t>IUCN. Accessed 16.06.2019 from:</a:t>
            </a:r>
            <a:r>
              <a:rPr lang="en-AU" sz="700" baseline="30000" dirty="0">
                <a:latin typeface="Arial Narrow" panose="020B0606020202030204" pitchFamily="34" charset="0"/>
              </a:rPr>
              <a:t> </a:t>
            </a:r>
            <a:r>
              <a:rPr lang="en-AU" sz="700" dirty="0">
                <a:latin typeface="Arial Narrow" panose="020B0606020202030204" pitchFamily="34" charset="0"/>
              </a:rPr>
              <a:t>https://www.iucn.org/downloads/10_principles_for_high_seas_governance___final.pdf</a:t>
            </a:r>
            <a:endParaRPr lang="en-AU" sz="700" baseline="30000" dirty="0">
              <a:latin typeface="Arial Narrow" panose="020B0606020202030204" pitchFamily="34" charset="0"/>
            </a:endParaRPr>
          </a:p>
          <a:p>
            <a:r>
              <a:rPr lang="en-AU" sz="700" baseline="30000" dirty="0">
                <a:latin typeface="Arial Narrow" panose="020B0606020202030204" pitchFamily="34" charset="0"/>
              </a:rPr>
              <a:t>[2] </a:t>
            </a:r>
            <a:r>
              <a:rPr lang="en-AU" sz="700" dirty="0">
                <a:latin typeface="Arial Narrow" panose="020B0606020202030204" pitchFamily="34" charset="0"/>
              </a:rPr>
              <a:t>Caton, A. E. (1994). </a:t>
            </a:r>
            <a:r>
              <a:rPr lang="en-AU" sz="700" i="1" dirty="0">
                <a:latin typeface="Arial Narrow" panose="020B0606020202030204" pitchFamily="34" charset="0"/>
              </a:rPr>
              <a:t>Review of aspects of southern bluefin tuna biology, population, and fisheries. </a:t>
            </a:r>
            <a:r>
              <a:rPr lang="en-AU" sz="700" dirty="0">
                <a:latin typeface="Arial Narrow" panose="020B0606020202030204" pitchFamily="34" charset="0"/>
              </a:rPr>
              <a:t>FAO. Accessed 04.05.2019 from: http://www.fao.org/3/t1817e/T1817E15.htm</a:t>
            </a:r>
          </a:p>
          <a:p>
            <a:r>
              <a:rPr lang="en-AU" sz="700" baseline="30000" dirty="0">
                <a:latin typeface="Arial Narrow" panose="020B0606020202030204" pitchFamily="34" charset="0"/>
              </a:rPr>
              <a:t>[3] </a:t>
            </a:r>
            <a:r>
              <a:rPr lang="en-AU" sz="700" dirty="0">
                <a:latin typeface="Arial Narrow" panose="020B0606020202030204" pitchFamily="34" charset="0"/>
              </a:rPr>
              <a:t>Adapted from: </a:t>
            </a:r>
            <a:r>
              <a:rPr lang="en-AU" sz="700" dirty="0" err="1">
                <a:latin typeface="Arial Narrow" panose="020B0606020202030204" pitchFamily="34" charset="0"/>
              </a:rPr>
              <a:t>MPAtlas</a:t>
            </a:r>
            <a:r>
              <a:rPr lang="en-AU" sz="700" dirty="0">
                <a:latin typeface="Arial Narrow" panose="020B0606020202030204" pitchFamily="34" charset="0"/>
              </a:rPr>
              <a:t> (2019). </a:t>
            </a:r>
            <a:r>
              <a:rPr lang="en-AU" sz="700" i="1" dirty="0">
                <a:latin typeface="Arial Narrow" panose="020B0606020202030204" pitchFamily="34" charset="0"/>
              </a:rPr>
              <a:t>High Seas. </a:t>
            </a:r>
            <a:r>
              <a:rPr lang="en-AU" sz="700" dirty="0">
                <a:latin typeface="Arial Narrow" panose="020B0606020202030204" pitchFamily="34" charset="0"/>
              </a:rPr>
              <a:t>Atlas of Marine Protection. Marine Conservation Institute. Accessed 04.05.2019 from: http://www.mpatlas.org/data/map-gallery/</a:t>
            </a:r>
          </a:p>
          <a:p>
            <a:r>
              <a:rPr lang="en-AU" sz="700" baseline="30000" dirty="0">
                <a:latin typeface="Arial Narrow" panose="020B0606020202030204" pitchFamily="34" charset="0"/>
              </a:rPr>
              <a:t>[4] </a:t>
            </a:r>
            <a:r>
              <a:rPr lang="en-AU" sz="700" dirty="0">
                <a:latin typeface="Arial Narrow" panose="020B0606020202030204" pitchFamily="34" charset="0"/>
              </a:rPr>
              <a:t>CCSBT (2019). </a:t>
            </a:r>
            <a:r>
              <a:rPr lang="en-AU" sz="700" i="1" dirty="0">
                <a:latin typeface="Arial Narrow" panose="020B0606020202030204" pitchFamily="34" charset="0"/>
              </a:rPr>
              <a:t>Origins of the Convention</a:t>
            </a:r>
            <a:r>
              <a:rPr lang="en-AU" sz="700" dirty="0">
                <a:latin typeface="Arial Narrow" panose="020B0606020202030204" pitchFamily="34" charset="0"/>
              </a:rPr>
              <a:t>. Commission for the Conservation of Southern Bluefin Tuna. Accessed 05.05.2019 from: https://www.ccsbt.org/en/content/home </a:t>
            </a:r>
            <a:endParaRPr lang="en-US" sz="700" i="1" dirty="0">
              <a:latin typeface="Arial Narrow" panose="020B0606020202030204"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18" name="Picture 17">
            <a:extLst>
              <a:ext uri="{FF2B5EF4-FFF2-40B4-BE49-F238E27FC236}">
                <a16:creationId xmlns:a16="http://schemas.microsoft.com/office/drawing/2014/main" id="{BBF27101-162E-4AC6-87C4-345CF9A378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807" b="708"/>
          <a:stretch/>
        </p:blipFill>
        <p:spPr>
          <a:xfrm>
            <a:off x="556743" y="3476495"/>
            <a:ext cx="3985324" cy="2412744"/>
          </a:xfrm>
          <a:prstGeom prst="rect">
            <a:avLst/>
          </a:prstGeom>
          <a:ln w="28575">
            <a:solidFill>
              <a:schemeClr val="tx1"/>
            </a:solidFill>
          </a:ln>
          <a:effectLst>
            <a:outerShdw blurRad="50800" dist="38100" dir="2700000" algn="tl" rotWithShape="0">
              <a:prstClr val="black">
                <a:alpha val="40000"/>
              </a:prstClr>
            </a:outerShdw>
          </a:effectLst>
        </p:spPr>
      </p:pic>
      <p:pic>
        <p:nvPicPr>
          <p:cNvPr id="20" name="Picture 2" descr="Related image">
            <a:extLst>
              <a:ext uri="{FF2B5EF4-FFF2-40B4-BE49-F238E27FC236}">
                <a16:creationId xmlns:a16="http://schemas.microsoft.com/office/drawing/2014/main" id="{3F04695A-168A-48E2-BAA4-7C64F7FF1EB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617420" y="3404673"/>
            <a:ext cx="1769278" cy="1088105"/>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D515C13-8219-41DA-B647-5FCF2BACA5F1}"/>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0"/>
                    </a14:imgEffect>
                    <a14:imgEffect>
                      <a14:brightnessContrast bright="20000" contrast="-40000"/>
                    </a14:imgEffect>
                  </a14:imgLayer>
                </a14:imgProps>
              </a:ext>
            </a:extLst>
          </a:blip>
          <a:srcRect l="1216" t="2977" r="1214" b="1781"/>
          <a:stretch/>
        </p:blipFill>
        <p:spPr>
          <a:xfrm>
            <a:off x="4617420" y="4717928"/>
            <a:ext cx="1769278" cy="1007675"/>
          </a:xfrm>
          <a:prstGeom prst="rect">
            <a:avLst/>
          </a:prstGeom>
          <a:ln>
            <a:noFill/>
          </a:ln>
          <a:effectLst/>
        </p:spPr>
      </p:pic>
      <p:sp>
        <p:nvSpPr>
          <p:cNvPr id="8" name="TextBox 7">
            <a:extLst>
              <a:ext uri="{FF2B5EF4-FFF2-40B4-BE49-F238E27FC236}">
                <a16:creationId xmlns:a16="http://schemas.microsoft.com/office/drawing/2014/main" id="{0B2443C2-490A-484F-9E54-2C4FFD998DFE}"/>
              </a:ext>
            </a:extLst>
          </p:cNvPr>
          <p:cNvSpPr txBox="1"/>
          <p:nvPr/>
        </p:nvSpPr>
        <p:spPr>
          <a:xfrm>
            <a:off x="4624294" y="4434722"/>
            <a:ext cx="1866434" cy="307777"/>
          </a:xfrm>
          <a:prstGeom prst="rect">
            <a:avLst/>
          </a:prstGeom>
          <a:noFill/>
        </p:spPr>
        <p:txBody>
          <a:bodyPr wrap="square" rtlCol="0">
            <a:spAutoFit/>
          </a:bodyPr>
          <a:lstStyle/>
          <a:p>
            <a:r>
              <a:rPr lang="en-AU" sz="700" b="1" dirty="0">
                <a:latin typeface="Arial Narrow" panose="020B0606020202030204" pitchFamily="34" charset="0"/>
              </a:rPr>
              <a:t>Figure 1: Spawning ground (black) and total distribution (grey) of Southern Bluefin Tuna</a:t>
            </a:r>
            <a:r>
              <a:rPr lang="en-AU" sz="700" b="1" baseline="30000" dirty="0">
                <a:latin typeface="Arial Narrow" panose="020B0606020202030204" pitchFamily="34" charset="0"/>
              </a:rPr>
              <a:t>[2]</a:t>
            </a:r>
            <a:r>
              <a:rPr lang="en-AU" sz="700" b="1" dirty="0">
                <a:latin typeface="Arial Narrow" panose="020B0606020202030204" pitchFamily="34" charset="0"/>
              </a:rPr>
              <a:t> </a:t>
            </a:r>
          </a:p>
        </p:txBody>
      </p:sp>
      <p:sp>
        <p:nvSpPr>
          <p:cNvPr id="21" name="TextBox 20">
            <a:extLst>
              <a:ext uri="{FF2B5EF4-FFF2-40B4-BE49-F238E27FC236}">
                <a16:creationId xmlns:a16="http://schemas.microsoft.com/office/drawing/2014/main" id="{0761B582-F877-40A4-A8EB-424D279DCE4A}"/>
              </a:ext>
            </a:extLst>
          </p:cNvPr>
          <p:cNvSpPr txBox="1"/>
          <p:nvPr/>
        </p:nvSpPr>
        <p:spPr>
          <a:xfrm>
            <a:off x="4592386" y="5710993"/>
            <a:ext cx="1866434" cy="307777"/>
          </a:xfrm>
          <a:prstGeom prst="rect">
            <a:avLst/>
          </a:prstGeom>
          <a:noFill/>
        </p:spPr>
        <p:txBody>
          <a:bodyPr wrap="square" rtlCol="0">
            <a:spAutoFit/>
          </a:bodyPr>
          <a:lstStyle/>
          <a:p>
            <a:r>
              <a:rPr lang="en-AU" sz="700" b="1" dirty="0">
                <a:latin typeface="Arial Narrow" panose="020B0606020202030204" pitchFamily="34" charset="0"/>
              </a:rPr>
              <a:t>Figure 2: High Seas (dark) and EEZs (light). MPAtlas.org. [Current 07/2019]</a:t>
            </a:r>
            <a:r>
              <a:rPr lang="en-AU" sz="700" b="1" baseline="30000" dirty="0">
                <a:latin typeface="Arial Narrow" panose="020B0606020202030204" pitchFamily="34" charset="0"/>
              </a:rPr>
              <a:t>[3]</a:t>
            </a:r>
            <a:r>
              <a:rPr lang="en-AU" sz="700" b="1" dirty="0">
                <a:latin typeface="Arial Narrow" panose="020B0606020202030204" pitchFamily="34" charset="0"/>
              </a:rPr>
              <a:t>.</a:t>
            </a:r>
          </a:p>
        </p:txBody>
      </p:sp>
      <p:sp>
        <p:nvSpPr>
          <p:cNvPr id="22" name="Rectangle 21">
            <a:extLst>
              <a:ext uri="{FF2B5EF4-FFF2-40B4-BE49-F238E27FC236}">
                <a16:creationId xmlns:a16="http://schemas.microsoft.com/office/drawing/2014/main" id="{58E56BD6-BA61-45C1-A132-DCEEFE0930CD}"/>
              </a:ext>
            </a:extLst>
          </p:cNvPr>
          <p:cNvSpPr/>
          <p:nvPr/>
        </p:nvSpPr>
        <p:spPr>
          <a:xfrm>
            <a:off x="539175" y="3078712"/>
            <a:ext cx="5847523" cy="323304"/>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23" name="Rectangle 22">
            <a:extLst>
              <a:ext uri="{FF2B5EF4-FFF2-40B4-BE49-F238E27FC236}">
                <a16:creationId xmlns:a16="http://schemas.microsoft.com/office/drawing/2014/main" id="{9414856F-DB50-453A-A161-2238BCD9627F}"/>
              </a:ext>
            </a:extLst>
          </p:cNvPr>
          <p:cNvSpPr/>
          <p:nvPr/>
        </p:nvSpPr>
        <p:spPr>
          <a:xfrm>
            <a:off x="545746" y="3078712"/>
            <a:ext cx="5900157" cy="276999"/>
          </a:xfrm>
          <a:prstGeom prst="rect">
            <a:avLst/>
          </a:prstGeom>
        </p:spPr>
        <p:txBody>
          <a:bodyPr wrap="square">
            <a:spAutoFit/>
          </a:bodyPr>
          <a:lstStyle/>
          <a:p>
            <a:r>
              <a:rPr lang="en-AU" sz="1200" b="1" dirty="0">
                <a:solidFill>
                  <a:schemeClr val="bg1"/>
                </a:solidFill>
                <a:latin typeface="Arial Narrow" panose="020B0606020202030204" pitchFamily="34" charset="0"/>
              </a:rPr>
              <a:t>Activity: Shade the distribution of </a:t>
            </a:r>
            <a:r>
              <a:rPr lang="en-AU" sz="1200" b="1" i="1" dirty="0" err="1">
                <a:solidFill>
                  <a:schemeClr val="bg1"/>
                </a:solidFill>
                <a:latin typeface="Arial Narrow" panose="020B0606020202030204" pitchFamily="34" charset="0"/>
                <a:ea typeface="Times New Roman" panose="02020603050405020304" pitchFamily="18" charset="0"/>
              </a:rPr>
              <a:t>Thannus</a:t>
            </a:r>
            <a:r>
              <a:rPr lang="en-AU" sz="1200" b="1" i="1" dirty="0">
                <a:solidFill>
                  <a:schemeClr val="bg1"/>
                </a:solidFill>
                <a:latin typeface="Arial Narrow" panose="020B0606020202030204" pitchFamily="34" charset="0"/>
                <a:ea typeface="Times New Roman" panose="02020603050405020304" pitchFamily="18" charset="0"/>
              </a:rPr>
              <a:t> </a:t>
            </a:r>
            <a:r>
              <a:rPr lang="en-AU" sz="1200" b="1" i="1" dirty="0" err="1">
                <a:solidFill>
                  <a:schemeClr val="bg1"/>
                </a:solidFill>
                <a:latin typeface="Arial Narrow" panose="020B0606020202030204" pitchFamily="34" charset="0"/>
                <a:ea typeface="Times New Roman" panose="02020603050405020304" pitchFamily="18" charset="0"/>
              </a:rPr>
              <a:t>maccoyii</a:t>
            </a:r>
            <a:r>
              <a:rPr lang="en-AU" sz="1200" b="1" i="1" dirty="0">
                <a:solidFill>
                  <a:schemeClr val="bg1"/>
                </a:solidFill>
                <a:latin typeface="Arial Narrow" panose="020B0606020202030204" pitchFamily="34" charset="0"/>
                <a:ea typeface="Times New Roman" panose="02020603050405020304" pitchFamily="18" charset="0"/>
              </a:rPr>
              <a:t>.  </a:t>
            </a:r>
            <a:r>
              <a:rPr lang="en-AU" sz="1200" b="1" dirty="0">
                <a:solidFill>
                  <a:schemeClr val="bg1"/>
                </a:solidFill>
                <a:latin typeface="Arial Narrow" panose="020B0606020202030204" pitchFamily="34" charset="0"/>
                <a:ea typeface="Times New Roman" panose="02020603050405020304" pitchFamily="18" charset="0"/>
              </a:rPr>
              <a:t>Darken any areas in the </a:t>
            </a:r>
            <a:r>
              <a:rPr lang="en-AU" sz="1200" b="1" dirty="0">
                <a:solidFill>
                  <a:schemeClr val="bg1"/>
                </a:solidFill>
                <a:latin typeface="Arial Narrow" panose="020B0606020202030204" pitchFamily="34" charset="0"/>
              </a:rPr>
              <a:t>‘</a:t>
            </a:r>
            <a:r>
              <a:rPr lang="en-AU" sz="1200" b="1" i="1" dirty="0">
                <a:solidFill>
                  <a:schemeClr val="bg1"/>
                </a:solidFill>
                <a:latin typeface="Arial Narrow" panose="020B0606020202030204" pitchFamily="34" charset="0"/>
              </a:rPr>
              <a:t>High Seas</a:t>
            </a:r>
            <a:r>
              <a:rPr lang="en-AU" sz="1200" b="1" dirty="0">
                <a:solidFill>
                  <a:schemeClr val="bg1"/>
                </a:solidFill>
                <a:latin typeface="Arial Narrow" panose="020B0606020202030204" pitchFamily="34" charset="0"/>
              </a:rPr>
              <a:t>’.</a:t>
            </a:r>
          </a:p>
        </p:txBody>
      </p:sp>
      <p:sp>
        <p:nvSpPr>
          <p:cNvPr id="25" name="Rectangle 24">
            <a:extLst>
              <a:ext uri="{FF2B5EF4-FFF2-40B4-BE49-F238E27FC236}">
                <a16:creationId xmlns:a16="http://schemas.microsoft.com/office/drawing/2014/main" id="{76D38D21-7C7E-47EF-BEBB-000413ADC736}"/>
              </a:ext>
            </a:extLst>
          </p:cNvPr>
          <p:cNvSpPr/>
          <p:nvPr/>
        </p:nvSpPr>
        <p:spPr>
          <a:xfrm>
            <a:off x="464699" y="6350410"/>
            <a:ext cx="6093309" cy="1077218"/>
          </a:xfrm>
          <a:prstGeom prst="rect">
            <a:avLst/>
          </a:prstGeom>
        </p:spPr>
        <p:txBody>
          <a:bodyPr wrap="square">
            <a:spAutoFit/>
          </a:bodyPr>
          <a:lstStyle/>
          <a:p>
            <a:r>
              <a:rPr lang="en-AU" sz="1600" b="1" dirty="0">
                <a:latin typeface="Arial Narrow" panose="020B0606020202030204" pitchFamily="34" charset="0"/>
              </a:rPr>
              <a:t>Convention for the Conservation of Southern Bluefin Tuna (CCSBT)</a:t>
            </a:r>
          </a:p>
          <a:p>
            <a:r>
              <a:rPr lang="en-US" sz="1200" dirty="0">
                <a:latin typeface="Arial Narrow" panose="020B0606020202030204" pitchFamily="34" charset="0"/>
              </a:rPr>
              <a:t>In the 1980s, Japan, Australia and New Zealand began applying quotas to Southern Bluefin Tuna Fisheries in efforts to conserve stocks for the future. The voluntary arrangements were later </a:t>
            </a:r>
            <a:r>
              <a:rPr lang="en-US" sz="1200" dirty="0" err="1">
                <a:latin typeface="Arial Narrow" panose="020B0606020202030204" pitchFamily="34" charset="0"/>
              </a:rPr>
              <a:t>formalised</a:t>
            </a:r>
            <a:r>
              <a:rPr lang="en-US" sz="1200" dirty="0">
                <a:latin typeface="Arial Narrow" panose="020B0606020202030204" pitchFamily="34" charset="0"/>
              </a:rPr>
              <a:t> with the signing of the Convention for the Conservation of Southern Bluefin Tuna (CCSBT) which came into force in May 1994. Additional countries have since signed the convention</a:t>
            </a:r>
            <a:r>
              <a:rPr lang="en-US" sz="1200" baseline="30000" dirty="0">
                <a:latin typeface="Arial Narrow" panose="020B0606020202030204" pitchFamily="34" charset="0"/>
              </a:rPr>
              <a:t>[4]</a:t>
            </a:r>
            <a:r>
              <a:rPr lang="en-US" sz="1200" dirty="0">
                <a:latin typeface="Arial Narrow" panose="020B0606020202030204" pitchFamily="34" charset="0"/>
              </a:rPr>
              <a:t>. </a:t>
            </a:r>
            <a:endParaRPr lang="en-AU" sz="1200" dirty="0">
              <a:latin typeface="Arial Narrow" panose="020B0606020202030204" pitchFamily="34" charset="0"/>
            </a:endParaRPr>
          </a:p>
        </p:txBody>
      </p:sp>
      <p:sp>
        <p:nvSpPr>
          <p:cNvPr id="26" name="Rectangle 25">
            <a:extLst>
              <a:ext uri="{FF2B5EF4-FFF2-40B4-BE49-F238E27FC236}">
                <a16:creationId xmlns:a16="http://schemas.microsoft.com/office/drawing/2014/main" id="{12D8AF47-64F1-4A9B-B1CC-F6794BD27496}"/>
              </a:ext>
            </a:extLst>
          </p:cNvPr>
          <p:cNvSpPr/>
          <p:nvPr/>
        </p:nvSpPr>
        <p:spPr>
          <a:xfrm>
            <a:off x="502902" y="7430654"/>
            <a:ext cx="5874397" cy="88020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0B1B3028-7C39-474E-96C5-7B0B2C772DB1}"/>
              </a:ext>
            </a:extLst>
          </p:cNvPr>
          <p:cNvSpPr/>
          <p:nvPr/>
        </p:nvSpPr>
        <p:spPr>
          <a:xfrm>
            <a:off x="520972" y="7435182"/>
            <a:ext cx="5842022"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Activity: What was the purpose of creating a convention for the conservation of </a:t>
            </a:r>
            <a:r>
              <a:rPr lang="en-AU" sz="1200" b="1" i="1" dirty="0">
                <a:latin typeface="Arial Narrow" panose="020B0606020202030204" pitchFamily="34" charset="0"/>
                <a:ea typeface="Times New Roman" panose="02020603050405020304" pitchFamily="18" charset="0"/>
              </a:rPr>
              <a:t>T. </a:t>
            </a:r>
            <a:r>
              <a:rPr lang="en-AU" sz="1200" b="1" i="1" dirty="0" err="1">
                <a:latin typeface="Arial Narrow" panose="020B0606020202030204" pitchFamily="34" charset="0"/>
                <a:ea typeface="Times New Roman" panose="02020603050405020304" pitchFamily="18" charset="0"/>
              </a:rPr>
              <a:t>maccoyii</a:t>
            </a:r>
            <a:r>
              <a:rPr lang="en-AU" sz="1200" b="1" dirty="0">
                <a:latin typeface="Arial Narrow" panose="020B0606020202030204" pitchFamily="34" charset="0"/>
                <a:ea typeface="Times New Roman" panose="02020603050405020304" pitchFamily="18" charset="0"/>
              </a:rPr>
              <a:t>? </a:t>
            </a:r>
            <a:endParaRPr lang="en-US" sz="1200" b="1" dirty="0">
              <a:latin typeface="Arial Narrow" panose="020B0606020202030204" pitchFamily="34" charset="0"/>
              <a:ea typeface="Times New Roman" panose="02020603050405020304" pitchFamily="18" charset="0"/>
            </a:endParaRPr>
          </a:p>
        </p:txBody>
      </p:sp>
      <p:sp>
        <p:nvSpPr>
          <p:cNvPr id="28" name="Rectangle 27">
            <a:extLst>
              <a:ext uri="{FF2B5EF4-FFF2-40B4-BE49-F238E27FC236}">
                <a16:creationId xmlns:a16="http://schemas.microsoft.com/office/drawing/2014/main" id="{4E4287B8-5EFE-4C12-B518-C6986AAB82D6}"/>
              </a:ext>
            </a:extLst>
          </p:cNvPr>
          <p:cNvSpPr/>
          <p:nvPr/>
        </p:nvSpPr>
        <p:spPr>
          <a:xfrm>
            <a:off x="545746" y="7746814"/>
            <a:ext cx="5775925" cy="49682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To reduce fishing pressure on Southern Bluefin Tuna and conserve stocks for the future. </a:t>
            </a:r>
          </a:p>
        </p:txBody>
      </p:sp>
      <p:sp>
        <p:nvSpPr>
          <p:cNvPr id="29" name="Rectangle 28">
            <a:extLst>
              <a:ext uri="{FF2B5EF4-FFF2-40B4-BE49-F238E27FC236}">
                <a16:creationId xmlns:a16="http://schemas.microsoft.com/office/drawing/2014/main" id="{16FF6F79-1C8C-40AD-81DB-D056D44DB293}"/>
              </a:ext>
            </a:extLst>
          </p:cNvPr>
          <p:cNvSpPr/>
          <p:nvPr/>
        </p:nvSpPr>
        <p:spPr>
          <a:xfrm>
            <a:off x="527543" y="2089322"/>
            <a:ext cx="5859155" cy="91102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a:extLst>
              <a:ext uri="{FF2B5EF4-FFF2-40B4-BE49-F238E27FC236}">
                <a16:creationId xmlns:a16="http://schemas.microsoft.com/office/drawing/2014/main" id="{138A11A5-6B86-41A5-A31D-B3E4F91BF942}"/>
              </a:ext>
            </a:extLst>
          </p:cNvPr>
          <p:cNvSpPr/>
          <p:nvPr/>
        </p:nvSpPr>
        <p:spPr>
          <a:xfrm>
            <a:off x="555698" y="2095392"/>
            <a:ext cx="5842022"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How are the high seas managed? Ans.</a:t>
            </a:r>
            <a:endParaRPr lang="en-US" sz="1200" b="1" dirty="0">
              <a:latin typeface="Arial Narrow" panose="020B0606020202030204" pitchFamily="34" charset="0"/>
              <a:ea typeface="Times New Roman" panose="02020603050405020304" pitchFamily="18" charset="0"/>
            </a:endParaRPr>
          </a:p>
        </p:txBody>
      </p:sp>
      <p:sp>
        <p:nvSpPr>
          <p:cNvPr id="31" name="Rectangle 30">
            <a:extLst>
              <a:ext uri="{FF2B5EF4-FFF2-40B4-BE49-F238E27FC236}">
                <a16:creationId xmlns:a16="http://schemas.microsoft.com/office/drawing/2014/main" id="{237F026B-9C19-4208-A240-E11342F2B266}"/>
              </a:ext>
            </a:extLst>
          </p:cNvPr>
          <p:cNvSpPr/>
          <p:nvPr/>
        </p:nvSpPr>
        <p:spPr>
          <a:xfrm>
            <a:off x="598555" y="2379032"/>
            <a:ext cx="5732515" cy="54387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32" name="Rectangle 31">
            <a:extLst>
              <a:ext uri="{FF2B5EF4-FFF2-40B4-BE49-F238E27FC236}">
                <a16:creationId xmlns:a16="http://schemas.microsoft.com/office/drawing/2014/main" id="{0E6DF8EB-6860-4349-AF7A-A7DC0FAD0C0B}"/>
              </a:ext>
            </a:extLst>
          </p:cNvPr>
          <p:cNvSpPr/>
          <p:nvPr/>
        </p:nvSpPr>
        <p:spPr>
          <a:xfrm>
            <a:off x="432035" y="988059"/>
            <a:ext cx="5995665" cy="1077218"/>
          </a:xfrm>
          <a:prstGeom prst="rect">
            <a:avLst/>
          </a:prstGeom>
        </p:spPr>
        <p:txBody>
          <a:bodyPr wrap="square">
            <a:spAutoFit/>
          </a:bodyPr>
          <a:lstStyle/>
          <a:p>
            <a:r>
              <a:rPr lang="en-AU" sz="1600" b="1" dirty="0">
                <a:latin typeface="Arial Narrow" panose="020B0606020202030204" pitchFamily="34" charset="0"/>
              </a:rPr>
              <a:t>The High Seas</a:t>
            </a:r>
          </a:p>
          <a:p>
            <a:r>
              <a:rPr lang="en-US" sz="1200" dirty="0">
                <a:latin typeface="Arial Narrow" panose="020B0606020202030204" pitchFamily="34" charset="0"/>
              </a:rPr>
              <a:t>Almost two thirds of the ocean is High Seas</a:t>
            </a:r>
            <a:r>
              <a:rPr lang="en-US" sz="1200" baseline="30000" dirty="0">
                <a:latin typeface="Arial Narrow" panose="020B0606020202030204" pitchFamily="34" charset="0"/>
              </a:rPr>
              <a:t>[1]</a:t>
            </a:r>
            <a:r>
              <a:rPr lang="en-US" sz="1200" dirty="0">
                <a:latin typeface="Arial Narrow" panose="020B0606020202030204" pitchFamily="34" charset="0"/>
              </a:rPr>
              <a:t>. There are no official laws in the high seas (yet). Only agreements between countries. Agreements that are more-or-less hand-shake deals, </a:t>
            </a:r>
            <a:r>
              <a:rPr lang="en-US" sz="1200" dirty="0" err="1">
                <a:latin typeface="Arial Narrow" panose="020B0606020202030204" pitchFamily="34" charset="0"/>
              </a:rPr>
              <a:t>formalised</a:t>
            </a:r>
            <a:r>
              <a:rPr lang="en-US" sz="1200" dirty="0">
                <a:latin typeface="Arial Narrow" panose="020B0606020202030204" pitchFamily="34" charset="0"/>
              </a:rPr>
              <a:t> by the signing of a convention, that usually prompt the creation of a commission or organization (e.g. Regional Fisheries Management Organizations) that set catch limits for species swimming between jurisdictions. </a:t>
            </a:r>
            <a:endParaRPr lang="en-AU" sz="1200" dirty="0">
              <a:latin typeface="Arial Narrow" panose="020B0606020202030204" pitchFamily="34" charset="0"/>
            </a:endParaRPr>
          </a:p>
        </p:txBody>
      </p:sp>
      <p:sp>
        <p:nvSpPr>
          <p:cNvPr id="33" name="Rectangle 32">
            <a:extLst>
              <a:ext uri="{FF2B5EF4-FFF2-40B4-BE49-F238E27FC236}">
                <a16:creationId xmlns:a16="http://schemas.microsoft.com/office/drawing/2014/main" id="{97311877-7156-4952-8F82-C11504ED1088}"/>
              </a:ext>
            </a:extLst>
          </p:cNvPr>
          <p:cNvSpPr/>
          <p:nvPr/>
        </p:nvSpPr>
        <p:spPr>
          <a:xfrm>
            <a:off x="520972" y="6005485"/>
            <a:ext cx="5847523" cy="323304"/>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34" name="Rectangle 33">
            <a:extLst>
              <a:ext uri="{FF2B5EF4-FFF2-40B4-BE49-F238E27FC236}">
                <a16:creationId xmlns:a16="http://schemas.microsoft.com/office/drawing/2014/main" id="{B10F25AF-E7A0-4413-B0E6-4CA4ADDA4DC6}"/>
              </a:ext>
            </a:extLst>
          </p:cNvPr>
          <p:cNvSpPr/>
          <p:nvPr/>
        </p:nvSpPr>
        <p:spPr>
          <a:xfrm>
            <a:off x="527543" y="6017362"/>
            <a:ext cx="5900157" cy="276999"/>
          </a:xfrm>
          <a:prstGeom prst="rect">
            <a:avLst/>
          </a:prstGeom>
        </p:spPr>
        <p:txBody>
          <a:bodyPr wrap="square">
            <a:spAutoFit/>
          </a:bodyPr>
          <a:lstStyle/>
          <a:p>
            <a:r>
              <a:rPr lang="en-AU" sz="1200" b="1" dirty="0">
                <a:solidFill>
                  <a:schemeClr val="bg1"/>
                </a:solidFill>
                <a:latin typeface="Arial Narrow" panose="020B0606020202030204" pitchFamily="34" charset="0"/>
              </a:rPr>
              <a:t>Q. What is the conservation status of </a:t>
            </a:r>
            <a:r>
              <a:rPr lang="en-AU" sz="1200" b="1" i="1" dirty="0" err="1">
                <a:solidFill>
                  <a:schemeClr val="bg1"/>
                </a:solidFill>
                <a:latin typeface="Arial Narrow" panose="020B0606020202030204" pitchFamily="34" charset="0"/>
              </a:rPr>
              <a:t>Thannus</a:t>
            </a:r>
            <a:r>
              <a:rPr lang="en-AU" sz="1200" b="1" i="1" dirty="0">
                <a:solidFill>
                  <a:schemeClr val="bg1"/>
                </a:solidFill>
                <a:latin typeface="Arial Narrow" panose="020B0606020202030204" pitchFamily="34" charset="0"/>
              </a:rPr>
              <a:t> </a:t>
            </a:r>
            <a:r>
              <a:rPr lang="en-AU" sz="1200" b="1" i="1" dirty="0" err="1">
                <a:solidFill>
                  <a:schemeClr val="bg1"/>
                </a:solidFill>
                <a:latin typeface="Arial Narrow" panose="020B0606020202030204" pitchFamily="34" charset="0"/>
              </a:rPr>
              <a:t>maccoyii</a:t>
            </a:r>
            <a:r>
              <a:rPr lang="en-AU" sz="1200" b="1" dirty="0">
                <a:solidFill>
                  <a:schemeClr val="bg1"/>
                </a:solidFill>
                <a:latin typeface="Arial Narrow" panose="020B0606020202030204" pitchFamily="34" charset="0"/>
              </a:rPr>
              <a:t>? Ans. </a:t>
            </a:r>
          </a:p>
        </p:txBody>
      </p:sp>
      <p:sp>
        <p:nvSpPr>
          <p:cNvPr id="5" name="Rectangle 4">
            <a:extLst>
              <a:ext uri="{FF2B5EF4-FFF2-40B4-BE49-F238E27FC236}">
                <a16:creationId xmlns:a16="http://schemas.microsoft.com/office/drawing/2014/main" id="{C7D4DEF1-6380-4DAB-8767-7C201EDF01FE}"/>
              </a:ext>
            </a:extLst>
          </p:cNvPr>
          <p:cNvSpPr/>
          <p:nvPr/>
        </p:nvSpPr>
        <p:spPr>
          <a:xfrm>
            <a:off x="555698" y="2387409"/>
            <a:ext cx="5951679" cy="461665"/>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Through regional fisheries management organizations (RFMOs) that are born from international agreements (formalised by the signing of a convention).   </a:t>
            </a:r>
          </a:p>
        </p:txBody>
      </p:sp>
      <p:sp>
        <p:nvSpPr>
          <p:cNvPr id="6" name="Rectangle 5">
            <a:extLst>
              <a:ext uri="{FF2B5EF4-FFF2-40B4-BE49-F238E27FC236}">
                <a16:creationId xmlns:a16="http://schemas.microsoft.com/office/drawing/2014/main" id="{414076D0-A17F-4A8D-8675-7E225DBF3978}"/>
              </a:ext>
            </a:extLst>
          </p:cNvPr>
          <p:cNvSpPr/>
          <p:nvPr/>
        </p:nvSpPr>
        <p:spPr>
          <a:xfrm>
            <a:off x="4437112" y="6035167"/>
            <a:ext cx="1899915" cy="2615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95E00987-ED18-4EA7-A3BB-8957D4621B49}"/>
              </a:ext>
            </a:extLst>
          </p:cNvPr>
          <p:cNvSpPr txBox="1"/>
          <p:nvPr/>
        </p:nvSpPr>
        <p:spPr>
          <a:xfrm>
            <a:off x="4540515" y="6025721"/>
            <a:ext cx="1792949"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Critically endangered</a:t>
            </a:r>
          </a:p>
        </p:txBody>
      </p:sp>
      <p:sp>
        <p:nvSpPr>
          <p:cNvPr id="10" name="Rectangle: Rounded Corners 9">
            <a:extLst>
              <a:ext uri="{FF2B5EF4-FFF2-40B4-BE49-F238E27FC236}">
                <a16:creationId xmlns:a16="http://schemas.microsoft.com/office/drawing/2014/main" id="{8822B2AB-83F0-41A4-9A24-87CC88613B30}"/>
              </a:ext>
            </a:extLst>
          </p:cNvPr>
          <p:cNvSpPr/>
          <p:nvPr/>
        </p:nvSpPr>
        <p:spPr>
          <a:xfrm>
            <a:off x="564258" y="5039475"/>
            <a:ext cx="3977809" cy="359885"/>
          </a:xfrm>
          <a:prstGeom prst="roundRect">
            <a:avLst/>
          </a:prstGeom>
          <a:solidFill>
            <a:schemeClr val="bg1">
              <a:lumMod val="8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Shape 10">
            <a:extLst>
              <a:ext uri="{FF2B5EF4-FFF2-40B4-BE49-F238E27FC236}">
                <a16:creationId xmlns:a16="http://schemas.microsoft.com/office/drawing/2014/main" id="{68509887-4440-4FDC-8F09-8B96F1C7BCA0}"/>
              </a:ext>
            </a:extLst>
          </p:cNvPr>
          <p:cNvSpPr/>
          <p:nvPr/>
        </p:nvSpPr>
        <p:spPr>
          <a:xfrm>
            <a:off x="2311400" y="4825747"/>
            <a:ext cx="757560" cy="233933"/>
          </a:xfrm>
          <a:custGeom>
            <a:avLst/>
            <a:gdLst>
              <a:gd name="connsiteX0" fmla="*/ 0 w 782392"/>
              <a:gd name="connsiteY0" fmla="*/ 213613 h 233933"/>
              <a:gd name="connsiteX1" fmla="*/ 198120 w 782392"/>
              <a:gd name="connsiteY1" fmla="*/ 142493 h 233933"/>
              <a:gd name="connsiteX2" fmla="*/ 223520 w 782392"/>
              <a:gd name="connsiteY2" fmla="*/ 127253 h 233933"/>
              <a:gd name="connsiteX3" fmla="*/ 243840 w 782392"/>
              <a:gd name="connsiteY3" fmla="*/ 117093 h 233933"/>
              <a:gd name="connsiteX4" fmla="*/ 259080 w 782392"/>
              <a:gd name="connsiteY4" fmla="*/ 106933 h 233933"/>
              <a:gd name="connsiteX5" fmla="*/ 309880 w 782392"/>
              <a:gd name="connsiteY5" fmla="*/ 96773 h 233933"/>
              <a:gd name="connsiteX6" fmla="*/ 360680 w 782392"/>
              <a:gd name="connsiteY6" fmla="*/ 81533 h 233933"/>
              <a:gd name="connsiteX7" fmla="*/ 411480 w 782392"/>
              <a:gd name="connsiteY7" fmla="*/ 45973 h 233933"/>
              <a:gd name="connsiteX8" fmla="*/ 426720 w 782392"/>
              <a:gd name="connsiteY8" fmla="*/ 35813 h 233933"/>
              <a:gd name="connsiteX9" fmla="*/ 462280 w 782392"/>
              <a:gd name="connsiteY9" fmla="*/ 10413 h 233933"/>
              <a:gd name="connsiteX10" fmla="*/ 741680 w 782392"/>
              <a:gd name="connsiteY10" fmla="*/ 25653 h 233933"/>
              <a:gd name="connsiteX11" fmla="*/ 756920 w 782392"/>
              <a:gd name="connsiteY11" fmla="*/ 35813 h 233933"/>
              <a:gd name="connsiteX12" fmla="*/ 777240 w 782392"/>
              <a:gd name="connsiteY12" fmla="*/ 51053 h 233933"/>
              <a:gd name="connsiteX13" fmla="*/ 782320 w 782392"/>
              <a:gd name="connsiteY13" fmla="*/ 66293 h 233933"/>
              <a:gd name="connsiteX14" fmla="*/ 751840 w 782392"/>
              <a:gd name="connsiteY14" fmla="*/ 117093 h 233933"/>
              <a:gd name="connsiteX15" fmla="*/ 736600 w 782392"/>
              <a:gd name="connsiteY15" fmla="*/ 127253 h 233933"/>
              <a:gd name="connsiteX16" fmla="*/ 731520 w 782392"/>
              <a:gd name="connsiteY16" fmla="*/ 147573 h 233933"/>
              <a:gd name="connsiteX17" fmla="*/ 721360 w 782392"/>
              <a:gd name="connsiteY17" fmla="*/ 178053 h 233933"/>
              <a:gd name="connsiteX18" fmla="*/ 716280 w 782392"/>
              <a:gd name="connsiteY18" fmla="*/ 198373 h 233933"/>
              <a:gd name="connsiteX19" fmla="*/ 650240 w 782392"/>
              <a:gd name="connsiteY19" fmla="*/ 213613 h 233933"/>
              <a:gd name="connsiteX20" fmla="*/ 406400 w 782392"/>
              <a:gd name="connsiteY20" fmla="*/ 218693 h 233933"/>
              <a:gd name="connsiteX21" fmla="*/ 360680 w 782392"/>
              <a:gd name="connsiteY21" fmla="*/ 223773 h 233933"/>
              <a:gd name="connsiteX22" fmla="*/ 279400 w 782392"/>
              <a:gd name="connsiteY22" fmla="*/ 233933 h 233933"/>
              <a:gd name="connsiteX23" fmla="*/ 0 w 782392"/>
              <a:gd name="connsiteY23" fmla="*/ 213613 h 23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2392" h="233933">
                <a:moveTo>
                  <a:pt x="0" y="213613"/>
                </a:moveTo>
                <a:cubicBezTo>
                  <a:pt x="66040" y="189906"/>
                  <a:pt x="132669" y="167781"/>
                  <a:pt x="198120" y="142493"/>
                </a:cubicBezTo>
                <a:cubicBezTo>
                  <a:pt x="207330" y="138935"/>
                  <a:pt x="214889" y="132048"/>
                  <a:pt x="223520" y="127253"/>
                </a:cubicBezTo>
                <a:cubicBezTo>
                  <a:pt x="230140" y="123575"/>
                  <a:pt x="237265" y="120850"/>
                  <a:pt x="243840" y="117093"/>
                </a:cubicBezTo>
                <a:cubicBezTo>
                  <a:pt x="249141" y="114064"/>
                  <a:pt x="253245" y="108729"/>
                  <a:pt x="259080" y="106933"/>
                </a:cubicBezTo>
                <a:cubicBezTo>
                  <a:pt x="275585" y="101855"/>
                  <a:pt x="293497" y="102234"/>
                  <a:pt x="309880" y="96773"/>
                </a:cubicBezTo>
                <a:cubicBezTo>
                  <a:pt x="336815" y="87795"/>
                  <a:pt x="319971" y="93164"/>
                  <a:pt x="360680" y="81533"/>
                </a:cubicBezTo>
                <a:cubicBezTo>
                  <a:pt x="430751" y="34819"/>
                  <a:pt x="358825" y="83584"/>
                  <a:pt x="411480" y="45973"/>
                </a:cubicBezTo>
                <a:cubicBezTo>
                  <a:pt x="416448" y="42424"/>
                  <a:pt x="422030" y="39722"/>
                  <a:pt x="426720" y="35813"/>
                </a:cubicBezTo>
                <a:cubicBezTo>
                  <a:pt x="457612" y="10070"/>
                  <a:pt x="424680" y="29213"/>
                  <a:pt x="462280" y="10413"/>
                </a:cubicBezTo>
                <a:cubicBezTo>
                  <a:pt x="584865" y="12817"/>
                  <a:pt x="656733" y="-22888"/>
                  <a:pt x="741680" y="25653"/>
                </a:cubicBezTo>
                <a:cubicBezTo>
                  <a:pt x="746981" y="28682"/>
                  <a:pt x="751952" y="32264"/>
                  <a:pt x="756920" y="35813"/>
                </a:cubicBezTo>
                <a:cubicBezTo>
                  <a:pt x="763810" y="40734"/>
                  <a:pt x="770467" y="45973"/>
                  <a:pt x="777240" y="51053"/>
                </a:cubicBezTo>
                <a:cubicBezTo>
                  <a:pt x="778933" y="56133"/>
                  <a:pt x="782984" y="60980"/>
                  <a:pt x="782320" y="66293"/>
                </a:cubicBezTo>
                <a:cubicBezTo>
                  <a:pt x="780061" y="84362"/>
                  <a:pt x="763673" y="105260"/>
                  <a:pt x="751840" y="117093"/>
                </a:cubicBezTo>
                <a:cubicBezTo>
                  <a:pt x="747523" y="121410"/>
                  <a:pt x="741680" y="123866"/>
                  <a:pt x="736600" y="127253"/>
                </a:cubicBezTo>
                <a:cubicBezTo>
                  <a:pt x="734907" y="134026"/>
                  <a:pt x="733526" y="140886"/>
                  <a:pt x="731520" y="147573"/>
                </a:cubicBezTo>
                <a:cubicBezTo>
                  <a:pt x="728443" y="157831"/>
                  <a:pt x="723957" y="167663"/>
                  <a:pt x="721360" y="178053"/>
                </a:cubicBezTo>
                <a:cubicBezTo>
                  <a:pt x="719667" y="184826"/>
                  <a:pt x="720750" y="193009"/>
                  <a:pt x="716280" y="198373"/>
                </a:cubicBezTo>
                <a:cubicBezTo>
                  <a:pt x="704413" y="212614"/>
                  <a:pt x="658600" y="213320"/>
                  <a:pt x="650240" y="213613"/>
                </a:cubicBezTo>
                <a:cubicBezTo>
                  <a:pt x="568992" y="216464"/>
                  <a:pt x="487680" y="217000"/>
                  <a:pt x="406400" y="218693"/>
                </a:cubicBezTo>
                <a:lnTo>
                  <a:pt x="360680" y="223773"/>
                </a:lnTo>
                <a:cubicBezTo>
                  <a:pt x="333570" y="227026"/>
                  <a:pt x="306704" y="233933"/>
                  <a:pt x="279400" y="233933"/>
                </a:cubicBezTo>
                <a:lnTo>
                  <a:pt x="0" y="213613"/>
                </a:lnTo>
                <a:close/>
              </a:path>
            </a:pathLst>
          </a:custGeom>
          <a:solidFill>
            <a:schemeClr val="bg1">
              <a:lumMod val="8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reeform: Shape 18">
            <a:extLst>
              <a:ext uri="{FF2B5EF4-FFF2-40B4-BE49-F238E27FC236}">
                <a16:creationId xmlns:a16="http://schemas.microsoft.com/office/drawing/2014/main" id="{316A99DF-B8DB-4386-B913-4F4AE5FEAA5C}"/>
              </a:ext>
            </a:extLst>
          </p:cNvPr>
          <p:cNvSpPr/>
          <p:nvPr/>
        </p:nvSpPr>
        <p:spPr>
          <a:xfrm>
            <a:off x="3235456" y="5392529"/>
            <a:ext cx="351245" cy="132644"/>
          </a:xfrm>
          <a:custGeom>
            <a:avLst/>
            <a:gdLst>
              <a:gd name="connsiteX0" fmla="*/ 0 w 351245"/>
              <a:gd name="connsiteY0" fmla="*/ 5080 h 132644"/>
              <a:gd name="connsiteX1" fmla="*/ 30480 w 351245"/>
              <a:gd name="connsiteY1" fmla="*/ 45720 h 132644"/>
              <a:gd name="connsiteX2" fmla="*/ 45720 w 351245"/>
              <a:gd name="connsiteY2" fmla="*/ 55880 h 132644"/>
              <a:gd name="connsiteX3" fmla="*/ 81280 w 351245"/>
              <a:gd name="connsiteY3" fmla="*/ 96520 h 132644"/>
              <a:gd name="connsiteX4" fmla="*/ 96520 w 351245"/>
              <a:gd name="connsiteY4" fmla="*/ 101600 h 132644"/>
              <a:gd name="connsiteX5" fmla="*/ 111760 w 351245"/>
              <a:gd name="connsiteY5" fmla="*/ 132080 h 132644"/>
              <a:gd name="connsiteX6" fmla="*/ 137160 w 351245"/>
              <a:gd name="connsiteY6" fmla="*/ 127000 h 132644"/>
              <a:gd name="connsiteX7" fmla="*/ 157480 w 351245"/>
              <a:gd name="connsiteY7" fmla="*/ 35560 h 132644"/>
              <a:gd name="connsiteX8" fmla="*/ 172720 w 351245"/>
              <a:gd name="connsiteY8" fmla="*/ 20320 h 132644"/>
              <a:gd name="connsiteX9" fmla="*/ 203200 w 351245"/>
              <a:gd name="connsiteY9" fmla="*/ 25400 h 132644"/>
              <a:gd name="connsiteX10" fmla="*/ 233680 w 351245"/>
              <a:gd name="connsiteY10" fmla="*/ 76200 h 132644"/>
              <a:gd name="connsiteX11" fmla="*/ 248920 w 351245"/>
              <a:gd name="connsiteY11" fmla="*/ 91440 h 132644"/>
              <a:gd name="connsiteX12" fmla="*/ 284480 w 351245"/>
              <a:gd name="connsiteY12" fmla="*/ 127000 h 132644"/>
              <a:gd name="connsiteX13" fmla="*/ 330200 w 351245"/>
              <a:gd name="connsiteY13" fmla="*/ 116840 h 132644"/>
              <a:gd name="connsiteX14" fmla="*/ 340360 w 351245"/>
              <a:gd name="connsiteY14" fmla="*/ 0 h 132644"/>
              <a:gd name="connsiteX15" fmla="*/ 0 w 351245"/>
              <a:gd name="connsiteY15" fmla="*/ 5080 h 132644"/>
              <a:gd name="connsiteX16" fmla="*/ 0 w 351245"/>
              <a:gd name="connsiteY16" fmla="*/ 5080 h 13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245" h="132644">
                <a:moveTo>
                  <a:pt x="0" y="5080"/>
                </a:moveTo>
                <a:cubicBezTo>
                  <a:pt x="5080" y="11853"/>
                  <a:pt x="12703" y="30905"/>
                  <a:pt x="30480" y="45720"/>
                </a:cubicBezTo>
                <a:cubicBezTo>
                  <a:pt x="35170" y="49629"/>
                  <a:pt x="41403" y="51563"/>
                  <a:pt x="45720" y="55880"/>
                </a:cubicBezTo>
                <a:cubicBezTo>
                  <a:pt x="54562" y="64722"/>
                  <a:pt x="68952" y="88301"/>
                  <a:pt x="81280" y="96520"/>
                </a:cubicBezTo>
                <a:cubicBezTo>
                  <a:pt x="85735" y="99490"/>
                  <a:pt x="91440" y="99907"/>
                  <a:pt x="96520" y="101600"/>
                </a:cubicBezTo>
                <a:cubicBezTo>
                  <a:pt x="98379" y="107176"/>
                  <a:pt x="104504" y="130007"/>
                  <a:pt x="111760" y="132080"/>
                </a:cubicBezTo>
                <a:cubicBezTo>
                  <a:pt x="120062" y="134452"/>
                  <a:pt x="128693" y="128693"/>
                  <a:pt x="137160" y="127000"/>
                </a:cubicBezTo>
                <a:cubicBezTo>
                  <a:pt x="175106" y="89054"/>
                  <a:pt x="135248" y="135602"/>
                  <a:pt x="157480" y="35560"/>
                </a:cubicBezTo>
                <a:cubicBezTo>
                  <a:pt x="159038" y="28547"/>
                  <a:pt x="167640" y="25400"/>
                  <a:pt x="172720" y="20320"/>
                </a:cubicBezTo>
                <a:cubicBezTo>
                  <a:pt x="182880" y="22013"/>
                  <a:pt x="194762" y="19493"/>
                  <a:pt x="203200" y="25400"/>
                </a:cubicBezTo>
                <a:cubicBezTo>
                  <a:pt x="221287" y="38061"/>
                  <a:pt x="222049" y="59917"/>
                  <a:pt x="233680" y="76200"/>
                </a:cubicBezTo>
                <a:cubicBezTo>
                  <a:pt x="237856" y="82046"/>
                  <a:pt x="244189" y="86033"/>
                  <a:pt x="248920" y="91440"/>
                </a:cubicBezTo>
                <a:cubicBezTo>
                  <a:pt x="278484" y="125228"/>
                  <a:pt x="257161" y="108787"/>
                  <a:pt x="284480" y="127000"/>
                </a:cubicBezTo>
                <a:cubicBezTo>
                  <a:pt x="299720" y="123613"/>
                  <a:pt x="315789" y="122845"/>
                  <a:pt x="330200" y="116840"/>
                </a:cubicBezTo>
                <a:cubicBezTo>
                  <a:pt x="370538" y="100033"/>
                  <a:pt x="340510" y="3002"/>
                  <a:pt x="340360" y="0"/>
                </a:cubicBezTo>
                <a:lnTo>
                  <a:pt x="0" y="5080"/>
                </a:lnTo>
                <a:lnTo>
                  <a:pt x="0" y="5080"/>
                </a:lnTo>
                <a:close/>
              </a:path>
            </a:pathLst>
          </a:custGeom>
          <a:solidFill>
            <a:schemeClr val="bg1">
              <a:lumMod val="8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D8865D04-5392-4C85-AEBE-8AD82D86A6AA}"/>
              </a:ext>
            </a:extLst>
          </p:cNvPr>
          <p:cNvSpPr/>
          <p:nvPr/>
        </p:nvSpPr>
        <p:spPr>
          <a:xfrm>
            <a:off x="563976" y="5044860"/>
            <a:ext cx="351245" cy="35305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Rectangle 41">
            <a:extLst>
              <a:ext uri="{FF2B5EF4-FFF2-40B4-BE49-F238E27FC236}">
                <a16:creationId xmlns:a16="http://schemas.microsoft.com/office/drawing/2014/main" id="{7C943DD7-3F5C-4C4A-9830-2877B73A0CE5}"/>
              </a:ext>
            </a:extLst>
          </p:cNvPr>
          <p:cNvSpPr/>
          <p:nvPr/>
        </p:nvSpPr>
        <p:spPr>
          <a:xfrm>
            <a:off x="1315679" y="5041353"/>
            <a:ext cx="601153" cy="36323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Rectangle 42">
            <a:extLst>
              <a:ext uri="{FF2B5EF4-FFF2-40B4-BE49-F238E27FC236}">
                <a16:creationId xmlns:a16="http://schemas.microsoft.com/office/drawing/2014/main" id="{5F9BDBC6-5026-4DAE-B091-D9A81331D76E}"/>
              </a:ext>
            </a:extLst>
          </p:cNvPr>
          <p:cNvSpPr/>
          <p:nvPr/>
        </p:nvSpPr>
        <p:spPr>
          <a:xfrm>
            <a:off x="2215798" y="5041524"/>
            <a:ext cx="709146" cy="36605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Shape 44">
            <a:extLst>
              <a:ext uri="{FF2B5EF4-FFF2-40B4-BE49-F238E27FC236}">
                <a16:creationId xmlns:a16="http://schemas.microsoft.com/office/drawing/2014/main" id="{B6A493EB-55A2-4B84-995C-E13C8889BF3D}"/>
              </a:ext>
            </a:extLst>
          </p:cNvPr>
          <p:cNvSpPr/>
          <p:nvPr/>
        </p:nvSpPr>
        <p:spPr>
          <a:xfrm>
            <a:off x="940160" y="5034246"/>
            <a:ext cx="51487" cy="353054"/>
          </a:xfrm>
          <a:custGeom>
            <a:avLst/>
            <a:gdLst>
              <a:gd name="connsiteX0" fmla="*/ 41080 w 78296"/>
              <a:gd name="connsiteY0" fmla="*/ 0 h 335280"/>
              <a:gd name="connsiteX1" fmla="*/ 36000 w 78296"/>
              <a:gd name="connsiteY1" fmla="*/ 157480 h 335280"/>
              <a:gd name="connsiteX2" fmla="*/ 25840 w 78296"/>
              <a:gd name="connsiteY2" fmla="*/ 187960 h 335280"/>
              <a:gd name="connsiteX3" fmla="*/ 20760 w 78296"/>
              <a:gd name="connsiteY3" fmla="*/ 208280 h 335280"/>
              <a:gd name="connsiteX4" fmla="*/ 41080 w 78296"/>
              <a:gd name="connsiteY4" fmla="*/ 284480 h 335280"/>
              <a:gd name="connsiteX5" fmla="*/ 56320 w 78296"/>
              <a:gd name="connsiteY5" fmla="*/ 289560 h 335280"/>
              <a:gd name="connsiteX6" fmla="*/ 76640 w 78296"/>
              <a:gd name="connsiteY6" fmla="*/ 330200 h 335280"/>
              <a:gd name="connsiteX7" fmla="*/ 41080 w 78296"/>
              <a:gd name="connsiteY7" fmla="*/ 335280 h 335280"/>
              <a:gd name="connsiteX8" fmla="*/ 5520 w 78296"/>
              <a:gd name="connsiteY8" fmla="*/ 330200 h 335280"/>
              <a:gd name="connsiteX9" fmla="*/ 440 w 78296"/>
              <a:gd name="connsiteY9" fmla="*/ 309880 h 335280"/>
              <a:gd name="connsiteX10" fmla="*/ 15680 w 78296"/>
              <a:gd name="connsiteY10" fmla="*/ 0 h 335280"/>
              <a:gd name="connsiteX11" fmla="*/ 41080 w 78296"/>
              <a:gd name="connsiteY11" fmla="*/ 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96" h="335280">
                <a:moveTo>
                  <a:pt x="41080" y="0"/>
                </a:moveTo>
                <a:cubicBezTo>
                  <a:pt x="39387" y="52493"/>
                  <a:pt x="40245" y="105131"/>
                  <a:pt x="36000" y="157480"/>
                </a:cubicBezTo>
                <a:cubicBezTo>
                  <a:pt x="35134" y="168155"/>
                  <a:pt x="28437" y="177570"/>
                  <a:pt x="25840" y="187960"/>
                </a:cubicBezTo>
                <a:lnTo>
                  <a:pt x="20760" y="208280"/>
                </a:lnTo>
                <a:cubicBezTo>
                  <a:pt x="24688" y="259340"/>
                  <a:pt x="7918" y="267899"/>
                  <a:pt x="41080" y="284480"/>
                </a:cubicBezTo>
                <a:cubicBezTo>
                  <a:pt x="45869" y="286875"/>
                  <a:pt x="51240" y="287867"/>
                  <a:pt x="56320" y="289560"/>
                </a:cubicBezTo>
                <a:cubicBezTo>
                  <a:pt x="56452" y="289735"/>
                  <a:pt x="85420" y="322884"/>
                  <a:pt x="76640" y="330200"/>
                </a:cubicBezTo>
                <a:cubicBezTo>
                  <a:pt x="67442" y="337865"/>
                  <a:pt x="52933" y="333587"/>
                  <a:pt x="41080" y="335280"/>
                </a:cubicBezTo>
                <a:cubicBezTo>
                  <a:pt x="29227" y="333587"/>
                  <a:pt x="15674" y="336546"/>
                  <a:pt x="5520" y="330200"/>
                </a:cubicBezTo>
                <a:cubicBezTo>
                  <a:pt x="-401" y="326500"/>
                  <a:pt x="440" y="316862"/>
                  <a:pt x="440" y="309880"/>
                </a:cubicBezTo>
                <a:cubicBezTo>
                  <a:pt x="440" y="86304"/>
                  <a:pt x="-4056" y="138154"/>
                  <a:pt x="15680" y="0"/>
                </a:cubicBezTo>
                <a:lnTo>
                  <a:pt x="4108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45">
            <a:extLst>
              <a:ext uri="{FF2B5EF4-FFF2-40B4-BE49-F238E27FC236}">
                <a16:creationId xmlns:a16="http://schemas.microsoft.com/office/drawing/2014/main" id="{E7E27F23-5F94-4AC2-80EB-BC6C26189BDB}"/>
              </a:ext>
            </a:extLst>
          </p:cNvPr>
          <p:cNvSpPr/>
          <p:nvPr/>
        </p:nvSpPr>
        <p:spPr>
          <a:xfrm>
            <a:off x="910468" y="5041525"/>
            <a:ext cx="45719" cy="35100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Shape 46">
            <a:extLst>
              <a:ext uri="{FF2B5EF4-FFF2-40B4-BE49-F238E27FC236}">
                <a16:creationId xmlns:a16="http://schemas.microsoft.com/office/drawing/2014/main" id="{7FE73C28-77BF-4D0C-8E17-72B336EAD57A}"/>
              </a:ext>
            </a:extLst>
          </p:cNvPr>
          <p:cNvSpPr/>
          <p:nvPr/>
        </p:nvSpPr>
        <p:spPr>
          <a:xfrm rot="615513">
            <a:off x="1156380" y="5016022"/>
            <a:ext cx="186564" cy="367865"/>
          </a:xfrm>
          <a:custGeom>
            <a:avLst/>
            <a:gdLst>
              <a:gd name="connsiteX0" fmla="*/ 162560 w 186564"/>
              <a:gd name="connsiteY0" fmla="*/ 0 h 396026"/>
              <a:gd name="connsiteX1" fmla="*/ 157480 w 186564"/>
              <a:gd name="connsiteY1" fmla="*/ 25400 h 396026"/>
              <a:gd name="connsiteX2" fmla="*/ 127000 w 186564"/>
              <a:gd name="connsiteY2" fmla="*/ 40640 h 396026"/>
              <a:gd name="connsiteX3" fmla="*/ 86360 w 186564"/>
              <a:gd name="connsiteY3" fmla="*/ 81280 h 396026"/>
              <a:gd name="connsiteX4" fmla="*/ 81280 w 186564"/>
              <a:gd name="connsiteY4" fmla="*/ 96520 h 396026"/>
              <a:gd name="connsiteX5" fmla="*/ 45720 w 186564"/>
              <a:gd name="connsiteY5" fmla="*/ 132080 h 396026"/>
              <a:gd name="connsiteX6" fmla="*/ 35560 w 186564"/>
              <a:gd name="connsiteY6" fmla="*/ 147320 h 396026"/>
              <a:gd name="connsiteX7" fmla="*/ 20320 w 186564"/>
              <a:gd name="connsiteY7" fmla="*/ 177800 h 396026"/>
              <a:gd name="connsiteX8" fmla="*/ 15240 w 186564"/>
              <a:gd name="connsiteY8" fmla="*/ 223520 h 396026"/>
              <a:gd name="connsiteX9" fmla="*/ 5080 w 186564"/>
              <a:gd name="connsiteY9" fmla="*/ 254000 h 396026"/>
              <a:gd name="connsiteX10" fmla="*/ 0 w 186564"/>
              <a:gd name="connsiteY10" fmla="*/ 269240 h 396026"/>
              <a:gd name="connsiteX11" fmla="*/ 172720 w 186564"/>
              <a:gd name="connsiteY11" fmla="*/ 345440 h 396026"/>
              <a:gd name="connsiteX12" fmla="*/ 177800 w 186564"/>
              <a:gd name="connsiteY12" fmla="*/ 243840 h 396026"/>
              <a:gd name="connsiteX13" fmla="*/ 162560 w 186564"/>
              <a:gd name="connsiteY13" fmla="*/ 0 h 39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564" h="396026">
                <a:moveTo>
                  <a:pt x="162560" y="0"/>
                </a:moveTo>
                <a:cubicBezTo>
                  <a:pt x="160867" y="8467"/>
                  <a:pt x="161764" y="17903"/>
                  <a:pt x="157480" y="25400"/>
                </a:cubicBezTo>
                <a:cubicBezTo>
                  <a:pt x="152846" y="33510"/>
                  <a:pt x="134823" y="38032"/>
                  <a:pt x="127000" y="40640"/>
                </a:cubicBezTo>
                <a:cubicBezTo>
                  <a:pt x="113453" y="54187"/>
                  <a:pt x="92418" y="63105"/>
                  <a:pt x="86360" y="81280"/>
                </a:cubicBezTo>
                <a:cubicBezTo>
                  <a:pt x="84667" y="86360"/>
                  <a:pt x="84625" y="92339"/>
                  <a:pt x="81280" y="96520"/>
                </a:cubicBezTo>
                <a:cubicBezTo>
                  <a:pt x="70808" y="109610"/>
                  <a:pt x="55019" y="118132"/>
                  <a:pt x="45720" y="132080"/>
                </a:cubicBezTo>
                <a:cubicBezTo>
                  <a:pt x="42333" y="137160"/>
                  <a:pt x="38290" y="141859"/>
                  <a:pt x="35560" y="147320"/>
                </a:cubicBezTo>
                <a:cubicBezTo>
                  <a:pt x="14528" y="189384"/>
                  <a:pt x="49437" y="134124"/>
                  <a:pt x="20320" y="177800"/>
                </a:cubicBezTo>
                <a:cubicBezTo>
                  <a:pt x="18627" y="193040"/>
                  <a:pt x="18247" y="208484"/>
                  <a:pt x="15240" y="223520"/>
                </a:cubicBezTo>
                <a:cubicBezTo>
                  <a:pt x="13140" y="234022"/>
                  <a:pt x="8467" y="243840"/>
                  <a:pt x="5080" y="254000"/>
                </a:cubicBezTo>
                <a:lnTo>
                  <a:pt x="0" y="269240"/>
                </a:lnTo>
                <a:cubicBezTo>
                  <a:pt x="5225" y="352832"/>
                  <a:pt x="-15170" y="461489"/>
                  <a:pt x="172720" y="345440"/>
                </a:cubicBezTo>
                <a:cubicBezTo>
                  <a:pt x="201570" y="327621"/>
                  <a:pt x="176107" y="277707"/>
                  <a:pt x="177800" y="243840"/>
                </a:cubicBezTo>
                <a:lnTo>
                  <a:pt x="16256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47">
            <a:extLst>
              <a:ext uri="{FF2B5EF4-FFF2-40B4-BE49-F238E27FC236}">
                <a16:creationId xmlns:a16="http://schemas.microsoft.com/office/drawing/2014/main" id="{57E202C8-A811-4CD5-A7DC-F37C72D76A9C}"/>
              </a:ext>
            </a:extLst>
          </p:cNvPr>
          <p:cNvSpPr/>
          <p:nvPr/>
        </p:nvSpPr>
        <p:spPr>
          <a:xfrm>
            <a:off x="1149031" y="5343503"/>
            <a:ext cx="250422" cy="6407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Freeform: Shape 49">
            <a:extLst>
              <a:ext uri="{FF2B5EF4-FFF2-40B4-BE49-F238E27FC236}">
                <a16:creationId xmlns:a16="http://schemas.microsoft.com/office/drawing/2014/main" id="{316652FB-1C86-407E-8D54-F6F0772573DF}"/>
              </a:ext>
            </a:extLst>
          </p:cNvPr>
          <p:cNvSpPr/>
          <p:nvPr/>
        </p:nvSpPr>
        <p:spPr>
          <a:xfrm>
            <a:off x="1902815" y="5047791"/>
            <a:ext cx="322943" cy="339509"/>
          </a:xfrm>
          <a:custGeom>
            <a:avLst/>
            <a:gdLst>
              <a:gd name="connsiteX0" fmla="*/ 21771 w 322943"/>
              <a:gd name="connsiteY0" fmla="*/ 3628 h 339509"/>
              <a:gd name="connsiteX1" fmla="*/ 25400 w 322943"/>
              <a:gd name="connsiteY1" fmla="*/ 21771 h 339509"/>
              <a:gd name="connsiteX2" fmla="*/ 32657 w 322943"/>
              <a:gd name="connsiteY2" fmla="*/ 58057 h 339509"/>
              <a:gd name="connsiteX3" fmla="*/ 43543 w 322943"/>
              <a:gd name="connsiteY3" fmla="*/ 79828 h 339509"/>
              <a:gd name="connsiteX4" fmla="*/ 76200 w 322943"/>
              <a:gd name="connsiteY4" fmla="*/ 105228 h 339509"/>
              <a:gd name="connsiteX5" fmla="*/ 97971 w 322943"/>
              <a:gd name="connsiteY5" fmla="*/ 112486 h 339509"/>
              <a:gd name="connsiteX6" fmla="*/ 181428 w 322943"/>
              <a:gd name="connsiteY6" fmla="*/ 108857 h 339509"/>
              <a:gd name="connsiteX7" fmla="*/ 210457 w 322943"/>
              <a:gd name="connsiteY7" fmla="*/ 79828 h 339509"/>
              <a:gd name="connsiteX8" fmla="*/ 221343 w 322943"/>
              <a:gd name="connsiteY8" fmla="*/ 68943 h 339509"/>
              <a:gd name="connsiteX9" fmla="*/ 232228 w 322943"/>
              <a:gd name="connsiteY9" fmla="*/ 58057 h 339509"/>
              <a:gd name="connsiteX10" fmla="*/ 243114 w 322943"/>
              <a:gd name="connsiteY10" fmla="*/ 50800 h 339509"/>
              <a:gd name="connsiteX11" fmla="*/ 250371 w 322943"/>
              <a:gd name="connsiteY11" fmla="*/ 39914 h 339509"/>
              <a:gd name="connsiteX12" fmla="*/ 272143 w 322943"/>
              <a:gd name="connsiteY12" fmla="*/ 29028 h 339509"/>
              <a:gd name="connsiteX13" fmla="*/ 275771 w 322943"/>
              <a:gd name="connsiteY13" fmla="*/ 18143 h 339509"/>
              <a:gd name="connsiteX14" fmla="*/ 279400 w 322943"/>
              <a:gd name="connsiteY14" fmla="*/ 3628 h 339509"/>
              <a:gd name="connsiteX15" fmla="*/ 290286 w 322943"/>
              <a:gd name="connsiteY15" fmla="*/ 0 h 339509"/>
              <a:gd name="connsiteX16" fmla="*/ 315686 w 322943"/>
              <a:gd name="connsiteY16" fmla="*/ 3628 h 339509"/>
              <a:gd name="connsiteX17" fmla="*/ 319314 w 322943"/>
              <a:gd name="connsiteY17" fmla="*/ 18143 h 339509"/>
              <a:gd name="connsiteX18" fmla="*/ 322943 w 322943"/>
              <a:gd name="connsiteY18" fmla="*/ 105228 h 339509"/>
              <a:gd name="connsiteX19" fmla="*/ 315686 w 322943"/>
              <a:gd name="connsiteY19" fmla="*/ 337457 h 339509"/>
              <a:gd name="connsiteX20" fmla="*/ 297543 w 322943"/>
              <a:gd name="connsiteY20" fmla="*/ 333828 h 339509"/>
              <a:gd name="connsiteX21" fmla="*/ 14514 w 322943"/>
              <a:gd name="connsiteY21" fmla="*/ 326571 h 339509"/>
              <a:gd name="connsiteX22" fmla="*/ 10886 w 322943"/>
              <a:gd name="connsiteY22" fmla="*/ 308428 h 339509"/>
              <a:gd name="connsiteX23" fmla="*/ 3628 w 322943"/>
              <a:gd name="connsiteY23" fmla="*/ 145143 h 339509"/>
              <a:gd name="connsiteX24" fmla="*/ 0 w 322943"/>
              <a:gd name="connsiteY24" fmla="*/ 134257 h 339509"/>
              <a:gd name="connsiteX25" fmla="*/ 3628 w 322943"/>
              <a:gd name="connsiteY25" fmla="*/ 29028 h 339509"/>
              <a:gd name="connsiteX26" fmla="*/ 10886 w 322943"/>
              <a:gd name="connsiteY26" fmla="*/ 18143 h 339509"/>
              <a:gd name="connsiteX27" fmla="*/ 21771 w 322943"/>
              <a:gd name="connsiteY27" fmla="*/ 3628 h 33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2943" h="339509">
                <a:moveTo>
                  <a:pt x="21771" y="3628"/>
                </a:moveTo>
                <a:cubicBezTo>
                  <a:pt x="24190" y="4233"/>
                  <a:pt x="24297" y="15703"/>
                  <a:pt x="25400" y="21771"/>
                </a:cubicBezTo>
                <a:cubicBezTo>
                  <a:pt x="28966" y="41383"/>
                  <a:pt x="27841" y="41204"/>
                  <a:pt x="32657" y="58057"/>
                </a:cubicBezTo>
                <a:cubicBezTo>
                  <a:pt x="35356" y="67504"/>
                  <a:pt x="36796" y="72118"/>
                  <a:pt x="43543" y="79828"/>
                </a:cubicBezTo>
                <a:cubicBezTo>
                  <a:pt x="56570" y="94716"/>
                  <a:pt x="59691" y="98624"/>
                  <a:pt x="76200" y="105228"/>
                </a:cubicBezTo>
                <a:cubicBezTo>
                  <a:pt x="83302" y="108069"/>
                  <a:pt x="97971" y="112486"/>
                  <a:pt x="97971" y="112486"/>
                </a:cubicBezTo>
                <a:cubicBezTo>
                  <a:pt x="125790" y="111276"/>
                  <a:pt x="154687" y="116621"/>
                  <a:pt x="181428" y="108857"/>
                </a:cubicBezTo>
                <a:cubicBezTo>
                  <a:pt x="194570" y="105042"/>
                  <a:pt x="200781" y="89504"/>
                  <a:pt x="210457" y="79828"/>
                </a:cubicBezTo>
                <a:lnTo>
                  <a:pt x="221343" y="68943"/>
                </a:lnTo>
                <a:cubicBezTo>
                  <a:pt x="224972" y="65314"/>
                  <a:pt x="227958" y="60903"/>
                  <a:pt x="232228" y="58057"/>
                </a:cubicBezTo>
                <a:lnTo>
                  <a:pt x="243114" y="50800"/>
                </a:lnTo>
                <a:cubicBezTo>
                  <a:pt x="245533" y="47171"/>
                  <a:pt x="247287" y="42998"/>
                  <a:pt x="250371" y="39914"/>
                </a:cubicBezTo>
                <a:cubicBezTo>
                  <a:pt x="257404" y="32881"/>
                  <a:pt x="263290" y="31979"/>
                  <a:pt x="272143" y="29028"/>
                </a:cubicBezTo>
                <a:cubicBezTo>
                  <a:pt x="273352" y="25400"/>
                  <a:pt x="274720" y="21820"/>
                  <a:pt x="275771" y="18143"/>
                </a:cubicBezTo>
                <a:cubicBezTo>
                  <a:pt x="277141" y="13348"/>
                  <a:pt x="276284" y="7522"/>
                  <a:pt x="279400" y="3628"/>
                </a:cubicBezTo>
                <a:cubicBezTo>
                  <a:pt x="281789" y="641"/>
                  <a:pt x="286657" y="1209"/>
                  <a:pt x="290286" y="0"/>
                </a:cubicBezTo>
                <a:cubicBezTo>
                  <a:pt x="298753" y="1209"/>
                  <a:pt x="308433" y="-905"/>
                  <a:pt x="315686" y="3628"/>
                </a:cubicBezTo>
                <a:cubicBezTo>
                  <a:pt x="319915" y="6271"/>
                  <a:pt x="318959" y="13168"/>
                  <a:pt x="319314" y="18143"/>
                </a:cubicBezTo>
                <a:cubicBezTo>
                  <a:pt x="321384" y="47123"/>
                  <a:pt x="321733" y="76200"/>
                  <a:pt x="322943" y="105228"/>
                </a:cubicBezTo>
                <a:cubicBezTo>
                  <a:pt x="320524" y="182638"/>
                  <a:pt x="324239" y="260483"/>
                  <a:pt x="315686" y="337457"/>
                </a:cubicBezTo>
                <a:cubicBezTo>
                  <a:pt x="315005" y="343587"/>
                  <a:pt x="303706" y="334051"/>
                  <a:pt x="297543" y="333828"/>
                </a:cubicBezTo>
                <a:cubicBezTo>
                  <a:pt x="203231" y="330419"/>
                  <a:pt x="108857" y="328990"/>
                  <a:pt x="14514" y="326571"/>
                </a:cubicBezTo>
                <a:cubicBezTo>
                  <a:pt x="13305" y="320523"/>
                  <a:pt x="11173" y="314589"/>
                  <a:pt x="10886" y="308428"/>
                </a:cubicBezTo>
                <a:cubicBezTo>
                  <a:pt x="9778" y="284607"/>
                  <a:pt x="13249" y="193250"/>
                  <a:pt x="3628" y="145143"/>
                </a:cubicBezTo>
                <a:cubicBezTo>
                  <a:pt x="2878" y="141392"/>
                  <a:pt x="1209" y="137886"/>
                  <a:pt x="0" y="134257"/>
                </a:cubicBezTo>
                <a:cubicBezTo>
                  <a:pt x="1209" y="99181"/>
                  <a:pt x="352" y="63972"/>
                  <a:pt x="3628" y="29028"/>
                </a:cubicBezTo>
                <a:cubicBezTo>
                  <a:pt x="4035" y="24686"/>
                  <a:pt x="8936" y="22043"/>
                  <a:pt x="10886" y="18143"/>
                </a:cubicBezTo>
                <a:cubicBezTo>
                  <a:pt x="11427" y="17061"/>
                  <a:pt x="19352" y="3023"/>
                  <a:pt x="21771" y="3628"/>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Rectangle 50">
            <a:extLst>
              <a:ext uri="{FF2B5EF4-FFF2-40B4-BE49-F238E27FC236}">
                <a16:creationId xmlns:a16="http://schemas.microsoft.com/office/drawing/2014/main" id="{854AD919-A976-48D7-B3E5-F0C26234CB08}"/>
              </a:ext>
            </a:extLst>
          </p:cNvPr>
          <p:cNvSpPr/>
          <p:nvPr/>
        </p:nvSpPr>
        <p:spPr>
          <a:xfrm>
            <a:off x="1772816" y="5343503"/>
            <a:ext cx="576064" cy="50235"/>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Shape 51">
            <a:extLst>
              <a:ext uri="{FF2B5EF4-FFF2-40B4-BE49-F238E27FC236}">
                <a16:creationId xmlns:a16="http://schemas.microsoft.com/office/drawing/2014/main" id="{8994464E-D644-4285-80C0-F82BA5347812}"/>
              </a:ext>
            </a:extLst>
          </p:cNvPr>
          <p:cNvSpPr/>
          <p:nvPr/>
        </p:nvSpPr>
        <p:spPr>
          <a:xfrm>
            <a:off x="2304012" y="4836886"/>
            <a:ext cx="1281394" cy="552071"/>
          </a:xfrm>
          <a:custGeom>
            <a:avLst/>
            <a:gdLst>
              <a:gd name="connsiteX0" fmla="*/ 131 w 1281394"/>
              <a:gd name="connsiteY0" fmla="*/ 203200 h 552071"/>
              <a:gd name="connsiteX1" fmla="*/ 14645 w 1281394"/>
              <a:gd name="connsiteY1" fmla="*/ 185057 h 552071"/>
              <a:gd name="connsiteX2" fmla="*/ 32788 w 1281394"/>
              <a:gd name="connsiteY2" fmla="*/ 177800 h 552071"/>
              <a:gd name="connsiteX3" fmla="*/ 101731 w 1281394"/>
              <a:gd name="connsiteY3" fmla="*/ 170543 h 552071"/>
              <a:gd name="connsiteX4" fmla="*/ 141645 w 1281394"/>
              <a:gd name="connsiteY4" fmla="*/ 159657 h 552071"/>
              <a:gd name="connsiteX5" fmla="*/ 152531 w 1281394"/>
              <a:gd name="connsiteY5" fmla="*/ 156028 h 552071"/>
              <a:gd name="connsiteX6" fmla="*/ 174302 w 1281394"/>
              <a:gd name="connsiteY6" fmla="*/ 145143 h 552071"/>
              <a:gd name="connsiteX7" fmla="*/ 185188 w 1281394"/>
              <a:gd name="connsiteY7" fmla="*/ 137885 h 552071"/>
              <a:gd name="connsiteX8" fmla="*/ 221474 w 1281394"/>
              <a:gd name="connsiteY8" fmla="*/ 127000 h 552071"/>
              <a:gd name="connsiteX9" fmla="*/ 246874 w 1281394"/>
              <a:gd name="connsiteY9" fmla="*/ 123371 h 552071"/>
              <a:gd name="connsiteX10" fmla="*/ 268645 w 1281394"/>
              <a:gd name="connsiteY10" fmla="*/ 112485 h 552071"/>
              <a:gd name="connsiteX11" fmla="*/ 286788 w 1281394"/>
              <a:gd name="connsiteY11" fmla="*/ 105228 h 552071"/>
              <a:gd name="connsiteX12" fmla="*/ 312188 w 1281394"/>
              <a:gd name="connsiteY12" fmla="*/ 90714 h 552071"/>
              <a:gd name="connsiteX13" fmla="*/ 333959 w 1281394"/>
              <a:gd name="connsiteY13" fmla="*/ 68943 h 552071"/>
              <a:gd name="connsiteX14" fmla="*/ 344845 w 1281394"/>
              <a:gd name="connsiteY14" fmla="*/ 61685 h 552071"/>
              <a:gd name="connsiteX15" fmla="*/ 355731 w 1281394"/>
              <a:gd name="connsiteY15" fmla="*/ 47171 h 552071"/>
              <a:gd name="connsiteX16" fmla="*/ 384759 w 1281394"/>
              <a:gd name="connsiteY16" fmla="*/ 32657 h 552071"/>
              <a:gd name="connsiteX17" fmla="*/ 392017 w 1281394"/>
              <a:gd name="connsiteY17" fmla="*/ 25400 h 552071"/>
              <a:gd name="connsiteX18" fmla="*/ 410159 w 1281394"/>
              <a:gd name="connsiteY18" fmla="*/ 21771 h 552071"/>
              <a:gd name="connsiteX19" fmla="*/ 424674 w 1281394"/>
              <a:gd name="connsiteY19" fmla="*/ 14514 h 552071"/>
              <a:gd name="connsiteX20" fmla="*/ 442817 w 1281394"/>
              <a:gd name="connsiteY20" fmla="*/ 3628 h 552071"/>
              <a:gd name="connsiteX21" fmla="*/ 457331 w 1281394"/>
              <a:gd name="connsiteY21" fmla="*/ 0 h 552071"/>
              <a:gd name="connsiteX22" fmla="*/ 653274 w 1281394"/>
              <a:gd name="connsiteY22" fmla="*/ 3628 h 552071"/>
              <a:gd name="connsiteX23" fmla="*/ 664159 w 1281394"/>
              <a:gd name="connsiteY23" fmla="*/ 7257 h 552071"/>
              <a:gd name="connsiteX24" fmla="*/ 682302 w 1281394"/>
              <a:gd name="connsiteY24" fmla="*/ 29028 h 552071"/>
              <a:gd name="connsiteX25" fmla="*/ 678674 w 1281394"/>
              <a:gd name="connsiteY25" fmla="*/ 76200 h 552071"/>
              <a:gd name="connsiteX26" fmla="*/ 656902 w 1281394"/>
              <a:gd name="connsiteY26" fmla="*/ 97971 h 552071"/>
              <a:gd name="connsiteX27" fmla="*/ 646017 w 1281394"/>
              <a:gd name="connsiteY27" fmla="*/ 108857 h 552071"/>
              <a:gd name="connsiteX28" fmla="*/ 642388 w 1281394"/>
              <a:gd name="connsiteY28" fmla="*/ 210457 h 552071"/>
              <a:gd name="connsiteX29" fmla="*/ 646017 w 1281394"/>
              <a:gd name="connsiteY29" fmla="*/ 221343 h 552071"/>
              <a:gd name="connsiteX30" fmla="*/ 653274 w 1281394"/>
              <a:gd name="connsiteY30" fmla="*/ 232228 h 552071"/>
              <a:gd name="connsiteX31" fmla="*/ 660531 w 1281394"/>
              <a:gd name="connsiteY31" fmla="*/ 246743 h 552071"/>
              <a:gd name="connsiteX32" fmla="*/ 671417 w 1281394"/>
              <a:gd name="connsiteY32" fmla="*/ 315685 h 552071"/>
              <a:gd name="connsiteX33" fmla="*/ 685931 w 1281394"/>
              <a:gd name="connsiteY33" fmla="*/ 326571 h 552071"/>
              <a:gd name="connsiteX34" fmla="*/ 776645 w 1281394"/>
              <a:gd name="connsiteY34" fmla="*/ 322943 h 552071"/>
              <a:gd name="connsiteX35" fmla="*/ 794788 w 1281394"/>
              <a:gd name="connsiteY35" fmla="*/ 319314 h 552071"/>
              <a:gd name="connsiteX36" fmla="*/ 805674 w 1281394"/>
              <a:gd name="connsiteY36" fmla="*/ 312057 h 552071"/>
              <a:gd name="connsiteX37" fmla="*/ 831074 w 1281394"/>
              <a:gd name="connsiteY37" fmla="*/ 301171 h 552071"/>
              <a:gd name="connsiteX38" fmla="*/ 896388 w 1281394"/>
              <a:gd name="connsiteY38" fmla="*/ 308428 h 552071"/>
              <a:gd name="connsiteX39" fmla="*/ 907274 w 1281394"/>
              <a:gd name="connsiteY39" fmla="*/ 319314 h 552071"/>
              <a:gd name="connsiteX40" fmla="*/ 918159 w 1281394"/>
              <a:gd name="connsiteY40" fmla="*/ 344714 h 552071"/>
              <a:gd name="connsiteX41" fmla="*/ 925417 w 1281394"/>
              <a:gd name="connsiteY41" fmla="*/ 351971 h 552071"/>
              <a:gd name="connsiteX42" fmla="*/ 929045 w 1281394"/>
              <a:gd name="connsiteY42" fmla="*/ 362857 h 552071"/>
              <a:gd name="connsiteX43" fmla="*/ 936302 w 1281394"/>
              <a:gd name="connsiteY43" fmla="*/ 391885 h 552071"/>
              <a:gd name="connsiteX44" fmla="*/ 954445 w 1281394"/>
              <a:gd name="connsiteY44" fmla="*/ 406400 h 552071"/>
              <a:gd name="connsiteX45" fmla="*/ 965331 w 1281394"/>
              <a:gd name="connsiteY45" fmla="*/ 417285 h 552071"/>
              <a:gd name="connsiteX46" fmla="*/ 1001617 w 1281394"/>
              <a:gd name="connsiteY46" fmla="*/ 428171 h 552071"/>
              <a:gd name="connsiteX47" fmla="*/ 1059674 w 1281394"/>
              <a:gd name="connsiteY47" fmla="*/ 424543 h 552071"/>
              <a:gd name="connsiteX48" fmla="*/ 1066931 w 1281394"/>
              <a:gd name="connsiteY48" fmla="*/ 417285 h 552071"/>
              <a:gd name="connsiteX49" fmla="*/ 1081445 w 1281394"/>
              <a:gd name="connsiteY49" fmla="*/ 406400 h 552071"/>
              <a:gd name="connsiteX50" fmla="*/ 1092331 w 1281394"/>
              <a:gd name="connsiteY50" fmla="*/ 384628 h 552071"/>
              <a:gd name="connsiteX51" fmla="*/ 1103217 w 1281394"/>
              <a:gd name="connsiteY51" fmla="*/ 373743 h 552071"/>
              <a:gd name="connsiteX52" fmla="*/ 1106845 w 1281394"/>
              <a:gd name="connsiteY52" fmla="*/ 359228 h 552071"/>
              <a:gd name="connsiteX53" fmla="*/ 1117731 w 1281394"/>
              <a:gd name="connsiteY53" fmla="*/ 337457 h 552071"/>
              <a:gd name="connsiteX54" fmla="*/ 1124988 w 1281394"/>
              <a:gd name="connsiteY54" fmla="*/ 315685 h 552071"/>
              <a:gd name="connsiteX55" fmla="*/ 1132245 w 1281394"/>
              <a:gd name="connsiteY55" fmla="*/ 290285 h 552071"/>
              <a:gd name="connsiteX56" fmla="*/ 1135874 w 1281394"/>
              <a:gd name="connsiteY56" fmla="*/ 261257 h 552071"/>
              <a:gd name="connsiteX57" fmla="*/ 1139502 w 1281394"/>
              <a:gd name="connsiteY57" fmla="*/ 228600 h 552071"/>
              <a:gd name="connsiteX58" fmla="*/ 1150388 w 1281394"/>
              <a:gd name="connsiteY58" fmla="*/ 224971 h 552071"/>
              <a:gd name="connsiteX59" fmla="*/ 1248359 w 1281394"/>
              <a:gd name="connsiteY59" fmla="*/ 221343 h 552071"/>
              <a:gd name="connsiteX60" fmla="*/ 1270131 w 1281394"/>
              <a:gd name="connsiteY60" fmla="*/ 217714 h 552071"/>
              <a:gd name="connsiteX61" fmla="*/ 1281017 w 1281394"/>
              <a:gd name="connsiteY61" fmla="*/ 214085 h 552071"/>
              <a:gd name="connsiteX62" fmla="*/ 1262874 w 1281394"/>
              <a:gd name="connsiteY62" fmla="*/ 246743 h 552071"/>
              <a:gd name="connsiteX63" fmla="*/ 1244731 w 1281394"/>
              <a:gd name="connsiteY63" fmla="*/ 261257 h 552071"/>
              <a:gd name="connsiteX64" fmla="*/ 1233845 w 1281394"/>
              <a:gd name="connsiteY64" fmla="*/ 272143 h 552071"/>
              <a:gd name="connsiteX65" fmla="*/ 1230217 w 1281394"/>
              <a:gd name="connsiteY65" fmla="*/ 286657 h 552071"/>
              <a:gd name="connsiteX66" fmla="*/ 1226588 w 1281394"/>
              <a:gd name="connsiteY66" fmla="*/ 297543 h 552071"/>
              <a:gd name="connsiteX67" fmla="*/ 1219331 w 1281394"/>
              <a:gd name="connsiteY67" fmla="*/ 351971 h 552071"/>
              <a:gd name="connsiteX68" fmla="*/ 1212074 w 1281394"/>
              <a:gd name="connsiteY68" fmla="*/ 362857 h 552071"/>
              <a:gd name="connsiteX69" fmla="*/ 1208445 w 1281394"/>
              <a:gd name="connsiteY69" fmla="*/ 373743 h 552071"/>
              <a:gd name="connsiteX70" fmla="*/ 1201188 w 1281394"/>
              <a:gd name="connsiteY70" fmla="*/ 384628 h 552071"/>
              <a:gd name="connsiteX71" fmla="*/ 1190302 w 1281394"/>
              <a:gd name="connsiteY71" fmla="*/ 406400 h 552071"/>
              <a:gd name="connsiteX72" fmla="*/ 1183045 w 1281394"/>
              <a:gd name="connsiteY72" fmla="*/ 453571 h 552071"/>
              <a:gd name="connsiteX73" fmla="*/ 1179417 w 1281394"/>
              <a:gd name="connsiteY73" fmla="*/ 468085 h 552071"/>
              <a:gd name="connsiteX74" fmla="*/ 1168531 w 1281394"/>
              <a:gd name="connsiteY74" fmla="*/ 475343 h 552071"/>
              <a:gd name="connsiteX75" fmla="*/ 1132245 w 1281394"/>
              <a:gd name="connsiteY75" fmla="*/ 518885 h 552071"/>
              <a:gd name="connsiteX76" fmla="*/ 1121359 w 1281394"/>
              <a:gd name="connsiteY76" fmla="*/ 529771 h 552071"/>
              <a:gd name="connsiteX77" fmla="*/ 852845 w 1281394"/>
              <a:gd name="connsiteY77" fmla="*/ 540657 h 552071"/>
              <a:gd name="connsiteX78" fmla="*/ 816559 w 1281394"/>
              <a:gd name="connsiteY78" fmla="*/ 544285 h 552071"/>
              <a:gd name="connsiteX79" fmla="*/ 783902 w 1281394"/>
              <a:gd name="connsiteY79" fmla="*/ 547914 h 552071"/>
              <a:gd name="connsiteX80" fmla="*/ 667788 w 1281394"/>
              <a:gd name="connsiteY80" fmla="*/ 551543 h 552071"/>
              <a:gd name="connsiteX81" fmla="*/ 558931 w 1281394"/>
              <a:gd name="connsiteY81" fmla="*/ 529771 h 552071"/>
              <a:gd name="connsiteX82" fmla="*/ 522645 w 1281394"/>
              <a:gd name="connsiteY82" fmla="*/ 511628 h 552071"/>
              <a:gd name="connsiteX83" fmla="*/ 475474 w 1281394"/>
              <a:gd name="connsiteY83" fmla="*/ 486228 h 552071"/>
              <a:gd name="connsiteX84" fmla="*/ 450074 w 1281394"/>
              <a:gd name="connsiteY84" fmla="*/ 478971 h 552071"/>
              <a:gd name="connsiteX85" fmla="*/ 406531 w 1281394"/>
              <a:gd name="connsiteY85" fmla="*/ 464457 h 552071"/>
              <a:gd name="connsiteX86" fmla="*/ 362988 w 1281394"/>
              <a:gd name="connsiteY86" fmla="*/ 435428 h 552071"/>
              <a:gd name="connsiteX87" fmla="*/ 348474 w 1281394"/>
              <a:gd name="connsiteY87" fmla="*/ 428171 h 552071"/>
              <a:gd name="connsiteX88" fmla="*/ 323074 w 1281394"/>
              <a:gd name="connsiteY88" fmla="*/ 399143 h 552071"/>
              <a:gd name="connsiteX89" fmla="*/ 275902 w 1281394"/>
              <a:gd name="connsiteY89" fmla="*/ 373743 h 552071"/>
              <a:gd name="connsiteX90" fmla="*/ 265017 w 1281394"/>
              <a:gd name="connsiteY90" fmla="*/ 370114 h 552071"/>
              <a:gd name="connsiteX91" fmla="*/ 196074 w 1281394"/>
              <a:gd name="connsiteY91" fmla="*/ 322943 h 552071"/>
              <a:gd name="connsiteX92" fmla="*/ 174302 w 1281394"/>
              <a:gd name="connsiteY92" fmla="*/ 315685 h 552071"/>
              <a:gd name="connsiteX93" fmla="*/ 141645 w 1281394"/>
              <a:gd name="connsiteY93" fmla="*/ 301171 h 552071"/>
              <a:gd name="connsiteX94" fmla="*/ 98102 w 1281394"/>
              <a:gd name="connsiteY94" fmla="*/ 264885 h 552071"/>
              <a:gd name="connsiteX95" fmla="*/ 87217 w 1281394"/>
              <a:gd name="connsiteY95" fmla="*/ 254000 h 552071"/>
              <a:gd name="connsiteX96" fmla="*/ 76331 w 1281394"/>
              <a:gd name="connsiteY96" fmla="*/ 250371 h 552071"/>
              <a:gd name="connsiteX97" fmla="*/ 58188 w 1281394"/>
              <a:gd name="connsiteY97" fmla="*/ 239485 h 552071"/>
              <a:gd name="connsiteX98" fmla="*/ 43674 w 1281394"/>
              <a:gd name="connsiteY98" fmla="*/ 235857 h 552071"/>
              <a:gd name="connsiteX99" fmla="*/ 32788 w 1281394"/>
              <a:gd name="connsiteY99" fmla="*/ 232228 h 552071"/>
              <a:gd name="connsiteX100" fmla="*/ 18274 w 1281394"/>
              <a:gd name="connsiteY100" fmla="*/ 221343 h 552071"/>
              <a:gd name="connsiteX101" fmla="*/ 7388 w 1281394"/>
              <a:gd name="connsiteY101" fmla="*/ 214085 h 552071"/>
              <a:gd name="connsiteX102" fmla="*/ 131 w 1281394"/>
              <a:gd name="connsiteY102" fmla="*/ 203200 h 55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281394" h="552071">
                <a:moveTo>
                  <a:pt x="131" y="203200"/>
                </a:moveTo>
                <a:cubicBezTo>
                  <a:pt x="1340" y="198362"/>
                  <a:pt x="8532" y="189812"/>
                  <a:pt x="14645" y="185057"/>
                </a:cubicBezTo>
                <a:cubicBezTo>
                  <a:pt x="19786" y="181058"/>
                  <a:pt x="26504" y="179514"/>
                  <a:pt x="32788" y="177800"/>
                </a:cubicBezTo>
                <a:cubicBezTo>
                  <a:pt x="49901" y="173133"/>
                  <a:pt x="90553" y="171403"/>
                  <a:pt x="101731" y="170543"/>
                </a:cubicBezTo>
                <a:cubicBezTo>
                  <a:pt x="127373" y="165414"/>
                  <a:pt x="114025" y="168864"/>
                  <a:pt x="141645" y="159657"/>
                </a:cubicBezTo>
                <a:cubicBezTo>
                  <a:pt x="145274" y="158447"/>
                  <a:pt x="149348" y="158150"/>
                  <a:pt x="152531" y="156028"/>
                </a:cubicBezTo>
                <a:cubicBezTo>
                  <a:pt x="166599" y="146650"/>
                  <a:pt x="159280" y="150150"/>
                  <a:pt x="174302" y="145143"/>
                </a:cubicBezTo>
                <a:cubicBezTo>
                  <a:pt x="177931" y="142724"/>
                  <a:pt x="181203" y="139656"/>
                  <a:pt x="185188" y="137885"/>
                </a:cubicBezTo>
                <a:cubicBezTo>
                  <a:pt x="191748" y="134969"/>
                  <a:pt x="212539" y="128624"/>
                  <a:pt x="221474" y="127000"/>
                </a:cubicBezTo>
                <a:cubicBezTo>
                  <a:pt x="229889" y="125470"/>
                  <a:pt x="238407" y="124581"/>
                  <a:pt x="246874" y="123371"/>
                </a:cubicBezTo>
                <a:cubicBezTo>
                  <a:pt x="254131" y="119742"/>
                  <a:pt x="261259" y="115842"/>
                  <a:pt x="268645" y="112485"/>
                </a:cubicBezTo>
                <a:cubicBezTo>
                  <a:pt x="274575" y="109790"/>
                  <a:pt x="281094" y="108391"/>
                  <a:pt x="286788" y="105228"/>
                </a:cubicBezTo>
                <a:cubicBezTo>
                  <a:pt x="319742" y="86921"/>
                  <a:pt x="285837" y="99498"/>
                  <a:pt x="312188" y="90714"/>
                </a:cubicBezTo>
                <a:cubicBezTo>
                  <a:pt x="319445" y="83457"/>
                  <a:pt x="326288" y="75761"/>
                  <a:pt x="333959" y="68943"/>
                </a:cubicBezTo>
                <a:cubicBezTo>
                  <a:pt x="337219" y="66046"/>
                  <a:pt x="341761" y="64769"/>
                  <a:pt x="344845" y="61685"/>
                </a:cubicBezTo>
                <a:cubicBezTo>
                  <a:pt x="349121" y="57409"/>
                  <a:pt x="350840" y="50728"/>
                  <a:pt x="355731" y="47171"/>
                </a:cubicBezTo>
                <a:cubicBezTo>
                  <a:pt x="364480" y="40808"/>
                  <a:pt x="377109" y="40306"/>
                  <a:pt x="384759" y="32657"/>
                </a:cubicBezTo>
                <a:cubicBezTo>
                  <a:pt x="387178" y="30238"/>
                  <a:pt x="388872" y="26748"/>
                  <a:pt x="392017" y="25400"/>
                </a:cubicBezTo>
                <a:cubicBezTo>
                  <a:pt x="397685" y="22971"/>
                  <a:pt x="404112" y="22981"/>
                  <a:pt x="410159" y="21771"/>
                </a:cubicBezTo>
                <a:cubicBezTo>
                  <a:pt x="414997" y="19352"/>
                  <a:pt x="419945" y="17141"/>
                  <a:pt x="424674" y="14514"/>
                </a:cubicBezTo>
                <a:cubicBezTo>
                  <a:pt x="430839" y="11089"/>
                  <a:pt x="436372" y="6492"/>
                  <a:pt x="442817" y="3628"/>
                </a:cubicBezTo>
                <a:cubicBezTo>
                  <a:pt x="447374" y="1603"/>
                  <a:pt x="452493" y="1209"/>
                  <a:pt x="457331" y="0"/>
                </a:cubicBezTo>
                <a:lnTo>
                  <a:pt x="653274" y="3628"/>
                </a:lnTo>
                <a:cubicBezTo>
                  <a:pt x="657096" y="3762"/>
                  <a:pt x="660977" y="5135"/>
                  <a:pt x="664159" y="7257"/>
                </a:cubicBezTo>
                <a:cubicBezTo>
                  <a:pt x="672541" y="12845"/>
                  <a:pt x="676947" y="20995"/>
                  <a:pt x="682302" y="29028"/>
                </a:cubicBezTo>
                <a:cubicBezTo>
                  <a:pt x="681093" y="44752"/>
                  <a:pt x="681580" y="60700"/>
                  <a:pt x="678674" y="76200"/>
                </a:cubicBezTo>
                <a:cubicBezTo>
                  <a:pt x="676839" y="85985"/>
                  <a:pt x="662733" y="92973"/>
                  <a:pt x="656902" y="97971"/>
                </a:cubicBezTo>
                <a:cubicBezTo>
                  <a:pt x="653006" y="101311"/>
                  <a:pt x="649645" y="105228"/>
                  <a:pt x="646017" y="108857"/>
                </a:cubicBezTo>
                <a:cubicBezTo>
                  <a:pt x="631034" y="153798"/>
                  <a:pt x="635974" y="130297"/>
                  <a:pt x="642388" y="210457"/>
                </a:cubicBezTo>
                <a:cubicBezTo>
                  <a:pt x="642693" y="214270"/>
                  <a:pt x="644306" y="217922"/>
                  <a:pt x="646017" y="221343"/>
                </a:cubicBezTo>
                <a:cubicBezTo>
                  <a:pt x="647967" y="225243"/>
                  <a:pt x="651110" y="228442"/>
                  <a:pt x="653274" y="232228"/>
                </a:cubicBezTo>
                <a:cubicBezTo>
                  <a:pt x="655958" y="236925"/>
                  <a:pt x="658112" y="241905"/>
                  <a:pt x="660531" y="246743"/>
                </a:cubicBezTo>
                <a:cubicBezTo>
                  <a:pt x="663007" y="288834"/>
                  <a:pt x="649818" y="297686"/>
                  <a:pt x="671417" y="315685"/>
                </a:cubicBezTo>
                <a:cubicBezTo>
                  <a:pt x="676063" y="319557"/>
                  <a:pt x="681093" y="322942"/>
                  <a:pt x="685931" y="326571"/>
                </a:cubicBezTo>
                <a:cubicBezTo>
                  <a:pt x="716169" y="325362"/>
                  <a:pt x="746450" y="324956"/>
                  <a:pt x="776645" y="322943"/>
                </a:cubicBezTo>
                <a:cubicBezTo>
                  <a:pt x="782799" y="322533"/>
                  <a:pt x="789013" y="321480"/>
                  <a:pt x="794788" y="319314"/>
                </a:cubicBezTo>
                <a:cubicBezTo>
                  <a:pt x="798871" y="317783"/>
                  <a:pt x="801888" y="314221"/>
                  <a:pt x="805674" y="312057"/>
                </a:cubicBezTo>
                <a:cubicBezTo>
                  <a:pt x="818229" y="304883"/>
                  <a:pt x="818861" y="305242"/>
                  <a:pt x="831074" y="301171"/>
                </a:cubicBezTo>
                <a:cubicBezTo>
                  <a:pt x="852845" y="303590"/>
                  <a:pt x="875078" y="303354"/>
                  <a:pt x="896388" y="308428"/>
                </a:cubicBezTo>
                <a:cubicBezTo>
                  <a:pt x="901380" y="309617"/>
                  <a:pt x="904291" y="315138"/>
                  <a:pt x="907274" y="319314"/>
                </a:cubicBezTo>
                <a:cubicBezTo>
                  <a:pt x="933828" y="356489"/>
                  <a:pt x="900385" y="315091"/>
                  <a:pt x="918159" y="344714"/>
                </a:cubicBezTo>
                <a:cubicBezTo>
                  <a:pt x="919919" y="347648"/>
                  <a:pt x="922998" y="349552"/>
                  <a:pt x="925417" y="351971"/>
                </a:cubicBezTo>
                <a:cubicBezTo>
                  <a:pt x="926626" y="355600"/>
                  <a:pt x="928117" y="359146"/>
                  <a:pt x="929045" y="362857"/>
                </a:cubicBezTo>
                <a:cubicBezTo>
                  <a:pt x="930159" y="367313"/>
                  <a:pt x="932749" y="385962"/>
                  <a:pt x="936302" y="391885"/>
                </a:cubicBezTo>
                <a:cubicBezTo>
                  <a:pt x="940526" y="398925"/>
                  <a:pt x="948509" y="401454"/>
                  <a:pt x="954445" y="406400"/>
                </a:cubicBezTo>
                <a:cubicBezTo>
                  <a:pt x="958387" y="409685"/>
                  <a:pt x="960845" y="414793"/>
                  <a:pt x="965331" y="417285"/>
                </a:cubicBezTo>
                <a:cubicBezTo>
                  <a:pt x="972566" y="421304"/>
                  <a:pt x="992242" y="425828"/>
                  <a:pt x="1001617" y="428171"/>
                </a:cubicBezTo>
                <a:cubicBezTo>
                  <a:pt x="1020969" y="426962"/>
                  <a:pt x="1040548" y="427731"/>
                  <a:pt x="1059674" y="424543"/>
                </a:cubicBezTo>
                <a:cubicBezTo>
                  <a:pt x="1063049" y="423981"/>
                  <a:pt x="1064303" y="419475"/>
                  <a:pt x="1066931" y="417285"/>
                </a:cubicBezTo>
                <a:cubicBezTo>
                  <a:pt x="1071577" y="413413"/>
                  <a:pt x="1076607" y="410028"/>
                  <a:pt x="1081445" y="406400"/>
                </a:cubicBezTo>
                <a:cubicBezTo>
                  <a:pt x="1085074" y="399143"/>
                  <a:pt x="1087830" y="391379"/>
                  <a:pt x="1092331" y="384628"/>
                </a:cubicBezTo>
                <a:cubicBezTo>
                  <a:pt x="1095177" y="380358"/>
                  <a:pt x="1100671" y="378198"/>
                  <a:pt x="1103217" y="373743"/>
                </a:cubicBezTo>
                <a:cubicBezTo>
                  <a:pt x="1105691" y="369413"/>
                  <a:pt x="1105475" y="364023"/>
                  <a:pt x="1106845" y="359228"/>
                </a:cubicBezTo>
                <a:cubicBezTo>
                  <a:pt x="1110600" y="346086"/>
                  <a:pt x="1109782" y="349381"/>
                  <a:pt x="1117731" y="337457"/>
                </a:cubicBezTo>
                <a:lnTo>
                  <a:pt x="1124988" y="315685"/>
                </a:lnTo>
                <a:cubicBezTo>
                  <a:pt x="1127867" y="307048"/>
                  <a:pt x="1130724" y="299410"/>
                  <a:pt x="1132245" y="290285"/>
                </a:cubicBezTo>
                <a:cubicBezTo>
                  <a:pt x="1133848" y="280666"/>
                  <a:pt x="1134735" y="270942"/>
                  <a:pt x="1135874" y="261257"/>
                </a:cubicBezTo>
                <a:cubicBezTo>
                  <a:pt x="1137154" y="250379"/>
                  <a:pt x="1135434" y="238769"/>
                  <a:pt x="1139502" y="228600"/>
                </a:cubicBezTo>
                <a:cubicBezTo>
                  <a:pt x="1140923" y="225049"/>
                  <a:pt x="1146571" y="225225"/>
                  <a:pt x="1150388" y="224971"/>
                </a:cubicBezTo>
                <a:cubicBezTo>
                  <a:pt x="1182995" y="222797"/>
                  <a:pt x="1215702" y="222552"/>
                  <a:pt x="1248359" y="221343"/>
                </a:cubicBezTo>
                <a:cubicBezTo>
                  <a:pt x="1255616" y="220133"/>
                  <a:pt x="1262949" y="219310"/>
                  <a:pt x="1270131" y="217714"/>
                </a:cubicBezTo>
                <a:cubicBezTo>
                  <a:pt x="1273865" y="216884"/>
                  <a:pt x="1280267" y="210334"/>
                  <a:pt x="1281017" y="214085"/>
                </a:cubicBezTo>
                <a:cubicBezTo>
                  <a:pt x="1283711" y="227558"/>
                  <a:pt x="1271404" y="239279"/>
                  <a:pt x="1262874" y="246743"/>
                </a:cubicBezTo>
                <a:cubicBezTo>
                  <a:pt x="1257046" y="251843"/>
                  <a:pt x="1250560" y="256157"/>
                  <a:pt x="1244731" y="261257"/>
                </a:cubicBezTo>
                <a:cubicBezTo>
                  <a:pt x="1240869" y="264636"/>
                  <a:pt x="1237474" y="268514"/>
                  <a:pt x="1233845" y="272143"/>
                </a:cubicBezTo>
                <a:cubicBezTo>
                  <a:pt x="1232636" y="276981"/>
                  <a:pt x="1231587" y="281862"/>
                  <a:pt x="1230217" y="286657"/>
                </a:cubicBezTo>
                <a:cubicBezTo>
                  <a:pt x="1229166" y="290335"/>
                  <a:pt x="1227170" y="293763"/>
                  <a:pt x="1226588" y="297543"/>
                </a:cubicBezTo>
                <a:cubicBezTo>
                  <a:pt x="1225687" y="303401"/>
                  <a:pt x="1223647" y="340460"/>
                  <a:pt x="1219331" y="351971"/>
                </a:cubicBezTo>
                <a:cubicBezTo>
                  <a:pt x="1217800" y="356054"/>
                  <a:pt x="1214024" y="358956"/>
                  <a:pt x="1212074" y="362857"/>
                </a:cubicBezTo>
                <a:cubicBezTo>
                  <a:pt x="1210363" y="366278"/>
                  <a:pt x="1210156" y="370322"/>
                  <a:pt x="1208445" y="373743"/>
                </a:cubicBezTo>
                <a:cubicBezTo>
                  <a:pt x="1206495" y="377643"/>
                  <a:pt x="1203138" y="380728"/>
                  <a:pt x="1201188" y="384628"/>
                </a:cubicBezTo>
                <a:cubicBezTo>
                  <a:pt x="1186162" y="414679"/>
                  <a:pt x="1211102" y="375198"/>
                  <a:pt x="1190302" y="406400"/>
                </a:cubicBezTo>
                <a:cubicBezTo>
                  <a:pt x="1184466" y="464771"/>
                  <a:pt x="1191093" y="425401"/>
                  <a:pt x="1183045" y="453571"/>
                </a:cubicBezTo>
                <a:cubicBezTo>
                  <a:pt x="1181675" y="458366"/>
                  <a:pt x="1182183" y="463936"/>
                  <a:pt x="1179417" y="468085"/>
                </a:cubicBezTo>
                <a:cubicBezTo>
                  <a:pt x="1176998" y="471714"/>
                  <a:pt x="1172160" y="472924"/>
                  <a:pt x="1168531" y="475343"/>
                </a:cubicBezTo>
                <a:cubicBezTo>
                  <a:pt x="1160033" y="500832"/>
                  <a:pt x="1167606" y="483524"/>
                  <a:pt x="1132245" y="518885"/>
                </a:cubicBezTo>
                <a:cubicBezTo>
                  <a:pt x="1128616" y="522514"/>
                  <a:pt x="1125949" y="527476"/>
                  <a:pt x="1121359" y="529771"/>
                </a:cubicBezTo>
                <a:cubicBezTo>
                  <a:pt x="1031109" y="574896"/>
                  <a:pt x="1112253" y="536951"/>
                  <a:pt x="852845" y="540657"/>
                </a:cubicBezTo>
                <a:lnTo>
                  <a:pt x="816559" y="544285"/>
                </a:lnTo>
                <a:cubicBezTo>
                  <a:pt x="805667" y="545432"/>
                  <a:pt x="794842" y="547380"/>
                  <a:pt x="783902" y="547914"/>
                </a:cubicBezTo>
                <a:cubicBezTo>
                  <a:pt x="745224" y="549801"/>
                  <a:pt x="706493" y="550333"/>
                  <a:pt x="667788" y="551543"/>
                </a:cubicBezTo>
                <a:cubicBezTo>
                  <a:pt x="646684" y="548026"/>
                  <a:pt x="589509" y="543149"/>
                  <a:pt x="558931" y="529771"/>
                </a:cubicBezTo>
                <a:cubicBezTo>
                  <a:pt x="546542" y="524351"/>
                  <a:pt x="534596" y="517955"/>
                  <a:pt x="522645" y="511628"/>
                </a:cubicBezTo>
                <a:cubicBezTo>
                  <a:pt x="509997" y="504932"/>
                  <a:pt x="489495" y="491621"/>
                  <a:pt x="475474" y="486228"/>
                </a:cubicBezTo>
                <a:cubicBezTo>
                  <a:pt x="467255" y="483067"/>
                  <a:pt x="458349" y="481980"/>
                  <a:pt x="450074" y="478971"/>
                </a:cubicBezTo>
                <a:cubicBezTo>
                  <a:pt x="398516" y="460223"/>
                  <a:pt x="492659" y="485989"/>
                  <a:pt x="406531" y="464457"/>
                </a:cubicBezTo>
                <a:cubicBezTo>
                  <a:pt x="386573" y="450201"/>
                  <a:pt x="382474" y="446254"/>
                  <a:pt x="362988" y="435428"/>
                </a:cubicBezTo>
                <a:cubicBezTo>
                  <a:pt x="358260" y="432801"/>
                  <a:pt x="352876" y="431315"/>
                  <a:pt x="348474" y="428171"/>
                </a:cubicBezTo>
                <a:cubicBezTo>
                  <a:pt x="331607" y="416123"/>
                  <a:pt x="341556" y="414782"/>
                  <a:pt x="323074" y="399143"/>
                </a:cubicBezTo>
                <a:cubicBezTo>
                  <a:pt x="293500" y="374118"/>
                  <a:pt x="300353" y="380729"/>
                  <a:pt x="275902" y="373743"/>
                </a:cubicBezTo>
                <a:cubicBezTo>
                  <a:pt x="272224" y="372692"/>
                  <a:pt x="268645" y="371324"/>
                  <a:pt x="265017" y="370114"/>
                </a:cubicBezTo>
                <a:cubicBezTo>
                  <a:pt x="251329" y="359848"/>
                  <a:pt x="209741" y="327499"/>
                  <a:pt x="196074" y="322943"/>
                </a:cubicBezTo>
                <a:cubicBezTo>
                  <a:pt x="188817" y="320524"/>
                  <a:pt x="181144" y="319106"/>
                  <a:pt x="174302" y="315685"/>
                </a:cubicBezTo>
                <a:cubicBezTo>
                  <a:pt x="153962" y="305515"/>
                  <a:pt x="164810" y="310437"/>
                  <a:pt x="141645" y="301171"/>
                </a:cubicBezTo>
                <a:cubicBezTo>
                  <a:pt x="95875" y="255401"/>
                  <a:pt x="143567" y="300247"/>
                  <a:pt x="98102" y="264885"/>
                </a:cubicBezTo>
                <a:cubicBezTo>
                  <a:pt x="94052" y="261735"/>
                  <a:pt x="91486" y="256846"/>
                  <a:pt x="87217" y="254000"/>
                </a:cubicBezTo>
                <a:cubicBezTo>
                  <a:pt x="84034" y="251878"/>
                  <a:pt x="79752" y="252082"/>
                  <a:pt x="76331" y="250371"/>
                </a:cubicBezTo>
                <a:cubicBezTo>
                  <a:pt x="70023" y="247217"/>
                  <a:pt x="64633" y="242349"/>
                  <a:pt x="58188" y="239485"/>
                </a:cubicBezTo>
                <a:cubicBezTo>
                  <a:pt x="53631" y="237460"/>
                  <a:pt x="48469" y="237227"/>
                  <a:pt x="43674" y="235857"/>
                </a:cubicBezTo>
                <a:cubicBezTo>
                  <a:pt x="39996" y="234806"/>
                  <a:pt x="36417" y="233438"/>
                  <a:pt x="32788" y="232228"/>
                </a:cubicBezTo>
                <a:cubicBezTo>
                  <a:pt x="27950" y="228600"/>
                  <a:pt x="23195" y="224858"/>
                  <a:pt x="18274" y="221343"/>
                </a:cubicBezTo>
                <a:cubicBezTo>
                  <a:pt x="14725" y="218808"/>
                  <a:pt x="9807" y="217714"/>
                  <a:pt x="7388" y="214085"/>
                </a:cubicBezTo>
                <a:cubicBezTo>
                  <a:pt x="6439" y="212662"/>
                  <a:pt x="-1078" y="208038"/>
                  <a:pt x="131" y="203200"/>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Shape 52">
            <a:extLst>
              <a:ext uri="{FF2B5EF4-FFF2-40B4-BE49-F238E27FC236}">
                <a16:creationId xmlns:a16="http://schemas.microsoft.com/office/drawing/2014/main" id="{FB563F79-A0E9-4E37-8F73-15E412CB16A3}"/>
              </a:ext>
            </a:extLst>
          </p:cNvPr>
          <p:cNvSpPr/>
          <p:nvPr/>
        </p:nvSpPr>
        <p:spPr>
          <a:xfrm>
            <a:off x="3153229" y="5304729"/>
            <a:ext cx="447279" cy="214536"/>
          </a:xfrm>
          <a:custGeom>
            <a:avLst/>
            <a:gdLst>
              <a:gd name="connsiteX0" fmla="*/ 0 w 447279"/>
              <a:gd name="connsiteY0" fmla="*/ 83700 h 214536"/>
              <a:gd name="connsiteX1" fmla="*/ 68942 w 447279"/>
              <a:gd name="connsiteY1" fmla="*/ 87328 h 214536"/>
              <a:gd name="connsiteX2" fmla="*/ 83457 w 447279"/>
              <a:gd name="connsiteY2" fmla="*/ 90957 h 214536"/>
              <a:gd name="connsiteX3" fmla="*/ 101600 w 447279"/>
              <a:gd name="connsiteY3" fmla="*/ 109100 h 214536"/>
              <a:gd name="connsiteX4" fmla="*/ 112485 w 447279"/>
              <a:gd name="connsiteY4" fmla="*/ 116357 h 214536"/>
              <a:gd name="connsiteX5" fmla="*/ 137885 w 447279"/>
              <a:gd name="connsiteY5" fmla="*/ 138128 h 214536"/>
              <a:gd name="connsiteX6" fmla="*/ 148771 w 447279"/>
              <a:gd name="connsiteY6" fmla="*/ 152642 h 214536"/>
              <a:gd name="connsiteX7" fmla="*/ 192314 w 447279"/>
              <a:gd name="connsiteY7" fmla="*/ 192557 h 214536"/>
              <a:gd name="connsiteX8" fmla="*/ 221342 w 447279"/>
              <a:gd name="connsiteY8" fmla="*/ 196185 h 214536"/>
              <a:gd name="connsiteX9" fmla="*/ 228600 w 447279"/>
              <a:gd name="connsiteY9" fmla="*/ 152642 h 214536"/>
              <a:gd name="connsiteX10" fmla="*/ 232228 w 447279"/>
              <a:gd name="connsiteY10" fmla="*/ 123614 h 214536"/>
              <a:gd name="connsiteX11" fmla="*/ 250371 w 447279"/>
              <a:gd name="connsiteY11" fmla="*/ 105471 h 214536"/>
              <a:gd name="connsiteX12" fmla="*/ 283028 w 447279"/>
              <a:gd name="connsiteY12" fmla="*/ 109100 h 214536"/>
              <a:gd name="connsiteX13" fmla="*/ 304800 w 447279"/>
              <a:gd name="connsiteY13" fmla="*/ 112728 h 214536"/>
              <a:gd name="connsiteX14" fmla="*/ 319314 w 447279"/>
              <a:gd name="connsiteY14" fmla="*/ 134500 h 214536"/>
              <a:gd name="connsiteX15" fmla="*/ 330200 w 447279"/>
              <a:gd name="connsiteY15" fmla="*/ 145385 h 214536"/>
              <a:gd name="connsiteX16" fmla="*/ 337457 w 447279"/>
              <a:gd name="connsiteY16" fmla="*/ 159900 h 214536"/>
              <a:gd name="connsiteX17" fmla="*/ 351971 w 447279"/>
              <a:gd name="connsiteY17" fmla="*/ 192557 h 214536"/>
              <a:gd name="connsiteX18" fmla="*/ 362857 w 447279"/>
              <a:gd name="connsiteY18" fmla="*/ 199814 h 214536"/>
              <a:gd name="connsiteX19" fmla="*/ 381000 w 447279"/>
              <a:gd name="connsiteY19" fmla="*/ 196185 h 214536"/>
              <a:gd name="connsiteX20" fmla="*/ 406400 w 447279"/>
              <a:gd name="connsiteY20" fmla="*/ 181671 h 214536"/>
              <a:gd name="connsiteX21" fmla="*/ 417285 w 447279"/>
              <a:gd name="connsiteY21" fmla="*/ 170785 h 214536"/>
              <a:gd name="connsiteX22" fmla="*/ 439057 w 447279"/>
              <a:gd name="connsiteY22" fmla="*/ 141757 h 214536"/>
              <a:gd name="connsiteX23" fmla="*/ 439057 w 447279"/>
              <a:gd name="connsiteY23" fmla="*/ 47414 h 214536"/>
              <a:gd name="connsiteX24" fmla="*/ 428171 w 447279"/>
              <a:gd name="connsiteY24" fmla="*/ 36528 h 214536"/>
              <a:gd name="connsiteX25" fmla="*/ 417285 w 447279"/>
              <a:gd name="connsiteY25" fmla="*/ 32900 h 214536"/>
              <a:gd name="connsiteX26" fmla="*/ 410028 w 447279"/>
              <a:gd name="connsiteY26" fmla="*/ 25642 h 214536"/>
              <a:gd name="connsiteX27" fmla="*/ 399142 w 447279"/>
              <a:gd name="connsiteY27" fmla="*/ 22014 h 214536"/>
              <a:gd name="connsiteX28" fmla="*/ 348342 w 447279"/>
              <a:gd name="connsiteY28" fmla="*/ 18385 h 214536"/>
              <a:gd name="connsiteX29" fmla="*/ 341085 w 447279"/>
              <a:gd name="connsiteY29" fmla="*/ 7500 h 214536"/>
              <a:gd name="connsiteX30" fmla="*/ 333828 w 447279"/>
              <a:gd name="connsiteY30" fmla="*/ 242 h 214536"/>
              <a:gd name="connsiteX31" fmla="*/ 326571 w 447279"/>
              <a:gd name="connsiteY31" fmla="*/ 14757 h 214536"/>
              <a:gd name="connsiteX32" fmla="*/ 308428 w 447279"/>
              <a:gd name="connsiteY32" fmla="*/ 32900 h 214536"/>
              <a:gd name="connsiteX33" fmla="*/ 293914 w 447279"/>
              <a:gd name="connsiteY33" fmla="*/ 43785 h 214536"/>
              <a:gd name="connsiteX34" fmla="*/ 221342 w 447279"/>
              <a:gd name="connsiteY34" fmla="*/ 80071 h 214536"/>
              <a:gd name="connsiteX35" fmla="*/ 188685 w 447279"/>
              <a:gd name="connsiteY35" fmla="*/ 87328 h 214536"/>
              <a:gd name="connsiteX36" fmla="*/ 0 w 447279"/>
              <a:gd name="connsiteY36" fmla="*/ 83700 h 21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7279" h="214536">
                <a:moveTo>
                  <a:pt x="0" y="83700"/>
                </a:moveTo>
                <a:cubicBezTo>
                  <a:pt x="22981" y="84909"/>
                  <a:pt x="46016" y="85334"/>
                  <a:pt x="68942" y="87328"/>
                </a:cubicBezTo>
                <a:cubicBezTo>
                  <a:pt x="73911" y="87760"/>
                  <a:pt x="79307" y="88191"/>
                  <a:pt x="83457" y="90957"/>
                </a:cubicBezTo>
                <a:cubicBezTo>
                  <a:pt x="90573" y="95701"/>
                  <a:pt x="94484" y="104356"/>
                  <a:pt x="101600" y="109100"/>
                </a:cubicBezTo>
                <a:lnTo>
                  <a:pt x="112485" y="116357"/>
                </a:lnTo>
                <a:cubicBezTo>
                  <a:pt x="129608" y="142040"/>
                  <a:pt x="106374" y="110557"/>
                  <a:pt x="137885" y="138128"/>
                </a:cubicBezTo>
                <a:cubicBezTo>
                  <a:pt x="142436" y="142110"/>
                  <a:pt x="144669" y="148198"/>
                  <a:pt x="148771" y="152642"/>
                </a:cubicBezTo>
                <a:cubicBezTo>
                  <a:pt x="177366" y="183620"/>
                  <a:pt x="170643" y="178110"/>
                  <a:pt x="192314" y="192557"/>
                </a:cubicBezTo>
                <a:cubicBezTo>
                  <a:pt x="202558" y="223290"/>
                  <a:pt x="193695" y="219225"/>
                  <a:pt x="221342" y="196185"/>
                </a:cubicBezTo>
                <a:cubicBezTo>
                  <a:pt x="228564" y="174524"/>
                  <a:pt x="224181" y="190204"/>
                  <a:pt x="228600" y="152642"/>
                </a:cubicBezTo>
                <a:cubicBezTo>
                  <a:pt x="229739" y="142958"/>
                  <a:pt x="229662" y="133022"/>
                  <a:pt x="232228" y="123614"/>
                </a:cubicBezTo>
                <a:cubicBezTo>
                  <a:pt x="234916" y="113758"/>
                  <a:pt x="242844" y="110488"/>
                  <a:pt x="250371" y="105471"/>
                </a:cubicBezTo>
                <a:cubicBezTo>
                  <a:pt x="261257" y="106681"/>
                  <a:pt x="272171" y="107652"/>
                  <a:pt x="283028" y="109100"/>
                </a:cubicBezTo>
                <a:cubicBezTo>
                  <a:pt x="290321" y="110072"/>
                  <a:pt x="298773" y="108509"/>
                  <a:pt x="304800" y="112728"/>
                </a:cubicBezTo>
                <a:cubicBezTo>
                  <a:pt x="311945" y="117730"/>
                  <a:pt x="313959" y="127615"/>
                  <a:pt x="319314" y="134500"/>
                </a:cubicBezTo>
                <a:cubicBezTo>
                  <a:pt x="322464" y="138551"/>
                  <a:pt x="326571" y="141757"/>
                  <a:pt x="330200" y="145385"/>
                </a:cubicBezTo>
                <a:cubicBezTo>
                  <a:pt x="332619" y="150223"/>
                  <a:pt x="335448" y="154878"/>
                  <a:pt x="337457" y="159900"/>
                </a:cubicBezTo>
                <a:cubicBezTo>
                  <a:pt x="342247" y="171875"/>
                  <a:pt x="342664" y="183250"/>
                  <a:pt x="351971" y="192557"/>
                </a:cubicBezTo>
                <a:cubicBezTo>
                  <a:pt x="355055" y="195641"/>
                  <a:pt x="359228" y="197395"/>
                  <a:pt x="362857" y="199814"/>
                </a:cubicBezTo>
                <a:cubicBezTo>
                  <a:pt x="368905" y="198604"/>
                  <a:pt x="375484" y="198943"/>
                  <a:pt x="381000" y="196185"/>
                </a:cubicBezTo>
                <a:cubicBezTo>
                  <a:pt x="424237" y="174567"/>
                  <a:pt x="358891" y="193549"/>
                  <a:pt x="406400" y="181671"/>
                </a:cubicBezTo>
                <a:cubicBezTo>
                  <a:pt x="410028" y="178042"/>
                  <a:pt x="413906" y="174647"/>
                  <a:pt x="417285" y="170785"/>
                </a:cubicBezTo>
                <a:cubicBezTo>
                  <a:pt x="429355" y="156991"/>
                  <a:pt x="430415" y="154720"/>
                  <a:pt x="439057" y="141757"/>
                </a:cubicBezTo>
                <a:cubicBezTo>
                  <a:pt x="450584" y="107171"/>
                  <a:pt x="449442" y="114917"/>
                  <a:pt x="439057" y="47414"/>
                </a:cubicBezTo>
                <a:cubicBezTo>
                  <a:pt x="438277" y="42342"/>
                  <a:pt x="432441" y="39374"/>
                  <a:pt x="428171" y="36528"/>
                </a:cubicBezTo>
                <a:cubicBezTo>
                  <a:pt x="424988" y="34406"/>
                  <a:pt x="420914" y="34109"/>
                  <a:pt x="417285" y="32900"/>
                </a:cubicBezTo>
                <a:cubicBezTo>
                  <a:pt x="414866" y="30481"/>
                  <a:pt x="412962" y="27402"/>
                  <a:pt x="410028" y="25642"/>
                </a:cubicBezTo>
                <a:cubicBezTo>
                  <a:pt x="406748" y="23674"/>
                  <a:pt x="402941" y="22461"/>
                  <a:pt x="399142" y="22014"/>
                </a:cubicBezTo>
                <a:cubicBezTo>
                  <a:pt x="382282" y="20030"/>
                  <a:pt x="365275" y="19595"/>
                  <a:pt x="348342" y="18385"/>
                </a:cubicBezTo>
                <a:cubicBezTo>
                  <a:pt x="345923" y="14757"/>
                  <a:pt x="343809" y="10905"/>
                  <a:pt x="341085" y="7500"/>
                </a:cubicBezTo>
                <a:cubicBezTo>
                  <a:pt x="338948" y="4828"/>
                  <a:pt x="336888" y="-1288"/>
                  <a:pt x="333828" y="242"/>
                </a:cubicBezTo>
                <a:cubicBezTo>
                  <a:pt x="328990" y="2661"/>
                  <a:pt x="329892" y="10487"/>
                  <a:pt x="326571" y="14757"/>
                </a:cubicBezTo>
                <a:cubicBezTo>
                  <a:pt x="321320" y="21508"/>
                  <a:pt x="314820" y="27218"/>
                  <a:pt x="308428" y="32900"/>
                </a:cubicBezTo>
                <a:cubicBezTo>
                  <a:pt x="303908" y="36918"/>
                  <a:pt x="298946" y="40431"/>
                  <a:pt x="293914" y="43785"/>
                </a:cubicBezTo>
                <a:cubicBezTo>
                  <a:pt x="271483" y="58739"/>
                  <a:pt x="247953" y="73417"/>
                  <a:pt x="221342" y="80071"/>
                </a:cubicBezTo>
                <a:cubicBezTo>
                  <a:pt x="200845" y="85196"/>
                  <a:pt x="211718" y="82722"/>
                  <a:pt x="188685" y="87328"/>
                </a:cubicBezTo>
                <a:lnTo>
                  <a:pt x="0" y="83700"/>
                </a:ln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Freeform: Shape 55">
            <a:extLst>
              <a:ext uri="{FF2B5EF4-FFF2-40B4-BE49-F238E27FC236}">
                <a16:creationId xmlns:a16="http://schemas.microsoft.com/office/drawing/2014/main" id="{C3DA6CD6-B84F-435B-949F-028C11474949}"/>
              </a:ext>
            </a:extLst>
          </p:cNvPr>
          <p:cNvSpPr/>
          <p:nvPr/>
        </p:nvSpPr>
        <p:spPr>
          <a:xfrm>
            <a:off x="3536415" y="5047343"/>
            <a:ext cx="635904" cy="338879"/>
          </a:xfrm>
          <a:custGeom>
            <a:avLst/>
            <a:gdLst>
              <a:gd name="connsiteX0" fmla="*/ 1442 w 635904"/>
              <a:gd name="connsiteY0" fmla="*/ 119743 h 338879"/>
              <a:gd name="connsiteX1" fmla="*/ 34099 w 635904"/>
              <a:gd name="connsiteY1" fmla="*/ 94343 h 338879"/>
              <a:gd name="connsiteX2" fmla="*/ 41356 w 635904"/>
              <a:gd name="connsiteY2" fmla="*/ 72571 h 338879"/>
              <a:gd name="connsiteX3" fmla="*/ 44985 w 635904"/>
              <a:gd name="connsiteY3" fmla="*/ 61686 h 338879"/>
              <a:gd name="connsiteX4" fmla="*/ 48614 w 635904"/>
              <a:gd name="connsiteY4" fmla="*/ 36286 h 338879"/>
              <a:gd name="connsiteX5" fmla="*/ 63128 w 635904"/>
              <a:gd name="connsiteY5" fmla="*/ 32657 h 338879"/>
              <a:gd name="connsiteX6" fmla="*/ 128442 w 635904"/>
              <a:gd name="connsiteY6" fmla="*/ 36286 h 338879"/>
              <a:gd name="connsiteX7" fmla="*/ 146585 w 635904"/>
              <a:gd name="connsiteY7" fmla="*/ 54428 h 338879"/>
              <a:gd name="connsiteX8" fmla="*/ 128442 w 635904"/>
              <a:gd name="connsiteY8" fmla="*/ 206828 h 338879"/>
              <a:gd name="connsiteX9" fmla="*/ 117556 w 635904"/>
              <a:gd name="connsiteY9" fmla="*/ 221343 h 338879"/>
              <a:gd name="connsiteX10" fmla="*/ 99414 w 635904"/>
              <a:gd name="connsiteY10" fmla="*/ 239486 h 338879"/>
              <a:gd name="connsiteX11" fmla="*/ 77642 w 635904"/>
              <a:gd name="connsiteY11" fmla="*/ 257628 h 338879"/>
              <a:gd name="connsiteX12" fmla="*/ 55871 w 635904"/>
              <a:gd name="connsiteY12" fmla="*/ 272143 h 338879"/>
              <a:gd name="connsiteX13" fmla="*/ 63128 w 635904"/>
              <a:gd name="connsiteY13" fmla="*/ 308428 h 338879"/>
              <a:gd name="connsiteX14" fmla="*/ 70385 w 635904"/>
              <a:gd name="connsiteY14" fmla="*/ 315686 h 338879"/>
              <a:gd name="connsiteX15" fmla="*/ 84899 w 635904"/>
              <a:gd name="connsiteY15" fmla="*/ 333828 h 338879"/>
              <a:gd name="connsiteX16" fmla="*/ 516699 w 635904"/>
              <a:gd name="connsiteY16" fmla="*/ 330200 h 338879"/>
              <a:gd name="connsiteX17" fmla="*/ 625556 w 635904"/>
              <a:gd name="connsiteY17" fmla="*/ 326571 h 338879"/>
              <a:gd name="connsiteX18" fmla="*/ 621928 w 635904"/>
              <a:gd name="connsiteY18" fmla="*/ 224971 h 338879"/>
              <a:gd name="connsiteX19" fmla="*/ 614671 w 635904"/>
              <a:gd name="connsiteY19" fmla="*/ 195943 h 338879"/>
              <a:gd name="connsiteX20" fmla="*/ 607414 w 635904"/>
              <a:gd name="connsiteY20" fmla="*/ 163286 h 338879"/>
              <a:gd name="connsiteX21" fmla="*/ 589271 w 635904"/>
              <a:gd name="connsiteY21" fmla="*/ 112486 h 338879"/>
              <a:gd name="connsiteX22" fmla="*/ 585642 w 635904"/>
              <a:gd name="connsiteY22" fmla="*/ 72571 h 338879"/>
              <a:gd name="connsiteX23" fmla="*/ 571128 w 635904"/>
              <a:gd name="connsiteY23" fmla="*/ 0 h 338879"/>
              <a:gd name="connsiteX24" fmla="*/ 480414 w 635904"/>
              <a:gd name="connsiteY24" fmla="*/ 7257 h 338879"/>
              <a:gd name="connsiteX25" fmla="*/ 37728 w 635904"/>
              <a:gd name="connsiteY25" fmla="*/ 14514 h 338879"/>
              <a:gd name="connsiteX26" fmla="*/ 30471 w 635904"/>
              <a:gd name="connsiteY26" fmla="*/ 25400 h 338879"/>
              <a:gd name="connsiteX27" fmla="*/ 15956 w 635904"/>
              <a:gd name="connsiteY27" fmla="*/ 54428 h 338879"/>
              <a:gd name="connsiteX28" fmla="*/ 5071 w 635904"/>
              <a:gd name="connsiteY28" fmla="*/ 65314 h 338879"/>
              <a:gd name="connsiteX29" fmla="*/ 5071 w 635904"/>
              <a:gd name="connsiteY29" fmla="*/ 108857 h 338879"/>
              <a:gd name="connsiteX30" fmla="*/ 1442 w 635904"/>
              <a:gd name="connsiteY30" fmla="*/ 119743 h 33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5904" h="338879">
                <a:moveTo>
                  <a:pt x="1442" y="119743"/>
                </a:moveTo>
                <a:cubicBezTo>
                  <a:pt x="6280" y="117324"/>
                  <a:pt x="26787" y="106531"/>
                  <a:pt x="34099" y="94343"/>
                </a:cubicBezTo>
                <a:cubicBezTo>
                  <a:pt x="38035" y="87783"/>
                  <a:pt x="38937" y="79828"/>
                  <a:pt x="41356" y="72571"/>
                </a:cubicBezTo>
                <a:lnTo>
                  <a:pt x="44985" y="61686"/>
                </a:lnTo>
                <a:cubicBezTo>
                  <a:pt x="46195" y="53219"/>
                  <a:pt x="44081" y="43539"/>
                  <a:pt x="48614" y="36286"/>
                </a:cubicBezTo>
                <a:cubicBezTo>
                  <a:pt x="51257" y="32057"/>
                  <a:pt x="58141" y="32657"/>
                  <a:pt x="63128" y="32657"/>
                </a:cubicBezTo>
                <a:cubicBezTo>
                  <a:pt x="84933" y="32657"/>
                  <a:pt x="106671" y="35076"/>
                  <a:pt x="128442" y="36286"/>
                </a:cubicBezTo>
                <a:cubicBezTo>
                  <a:pt x="134490" y="42333"/>
                  <a:pt x="145755" y="45916"/>
                  <a:pt x="146585" y="54428"/>
                </a:cubicBezTo>
                <a:cubicBezTo>
                  <a:pt x="156862" y="159768"/>
                  <a:pt x="164286" y="155622"/>
                  <a:pt x="128442" y="206828"/>
                </a:cubicBezTo>
                <a:cubicBezTo>
                  <a:pt x="124974" y="211783"/>
                  <a:pt x="121574" y="216823"/>
                  <a:pt x="117556" y="221343"/>
                </a:cubicBezTo>
                <a:cubicBezTo>
                  <a:pt x="111874" y="227735"/>
                  <a:pt x="104159" y="232370"/>
                  <a:pt x="99414" y="239486"/>
                </a:cubicBezTo>
                <a:cubicBezTo>
                  <a:pt x="85105" y="260946"/>
                  <a:pt x="101081" y="240886"/>
                  <a:pt x="77642" y="257628"/>
                </a:cubicBezTo>
                <a:cubicBezTo>
                  <a:pt x="53857" y="274617"/>
                  <a:pt x="79222" y="264358"/>
                  <a:pt x="55871" y="272143"/>
                </a:cubicBezTo>
                <a:cubicBezTo>
                  <a:pt x="58290" y="284238"/>
                  <a:pt x="59228" y="296726"/>
                  <a:pt x="63128" y="308428"/>
                </a:cubicBezTo>
                <a:cubicBezTo>
                  <a:pt x="64210" y="311674"/>
                  <a:pt x="68625" y="312752"/>
                  <a:pt x="70385" y="315686"/>
                </a:cubicBezTo>
                <a:cubicBezTo>
                  <a:pt x="82069" y="335158"/>
                  <a:pt x="63221" y="319375"/>
                  <a:pt x="84899" y="333828"/>
                </a:cubicBezTo>
                <a:lnTo>
                  <a:pt x="516699" y="330200"/>
                </a:lnTo>
                <a:cubicBezTo>
                  <a:pt x="553002" y="329713"/>
                  <a:pt x="599884" y="352243"/>
                  <a:pt x="625556" y="326571"/>
                </a:cubicBezTo>
                <a:cubicBezTo>
                  <a:pt x="649519" y="302608"/>
                  <a:pt x="624742" y="258742"/>
                  <a:pt x="621928" y="224971"/>
                </a:cubicBezTo>
                <a:cubicBezTo>
                  <a:pt x="621100" y="215032"/>
                  <a:pt x="616835" y="205679"/>
                  <a:pt x="614671" y="195943"/>
                </a:cubicBezTo>
                <a:cubicBezTo>
                  <a:pt x="612252" y="185057"/>
                  <a:pt x="610287" y="174061"/>
                  <a:pt x="607414" y="163286"/>
                </a:cubicBezTo>
                <a:cubicBezTo>
                  <a:pt x="602765" y="145851"/>
                  <a:pt x="594959" y="129552"/>
                  <a:pt x="589271" y="112486"/>
                </a:cubicBezTo>
                <a:cubicBezTo>
                  <a:pt x="588061" y="99181"/>
                  <a:pt x="586531" y="85901"/>
                  <a:pt x="585642" y="72571"/>
                </a:cubicBezTo>
                <a:cubicBezTo>
                  <a:pt x="580768" y="-540"/>
                  <a:pt x="604020" y="10962"/>
                  <a:pt x="571128" y="0"/>
                </a:cubicBezTo>
                <a:cubicBezTo>
                  <a:pt x="533842" y="4660"/>
                  <a:pt x="526105" y="6271"/>
                  <a:pt x="480414" y="7257"/>
                </a:cubicBezTo>
                <a:lnTo>
                  <a:pt x="37728" y="14514"/>
                </a:lnTo>
                <a:cubicBezTo>
                  <a:pt x="35309" y="18143"/>
                  <a:pt x="32421" y="21499"/>
                  <a:pt x="30471" y="25400"/>
                </a:cubicBezTo>
                <a:cubicBezTo>
                  <a:pt x="19309" y="47723"/>
                  <a:pt x="38586" y="24255"/>
                  <a:pt x="15956" y="54428"/>
                </a:cubicBezTo>
                <a:cubicBezTo>
                  <a:pt x="12877" y="58533"/>
                  <a:pt x="8699" y="61685"/>
                  <a:pt x="5071" y="65314"/>
                </a:cubicBezTo>
                <a:cubicBezTo>
                  <a:pt x="2506" y="83268"/>
                  <a:pt x="-1632" y="92100"/>
                  <a:pt x="5071" y="108857"/>
                </a:cubicBezTo>
                <a:cubicBezTo>
                  <a:pt x="5520" y="109980"/>
                  <a:pt x="-3396" y="122162"/>
                  <a:pt x="1442" y="119743"/>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Rectangle 57">
            <a:extLst>
              <a:ext uri="{FF2B5EF4-FFF2-40B4-BE49-F238E27FC236}">
                <a16:creationId xmlns:a16="http://schemas.microsoft.com/office/drawing/2014/main" id="{BFC36A14-8618-469C-9950-44062132A7CF}"/>
              </a:ext>
            </a:extLst>
          </p:cNvPr>
          <p:cNvSpPr/>
          <p:nvPr/>
        </p:nvSpPr>
        <p:spPr>
          <a:xfrm>
            <a:off x="4149081" y="5059680"/>
            <a:ext cx="364237" cy="32762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Freeform: Shape 1">
            <a:extLst>
              <a:ext uri="{FF2B5EF4-FFF2-40B4-BE49-F238E27FC236}">
                <a16:creationId xmlns:a16="http://schemas.microsoft.com/office/drawing/2014/main" id="{39279CD4-D99A-4CE7-8637-6491BE81C156}"/>
              </a:ext>
            </a:extLst>
          </p:cNvPr>
          <p:cNvSpPr/>
          <p:nvPr/>
        </p:nvSpPr>
        <p:spPr>
          <a:xfrm>
            <a:off x="3437692" y="5007625"/>
            <a:ext cx="835858" cy="59675"/>
          </a:xfrm>
          <a:custGeom>
            <a:avLst/>
            <a:gdLst>
              <a:gd name="connsiteX0" fmla="*/ 16708 w 835858"/>
              <a:gd name="connsiteY0" fmla="*/ 40625 h 59675"/>
              <a:gd name="connsiteX1" fmla="*/ 327858 w 835858"/>
              <a:gd name="connsiteY1" fmla="*/ 2525 h 59675"/>
              <a:gd name="connsiteX2" fmla="*/ 486608 w 835858"/>
              <a:gd name="connsiteY2" fmla="*/ 15225 h 59675"/>
              <a:gd name="connsiteX3" fmla="*/ 600908 w 835858"/>
              <a:gd name="connsiteY3" fmla="*/ 21575 h 59675"/>
              <a:gd name="connsiteX4" fmla="*/ 753308 w 835858"/>
              <a:gd name="connsiteY4" fmla="*/ 34275 h 59675"/>
              <a:gd name="connsiteX5" fmla="*/ 797758 w 835858"/>
              <a:gd name="connsiteY5" fmla="*/ 46975 h 59675"/>
              <a:gd name="connsiteX6" fmla="*/ 835858 w 835858"/>
              <a:gd name="connsiteY6" fmla="*/ 53325 h 59675"/>
              <a:gd name="connsiteX7" fmla="*/ 111958 w 835858"/>
              <a:gd name="connsiteY7" fmla="*/ 59675 h 59675"/>
              <a:gd name="connsiteX8" fmla="*/ 16708 w 835858"/>
              <a:gd name="connsiteY8" fmla="*/ 40625 h 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858" h="59675">
                <a:moveTo>
                  <a:pt x="16708" y="40625"/>
                </a:moveTo>
                <a:cubicBezTo>
                  <a:pt x="52691" y="31100"/>
                  <a:pt x="9014" y="-10578"/>
                  <a:pt x="327858" y="2525"/>
                </a:cubicBezTo>
                <a:cubicBezTo>
                  <a:pt x="380899" y="4705"/>
                  <a:pt x="433604" y="12280"/>
                  <a:pt x="486608" y="15225"/>
                </a:cubicBezTo>
                <a:lnTo>
                  <a:pt x="600908" y="21575"/>
                </a:lnTo>
                <a:cubicBezTo>
                  <a:pt x="682843" y="37962"/>
                  <a:pt x="581973" y="19376"/>
                  <a:pt x="753308" y="34275"/>
                </a:cubicBezTo>
                <a:cubicBezTo>
                  <a:pt x="776029" y="36251"/>
                  <a:pt x="777464" y="42465"/>
                  <a:pt x="797758" y="46975"/>
                </a:cubicBezTo>
                <a:cubicBezTo>
                  <a:pt x="810327" y="49768"/>
                  <a:pt x="823158" y="51208"/>
                  <a:pt x="835858" y="53325"/>
                </a:cubicBezTo>
                <a:lnTo>
                  <a:pt x="111958" y="59675"/>
                </a:lnTo>
                <a:cubicBezTo>
                  <a:pt x="-1344" y="59675"/>
                  <a:pt x="-19275" y="50150"/>
                  <a:pt x="16708" y="40625"/>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 name="Straight Connector 3">
            <a:extLst>
              <a:ext uri="{FF2B5EF4-FFF2-40B4-BE49-F238E27FC236}">
                <a16:creationId xmlns:a16="http://schemas.microsoft.com/office/drawing/2014/main" id="{E5C37ED4-405B-A17D-33FF-4213946F5E6A}"/>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36">
            <a:extLst>
              <a:ext uri="{FF2B5EF4-FFF2-40B4-BE49-F238E27FC236}">
                <a16:creationId xmlns:a16="http://schemas.microsoft.com/office/drawing/2014/main" id="{4457F3A2-38E6-6C45-B00E-0285726207F5}"/>
              </a:ext>
            </a:extLst>
          </p:cNvPr>
          <p:cNvSpPr txBox="1"/>
          <p:nvPr/>
        </p:nvSpPr>
        <p:spPr>
          <a:xfrm>
            <a:off x="2582348"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Fisheries &amp; Population Dynamics</a:t>
            </a:r>
            <a:endParaRPr lang="en-AU" sz="1100" b="1" dirty="0">
              <a:latin typeface="Arial Narrow" pitchFamily="34" charset="0"/>
            </a:endParaRPr>
          </a:p>
        </p:txBody>
      </p:sp>
      <p:sp>
        <p:nvSpPr>
          <p:cNvPr id="14" name="TextBox 36">
            <a:extLst>
              <a:ext uri="{FF2B5EF4-FFF2-40B4-BE49-F238E27FC236}">
                <a16:creationId xmlns:a16="http://schemas.microsoft.com/office/drawing/2014/main" id="{432DF153-0E79-3D7A-2F9F-26AF89D04CD8}"/>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1045539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110E4-AB96-44BA-F557-33A7AFD83660}"/>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2108FF2C-9E4F-6EC4-ECF6-59E9974850E3}"/>
              </a:ext>
            </a:extLst>
          </p:cNvPr>
          <p:cNvSpPr txBox="1"/>
          <p:nvPr/>
        </p:nvSpPr>
        <p:spPr>
          <a:xfrm>
            <a:off x="1456261" y="214201"/>
            <a:ext cx="4136929" cy="584775"/>
          </a:xfrm>
          <a:prstGeom prst="rect">
            <a:avLst/>
          </a:prstGeom>
          <a:noFill/>
        </p:spPr>
        <p:txBody>
          <a:bodyPr wrap="square" rtlCol="0">
            <a:spAutoFit/>
          </a:bodyPr>
          <a:lstStyle/>
          <a:p>
            <a:r>
              <a:rPr lang="en-US" sz="2000" b="1" dirty="0">
                <a:latin typeface="Arial Narrow" pitchFamily="34" charset="0"/>
              </a:rPr>
              <a:t>Identify</a:t>
            </a:r>
            <a:r>
              <a:rPr lang="en-US" sz="1200" dirty="0">
                <a:latin typeface="Arial Narrow" pitchFamily="34" charset="0"/>
              </a:rPr>
              <a:t> an international agreement that is used to manage migratory pelagic species.</a:t>
            </a:r>
            <a:endParaRPr lang="en-US" sz="1200" b="1" dirty="0">
              <a:latin typeface="Arial Narrow" pitchFamily="34" charset="0"/>
            </a:endParaRPr>
          </a:p>
        </p:txBody>
      </p:sp>
      <p:sp>
        <p:nvSpPr>
          <p:cNvPr id="31" name="TextBox 30">
            <a:extLst>
              <a:ext uri="{FF2B5EF4-FFF2-40B4-BE49-F238E27FC236}">
                <a16:creationId xmlns:a16="http://schemas.microsoft.com/office/drawing/2014/main" id="{E88CFDC5-EB80-8ED4-72E6-3E3E30CDB04F}"/>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1D8C6595-BCE1-90AA-E788-D064388F731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A1F55B3E-0026-AC84-E57E-0CD83833C309}"/>
              </a:ext>
            </a:extLst>
          </p:cNvPr>
          <p:cNvSpPr/>
          <p:nvPr/>
        </p:nvSpPr>
        <p:spPr>
          <a:xfrm>
            <a:off x="508863" y="1115616"/>
            <a:ext cx="5844292" cy="76485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5FEB95B4-C395-8C74-5151-7A930BFDFAED}"/>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2CD45C3D-02D6-9AC7-3C04-36FD8AF6A670}"/>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8C0E4BD6-AE04-9D60-1C99-37E502E5FCB4}"/>
              </a:ext>
            </a:extLst>
          </p:cNvPr>
          <p:cNvSpPr txBox="1"/>
          <p:nvPr/>
        </p:nvSpPr>
        <p:spPr>
          <a:xfrm>
            <a:off x="5693106" y="230847"/>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372915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7" name="TextBox 36"/>
          <p:cNvSpPr txBox="1"/>
          <p:nvPr/>
        </p:nvSpPr>
        <p:spPr>
          <a:xfrm>
            <a:off x="3971646" y="7490383"/>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59" name="TextBox 58">
            <a:extLst>
              <a:ext uri="{FF2B5EF4-FFF2-40B4-BE49-F238E27FC236}">
                <a16:creationId xmlns:a16="http://schemas.microsoft.com/office/drawing/2014/main" id="{B47AF8B6-8FB8-4F6E-8771-2ABC2CA0462D}"/>
              </a:ext>
            </a:extLst>
          </p:cNvPr>
          <p:cNvSpPr txBox="1"/>
          <p:nvPr/>
        </p:nvSpPr>
        <p:spPr>
          <a:xfrm>
            <a:off x="1372889" y="240311"/>
            <a:ext cx="4112222" cy="553998"/>
          </a:xfrm>
          <a:prstGeom prst="rect">
            <a:avLst/>
          </a:prstGeom>
          <a:noFill/>
        </p:spPr>
        <p:txBody>
          <a:bodyPr wrap="square" rtlCol="0">
            <a:spAutoFit/>
          </a:bodyPr>
          <a:lstStyle/>
          <a:p>
            <a:r>
              <a:rPr lang="en-US" b="1" dirty="0">
                <a:latin typeface="Arial Narrow" pitchFamily="34" charset="0"/>
              </a:rPr>
              <a:t>14. What’s the Catch? – </a:t>
            </a:r>
            <a:r>
              <a:rPr lang="en-US" sz="1200" dirty="0">
                <a:latin typeface="Arial Narrow" pitchFamily="34" charset="0"/>
              </a:rPr>
              <a:t>Compare the use of maximum sustainable yields and maximum economic yields.</a:t>
            </a:r>
            <a:endParaRPr lang="en-US" sz="1200" i="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3" name="Rectangle 12">
            <a:extLst>
              <a:ext uri="{FF2B5EF4-FFF2-40B4-BE49-F238E27FC236}">
                <a16:creationId xmlns:a16="http://schemas.microsoft.com/office/drawing/2014/main" id="{950C3CF8-10C7-420D-AEAC-808905B0129C}"/>
              </a:ext>
            </a:extLst>
          </p:cNvPr>
          <p:cNvSpPr/>
          <p:nvPr/>
        </p:nvSpPr>
        <p:spPr>
          <a:xfrm>
            <a:off x="409605" y="969806"/>
            <a:ext cx="6247681" cy="707886"/>
          </a:xfrm>
          <a:prstGeom prst="rect">
            <a:avLst/>
          </a:prstGeom>
        </p:spPr>
        <p:txBody>
          <a:bodyPr wrap="square">
            <a:spAutoFit/>
          </a:bodyPr>
          <a:lstStyle/>
          <a:p>
            <a:r>
              <a:rPr lang="en-AU" sz="1600" b="1" dirty="0">
                <a:latin typeface="Arial Narrow" panose="020B0606020202030204" pitchFamily="34" charset="0"/>
              </a:rPr>
              <a:t>Maximum Sustainable Yield (MSY) </a:t>
            </a:r>
          </a:p>
          <a:p>
            <a:r>
              <a:rPr lang="en-US" sz="1200" dirty="0">
                <a:latin typeface="Arial Narrow" panose="020B0606020202030204" pitchFamily="34" charset="0"/>
              </a:rPr>
              <a:t>MSY is the largest average catch (or yield) that can be continuously taken from a stock under existing environmental conditions</a:t>
            </a:r>
            <a:r>
              <a:rPr lang="en-US" sz="1200" baseline="30000" dirty="0">
                <a:latin typeface="Arial Narrow" panose="020B0606020202030204" pitchFamily="34" charset="0"/>
              </a:rPr>
              <a:t>[1]</a:t>
            </a:r>
            <a:r>
              <a:rPr lang="en-US" sz="1200" dirty="0">
                <a:latin typeface="Arial Narrow" panose="020B0606020202030204" pitchFamily="34" charset="0"/>
              </a:rPr>
              <a:t>. MSY was originally set at</a:t>
            </a:r>
            <a:r>
              <a:rPr lang="en-US" sz="1200" i="1" dirty="0">
                <a:latin typeface="Arial Narrow" panose="020B0606020202030204" pitchFamily="34" charset="0"/>
              </a:rPr>
              <a:t> half </a:t>
            </a:r>
            <a:r>
              <a:rPr lang="en-US" sz="1200" dirty="0">
                <a:latin typeface="Arial Narrow" panose="020B0606020202030204" pitchFamily="34" charset="0"/>
              </a:rPr>
              <a:t>the carrying capacity by Milner Schaefer in 1954</a:t>
            </a:r>
            <a:r>
              <a:rPr lang="en-US" sz="1200" baseline="30000" dirty="0">
                <a:latin typeface="Arial Narrow" panose="020B0606020202030204" pitchFamily="34" charset="0"/>
              </a:rPr>
              <a:t>[1]</a:t>
            </a:r>
            <a:r>
              <a:rPr lang="en-US" sz="1200" dirty="0">
                <a:latin typeface="Arial Narrow" panose="020B0606020202030204" pitchFamily="34" charset="0"/>
              </a:rPr>
              <a:t>. </a:t>
            </a:r>
          </a:p>
        </p:txBody>
      </p:sp>
      <p:sp>
        <p:nvSpPr>
          <p:cNvPr id="7" name="Rectangle 6">
            <a:extLst>
              <a:ext uri="{FF2B5EF4-FFF2-40B4-BE49-F238E27FC236}">
                <a16:creationId xmlns:a16="http://schemas.microsoft.com/office/drawing/2014/main" id="{43728F50-0608-4D55-8548-D5F6EEF33330}"/>
              </a:ext>
            </a:extLst>
          </p:cNvPr>
          <p:cNvSpPr/>
          <p:nvPr/>
        </p:nvSpPr>
        <p:spPr>
          <a:xfrm>
            <a:off x="507985" y="1686836"/>
            <a:ext cx="5889735" cy="954107"/>
          </a:xfrm>
          <a:prstGeom prst="rect">
            <a:avLst/>
          </a:prstGeom>
          <a:solidFill>
            <a:schemeClr val="bg1">
              <a:lumMod val="85000"/>
            </a:schemeClr>
          </a:solidFill>
        </p:spPr>
        <p:txBody>
          <a:bodyPr wrap="square">
            <a:spAutoFit/>
          </a:bodyPr>
          <a:lstStyle/>
          <a:p>
            <a:r>
              <a:rPr lang="en-US" sz="800" i="1" dirty="0">
                <a:latin typeface="Arial Narrow" panose="020B0606020202030204" pitchFamily="34" charset="0"/>
              </a:rPr>
              <a:t>Note: </a:t>
            </a:r>
            <a:r>
              <a:rPr lang="en-US" sz="800" dirty="0">
                <a:latin typeface="Arial Narrow" panose="020B0606020202030204" pitchFamily="34" charset="0"/>
              </a:rPr>
              <a:t>Initially, a population starts out small (e.g. after a major disturbance or when new habitat becomes available). The growth rate of the population (G) is also small because only a small number of individuals can reproduce. But, as time goes by, more offspring are born. And, if the environment can sustain (‘carry’) all the newborns, which later grow into reproducing adults, the growth rate of the population (G) will keep increasing at a rate of </a:t>
            </a:r>
            <a:r>
              <a:rPr lang="en-US" sz="800" b="1" dirty="0">
                <a:latin typeface="Arial Narrow" panose="020B0606020202030204" pitchFamily="34" charset="0"/>
              </a:rPr>
              <a:t>G=</a:t>
            </a:r>
            <a:r>
              <a:rPr lang="en-US" sz="800" b="1" dirty="0" err="1">
                <a:latin typeface="Arial Narrow" panose="020B0606020202030204" pitchFamily="34" charset="0"/>
              </a:rPr>
              <a:t>rN</a:t>
            </a:r>
            <a:r>
              <a:rPr lang="en-US" sz="800" b="1" dirty="0">
                <a:latin typeface="Arial Narrow" panose="020B0606020202030204" pitchFamily="34" charset="0"/>
              </a:rPr>
              <a:t> </a:t>
            </a:r>
            <a:r>
              <a:rPr lang="en-US" sz="800" dirty="0">
                <a:latin typeface="Arial Narrow" panose="020B0606020202030204" pitchFamily="34" charset="0"/>
              </a:rPr>
              <a:t>(Figure 1). </a:t>
            </a:r>
            <a:br>
              <a:rPr lang="en-US" sz="800" dirty="0">
                <a:latin typeface="Arial Narrow" panose="020B0606020202030204" pitchFamily="34" charset="0"/>
              </a:rPr>
            </a:br>
            <a:r>
              <a:rPr lang="en-US" sz="800" dirty="0">
                <a:latin typeface="Arial Narrow" panose="020B0606020202030204" pitchFamily="34" charset="0"/>
              </a:rPr>
              <a:t>The maximum growth rate of a population occurs at half the carrying capacity (see ‘MSY’ in Figures 1 and 2). </a:t>
            </a:r>
            <a:r>
              <a:rPr lang="en-US" sz="800" i="1" dirty="0">
                <a:latin typeface="Arial Narrow" panose="020B0606020202030204" pitchFamily="34" charset="0"/>
              </a:rPr>
              <a:t>After </a:t>
            </a:r>
            <a:r>
              <a:rPr lang="en-US" sz="800" dirty="0">
                <a:latin typeface="Arial Narrow" panose="020B0606020202030204" pitchFamily="34" charset="0"/>
              </a:rPr>
              <a:t>that point, the growth rate slows down. It eventually</a:t>
            </a:r>
            <a:r>
              <a:rPr lang="en-US" sz="800" i="1" dirty="0">
                <a:latin typeface="Arial Narrow" panose="020B0606020202030204" pitchFamily="34" charset="0"/>
              </a:rPr>
              <a:t> stops </a:t>
            </a:r>
            <a:r>
              <a:rPr lang="en-US" sz="800" dirty="0">
                <a:latin typeface="Arial Narrow" panose="020B0606020202030204" pitchFamily="34" charset="0"/>
              </a:rPr>
              <a:t>when the number of individuals added to the population</a:t>
            </a:r>
            <a:r>
              <a:rPr lang="en-US" sz="800" i="1" dirty="0">
                <a:latin typeface="Arial Narrow" panose="020B0606020202030204" pitchFamily="34" charset="0"/>
              </a:rPr>
              <a:t> equals </a:t>
            </a:r>
            <a:r>
              <a:rPr lang="en-US" sz="800" dirty="0">
                <a:latin typeface="Arial Narrow" panose="020B0606020202030204" pitchFamily="34" charset="0"/>
              </a:rPr>
              <a:t>the number of individuals removed from the population. They are removed (i.e. die) because the population has reached the maximum number of individuals that the environment can carry, called its carrying capacity (K). Which is also the max. size a population can grow to. Environmental factors that restrict population growth are called limiting factors, denoted as </a:t>
            </a:r>
            <a:r>
              <a:rPr lang="en-US" sz="800" b="1" dirty="0">
                <a:latin typeface="Arial Narrow" panose="020B0606020202030204" pitchFamily="34" charset="0"/>
              </a:rPr>
              <a:t>(K-N)/K. </a:t>
            </a:r>
            <a:endParaRPr lang="en-AU" sz="800" dirty="0">
              <a:latin typeface="Arial Narrow" panose="020B0606020202030204" pitchFamily="34" charset="0"/>
            </a:endParaRPr>
          </a:p>
        </p:txBody>
      </p:sp>
      <p:pic>
        <p:nvPicPr>
          <p:cNvPr id="2" name="Picture 1">
            <a:extLst>
              <a:ext uri="{FF2B5EF4-FFF2-40B4-BE49-F238E27FC236}">
                <a16:creationId xmlns:a16="http://schemas.microsoft.com/office/drawing/2014/main" id="{44FC7970-3B6B-4EFA-A787-000B95E8229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Lst>
          </a:blip>
          <a:srcRect t="18233" b="10751"/>
          <a:stretch/>
        </p:blipFill>
        <p:spPr>
          <a:xfrm>
            <a:off x="453436" y="2937476"/>
            <a:ext cx="2682781" cy="1428890"/>
          </a:xfrm>
          <a:prstGeom prst="rect">
            <a:avLst/>
          </a:prstGeom>
        </p:spPr>
      </p:pic>
      <p:cxnSp>
        <p:nvCxnSpPr>
          <p:cNvPr id="10" name="Straight Arrow Connector 9">
            <a:extLst>
              <a:ext uri="{FF2B5EF4-FFF2-40B4-BE49-F238E27FC236}">
                <a16:creationId xmlns:a16="http://schemas.microsoft.com/office/drawing/2014/main" id="{5D4F3961-CD4F-43C7-BC7C-F2F006B4173D}"/>
              </a:ext>
            </a:extLst>
          </p:cNvPr>
          <p:cNvCxnSpPr/>
          <p:nvPr/>
        </p:nvCxnSpPr>
        <p:spPr>
          <a:xfrm flipH="1">
            <a:off x="1358912" y="3842479"/>
            <a:ext cx="21602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427CBDDB-8B02-4BC4-A25C-B43B646D6935}"/>
              </a:ext>
            </a:extLst>
          </p:cNvPr>
          <p:cNvSpPr/>
          <p:nvPr/>
        </p:nvSpPr>
        <p:spPr>
          <a:xfrm>
            <a:off x="4041693" y="3324235"/>
            <a:ext cx="1512168" cy="195760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9DE36054-C543-48E0-9D8D-74DAE625273F}"/>
              </a:ext>
            </a:extLst>
          </p:cNvPr>
          <p:cNvSpPr/>
          <p:nvPr/>
        </p:nvSpPr>
        <p:spPr>
          <a:xfrm>
            <a:off x="3732898" y="4242106"/>
            <a:ext cx="2195896" cy="10718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540AC1C0-3465-4465-A135-9198162536C6}"/>
              </a:ext>
            </a:extLst>
          </p:cNvPr>
          <p:cNvSpPr/>
          <p:nvPr/>
        </p:nvSpPr>
        <p:spPr>
          <a:xfrm>
            <a:off x="4031326" y="2759511"/>
            <a:ext cx="2010928" cy="14678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692BC18C-F883-4C9B-B723-6361FA33B413}"/>
              </a:ext>
            </a:extLst>
          </p:cNvPr>
          <p:cNvSpPr/>
          <p:nvPr/>
        </p:nvSpPr>
        <p:spPr>
          <a:xfrm>
            <a:off x="3922154" y="2737875"/>
            <a:ext cx="2508447" cy="1059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4C9B2F7E-10E5-49D3-88B2-172F6AD1B6A3}"/>
              </a:ext>
            </a:extLst>
          </p:cNvPr>
          <p:cNvSpPr/>
          <p:nvPr/>
        </p:nvSpPr>
        <p:spPr>
          <a:xfrm>
            <a:off x="5966391" y="2839283"/>
            <a:ext cx="296416" cy="12975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99F0605A-A6C0-444B-B634-CEC169701B31}"/>
              </a:ext>
            </a:extLst>
          </p:cNvPr>
          <p:cNvSpPr txBox="1"/>
          <p:nvPr/>
        </p:nvSpPr>
        <p:spPr>
          <a:xfrm>
            <a:off x="3761103" y="2722668"/>
            <a:ext cx="307777" cy="1402465"/>
          </a:xfrm>
          <a:prstGeom prst="rect">
            <a:avLst/>
          </a:prstGeom>
          <a:noFill/>
        </p:spPr>
        <p:txBody>
          <a:bodyPr vert="vert270" wrap="square" rtlCol="0">
            <a:spAutoFit/>
          </a:bodyPr>
          <a:lstStyle/>
          <a:p>
            <a:r>
              <a:rPr lang="en-AU" sz="800" b="1" dirty="0">
                <a:latin typeface="Arial Narrow" panose="020B0606020202030204" pitchFamily="34" charset="0"/>
              </a:rPr>
              <a:t>Population Growth Rate </a:t>
            </a:r>
          </a:p>
        </p:txBody>
      </p:sp>
      <p:sp>
        <p:nvSpPr>
          <p:cNvPr id="31" name="TextBox 30">
            <a:extLst>
              <a:ext uri="{FF2B5EF4-FFF2-40B4-BE49-F238E27FC236}">
                <a16:creationId xmlns:a16="http://schemas.microsoft.com/office/drawing/2014/main" id="{AB74526E-AF7A-46DD-ADC1-B51F29DE79E4}"/>
              </a:ext>
            </a:extLst>
          </p:cNvPr>
          <p:cNvSpPr txBox="1"/>
          <p:nvPr/>
        </p:nvSpPr>
        <p:spPr>
          <a:xfrm rot="5400000">
            <a:off x="4710738" y="3787108"/>
            <a:ext cx="307777" cy="1114638"/>
          </a:xfrm>
          <a:prstGeom prst="rect">
            <a:avLst/>
          </a:prstGeom>
          <a:noFill/>
        </p:spPr>
        <p:txBody>
          <a:bodyPr vert="vert270" wrap="square" rtlCol="0">
            <a:spAutoFit/>
          </a:bodyPr>
          <a:lstStyle/>
          <a:p>
            <a:r>
              <a:rPr lang="en-AU" sz="800" b="1" dirty="0">
                <a:latin typeface="Arial Narrow" panose="020B0606020202030204" pitchFamily="34" charset="0"/>
              </a:rPr>
              <a:t>Number of Individuals (N)</a:t>
            </a:r>
          </a:p>
        </p:txBody>
      </p:sp>
      <p:sp>
        <p:nvSpPr>
          <p:cNvPr id="25" name="Isosceles Triangle 24">
            <a:extLst>
              <a:ext uri="{FF2B5EF4-FFF2-40B4-BE49-F238E27FC236}">
                <a16:creationId xmlns:a16="http://schemas.microsoft.com/office/drawing/2014/main" id="{493F55E4-22CD-445A-B618-FD89F8C6734B}"/>
              </a:ext>
            </a:extLst>
          </p:cNvPr>
          <p:cNvSpPr/>
          <p:nvPr/>
        </p:nvSpPr>
        <p:spPr>
          <a:xfrm>
            <a:off x="3961587" y="2839282"/>
            <a:ext cx="139477" cy="9402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3" name="Isosceles Triangle 32">
            <a:extLst>
              <a:ext uri="{FF2B5EF4-FFF2-40B4-BE49-F238E27FC236}">
                <a16:creationId xmlns:a16="http://schemas.microsoft.com/office/drawing/2014/main" id="{AC5991D2-4F52-4154-89ED-76C6C3AAC161}"/>
              </a:ext>
            </a:extLst>
          </p:cNvPr>
          <p:cNvSpPr/>
          <p:nvPr/>
        </p:nvSpPr>
        <p:spPr>
          <a:xfrm rot="5400000">
            <a:off x="6019528" y="4180262"/>
            <a:ext cx="139477" cy="9402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 name="TextBox 34">
            <a:extLst>
              <a:ext uri="{FF2B5EF4-FFF2-40B4-BE49-F238E27FC236}">
                <a16:creationId xmlns:a16="http://schemas.microsoft.com/office/drawing/2014/main" id="{35C6B5F4-8D8A-462D-B704-087B4C41C65B}"/>
              </a:ext>
            </a:extLst>
          </p:cNvPr>
          <p:cNvSpPr txBox="1"/>
          <p:nvPr/>
        </p:nvSpPr>
        <p:spPr>
          <a:xfrm>
            <a:off x="4456298" y="2956788"/>
            <a:ext cx="720080" cy="215444"/>
          </a:xfrm>
          <a:prstGeom prst="rect">
            <a:avLst/>
          </a:prstGeom>
          <a:solidFill>
            <a:schemeClr val="bg1">
              <a:lumMod val="85000"/>
            </a:schemeClr>
          </a:solidFill>
        </p:spPr>
        <p:txBody>
          <a:bodyPr wrap="square" rtlCol="0">
            <a:spAutoFit/>
          </a:bodyPr>
          <a:lstStyle/>
          <a:p>
            <a:pPr algn="ctr"/>
            <a:r>
              <a:rPr lang="en-AU" sz="800" b="1" dirty="0"/>
              <a:t>MSY (K/2)</a:t>
            </a:r>
          </a:p>
        </p:txBody>
      </p:sp>
      <p:cxnSp>
        <p:nvCxnSpPr>
          <p:cNvPr id="36" name="Straight Arrow Connector 35">
            <a:extLst>
              <a:ext uri="{FF2B5EF4-FFF2-40B4-BE49-F238E27FC236}">
                <a16:creationId xmlns:a16="http://schemas.microsoft.com/office/drawing/2014/main" id="{DA736484-8A1A-4C60-A376-984BC88DA029}"/>
              </a:ext>
            </a:extLst>
          </p:cNvPr>
          <p:cNvCxnSpPr>
            <a:cxnSpLocks/>
            <a:stCxn id="35" idx="2"/>
          </p:cNvCxnSpPr>
          <p:nvPr/>
        </p:nvCxnSpPr>
        <p:spPr>
          <a:xfrm>
            <a:off x="4816338" y="3172232"/>
            <a:ext cx="0" cy="1520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82CD600-A01F-45E8-9B74-D1CD11578B09}"/>
              </a:ext>
            </a:extLst>
          </p:cNvPr>
          <p:cNvSpPr txBox="1"/>
          <p:nvPr/>
        </p:nvSpPr>
        <p:spPr>
          <a:xfrm>
            <a:off x="5746122" y="3975131"/>
            <a:ext cx="241328" cy="215444"/>
          </a:xfrm>
          <a:prstGeom prst="rect">
            <a:avLst/>
          </a:prstGeom>
          <a:solidFill>
            <a:schemeClr val="bg1">
              <a:lumMod val="85000"/>
            </a:schemeClr>
          </a:solidFill>
        </p:spPr>
        <p:txBody>
          <a:bodyPr wrap="square" rtlCol="0">
            <a:spAutoFit/>
          </a:bodyPr>
          <a:lstStyle/>
          <a:p>
            <a:pPr algn="ctr"/>
            <a:r>
              <a:rPr lang="en-AU" sz="800" b="1" dirty="0"/>
              <a:t>K</a:t>
            </a:r>
          </a:p>
        </p:txBody>
      </p:sp>
      <p:cxnSp>
        <p:nvCxnSpPr>
          <p:cNvPr id="41" name="Straight Arrow Connector 40">
            <a:extLst>
              <a:ext uri="{FF2B5EF4-FFF2-40B4-BE49-F238E27FC236}">
                <a16:creationId xmlns:a16="http://schemas.microsoft.com/office/drawing/2014/main" id="{21F344AE-1E5C-4D5E-BB2A-1569EE855946}"/>
              </a:ext>
            </a:extLst>
          </p:cNvPr>
          <p:cNvCxnSpPr>
            <a:cxnSpLocks/>
          </p:cNvCxnSpPr>
          <p:nvPr/>
        </p:nvCxnSpPr>
        <p:spPr>
          <a:xfrm flipH="1">
            <a:off x="5579942" y="4112228"/>
            <a:ext cx="171593" cy="824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0A866F1-84EF-4FEC-B66D-3AA92EC6B79E}"/>
              </a:ext>
            </a:extLst>
          </p:cNvPr>
          <p:cNvCxnSpPr>
            <a:cxnSpLocks/>
            <a:endCxn id="20" idx="0"/>
          </p:cNvCxnSpPr>
          <p:nvPr/>
        </p:nvCxnSpPr>
        <p:spPr>
          <a:xfrm flipV="1">
            <a:off x="4031325" y="3324235"/>
            <a:ext cx="766452" cy="16577"/>
          </a:xfrm>
          <a:prstGeom prst="line">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1AA944CE-EF84-4CE1-B49F-7BF9512BE382}"/>
              </a:ext>
            </a:extLst>
          </p:cNvPr>
          <p:cNvSpPr txBox="1"/>
          <p:nvPr/>
        </p:nvSpPr>
        <p:spPr>
          <a:xfrm>
            <a:off x="4999670" y="3975094"/>
            <a:ext cx="353416" cy="215444"/>
          </a:xfrm>
          <a:prstGeom prst="rect">
            <a:avLst/>
          </a:prstGeom>
          <a:solidFill>
            <a:schemeClr val="bg1">
              <a:lumMod val="85000"/>
            </a:schemeClr>
          </a:solidFill>
        </p:spPr>
        <p:txBody>
          <a:bodyPr wrap="square" rtlCol="0">
            <a:spAutoFit/>
          </a:bodyPr>
          <a:lstStyle/>
          <a:p>
            <a:pPr algn="ctr"/>
            <a:r>
              <a:rPr lang="en-AU" sz="800" b="1" dirty="0"/>
              <a:t>K/2</a:t>
            </a:r>
          </a:p>
        </p:txBody>
      </p:sp>
      <p:cxnSp>
        <p:nvCxnSpPr>
          <p:cNvPr id="54" name="Straight Arrow Connector 53">
            <a:extLst>
              <a:ext uri="{FF2B5EF4-FFF2-40B4-BE49-F238E27FC236}">
                <a16:creationId xmlns:a16="http://schemas.microsoft.com/office/drawing/2014/main" id="{EA689573-0D6C-4677-A54B-51F4948D8DA5}"/>
              </a:ext>
            </a:extLst>
          </p:cNvPr>
          <p:cNvCxnSpPr>
            <a:cxnSpLocks/>
          </p:cNvCxnSpPr>
          <p:nvPr/>
        </p:nvCxnSpPr>
        <p:spPr>
          <a:xfrm flipH="1">
            <a:off x="4833491" y="4112191"/>
            <a:ext cx="171593" cy="824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A7B40A5-BA8A-4E9D-AA27-F50452864BEC}"/>
              </a:ext>
            </a:extLst>
          </p:cNvPr>
          <p:cNvCxnSpPr>
            <a:cxnSpLocks/>
          </p:cNvCxnSpPr>
          <p:nvPr/>
        </p:nvCxnSpPr>
        <p:spPr>
          <a:xfrm flipV="1">
            <a:off x="4816338" y="3324235"/>
            <a:ext cx="0" cy="911231"/>
          </a:xfrm>
          <a:prstGeom prst="line">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279C3CFD-C631-464C-850C-19040368EB73}"/>
              </a:ext>
            </a:extLst>
          </p:cNvPr>
          <p:cNvSpPr txBox="1"/>
          <p:nvPr/>
        </p:nvSpPr>
        <p:spPr>
          <a:xfrm>
            <a:off x="1568207" y="3734757"/>
            <a:ext cx="720080" cy="215444"/>
          </a:xfrm>
          <a:prstGeom prst="rect">
            <a:avLst/>
          </a:prstGeom>
          <a:solidFill>
            <a:schemeClr val="bg1">
              <a:lumMod val="85000"/>
            </a:schemeClr>
          </a:solidFill>
        </p:spPr>
        <p:txBody>
          <a:bodyPr wrap="square" rtlCol="0">
            <a:spAutoFit/>
          </a:bodyPr>
          <a:lstStyle/>
          <a:p>
            <a:pPr algn="ctr"/>
            <a:r>
              <a:rPr lang="en-AU" sz="800" b="1" dirty="0"/>
              <a:t>MSY (K/2)</a:t>
            </a:r>
          </a:p>
        </p:txBody>
      </p:sp>
      <p:sp>
        <p:nvSpPr>
          <p:cNvPr id="62" name="TextBox 61">
            <a:extLst>
              <a:ext uri="{FF2B5EF4-FFF2-40B4-BE49-F238E27FC236}">
                <a16:creationId xmlns:a16="http://schemas.microsoft.com/office/drawing/2014/main" id="{2AD3655B-0091-4FE4-9CBB-3CFF73411FF8}"/>
              </a:ext>
            </a:extLst>
          </p:cNvPr>
          <p:cNvSpPr txBox="1"/>
          <p:nvPr/>
        </p:nvSpPr>
        <p:spPr>
          <a:xfrm>
            <a:off x="3763052" y="4515613"/>
            <a:ext cx="2508447" cy="461665"/>
          </a:xfrm>
          <a:prstGeom prst="rect">
            <a:avLst/>
          </a:prstGeom>
          <a:noFill/>
        </p:spPr>
        <p:txBody>
          <a:bodyPr wrap="square" rtlCol="0">
            <a:spAutoFit/>
          </a:bodyPr>
          <a:lstStyle/>
          <a:p>
            <a:r>
              <a:rPr lang="en-AU" sz="800" b="1" dirty="0">
                <a:latin typeface="Arial Narrow" panose="020B0606020202030204" pitchFamily="34" charset="0"/>
              </a:rPr>
              <a:t>Figure 2: At K/2, the population growth rate (the rate that removed stocks are replaced) is at its maximum. Hence, the maximum sustainable yield (MSY) was set at K/2</a:t>
            </a:r>
            <a:r>
              <a:rPr lang="en-AU" sz="800" b="1" baseline="30000" dirty="0">
                <a:latin typeface="Arial Narrow" panose="020B0606020202030204" pitchFamily="34" charset="0"/>
              </a:rPr>
              <a:t>[2][3]</a:t>
            </a:r>
            <a:r>
              <a:rPr lang="en-AU" sz="800" b="1" dirty="0">
                <a:latin typeface="Arial Narrow" panose="020B0606020202030204" pitchFamily="34" charset="0"/>
              </a:rPr>
              <a:t>. </a:t>
            </a:r>
          </a:p>
        </p:txBody>
      </p:sp>
      <p:sp>
        <p:nvSpPr>
          <p:cNvPr id="66" name="TextBox 65">
            <a:extLst>
              <a:ext uri="{FF2B5EF4-FFF2-40B4-BE49-F238E27FC236}">
                <a16:creationId xmlns:a16="http://schemas.microsoft.com/office/drawing/2014/main" id="{4CE29C54-B2B2-4A59-9A3B-46843281B1CD}"/>
              </a:ext>
            </a:extLst>
          </p:cNvPr>
          <p:cNvSpPr txBox="1"/>
          <p:nvPr/>
        </p:nvSpPr>
        <p:spPr>
          <a:xfrm>
            <a:off x="442459" y="4513853"/>
            <a:ext cx="3128331" cy="461665"/>
          </a:xfrm>
          <a:prstGeom prst="rect">
            <a:avLst/>
          </a:prstGeom>
          <a:noFill/>
        </p:spPr>
        <p:txBody>
          <a:bodyPr wrap="square" rtlCol="0">
            <a:spAutoFit/>
          </a:bodyPr>
          <a:lstStyle/>
          <a:p>
            <a:r>
              <a:rPr lang="en-AU" sz="800" b="1" dirty="0">
                <a:latin typeface="Arial Narrow" panose="020B0606020202030204" pitchFamily="34" charset="0"/>
              </a:rPr>
              <a:t>Figure 1: The exponential growth model (G=</a:t>
            </a:r>
            <a:r>
              <a:rPr lang="en-AU" sz="800" b="1" dirty="0" err="1">
                <a:latin typeface="Arial Narrow" panose="020B0606020202030204" pitchFamily="34" charset="0"/>
              </a:rPr>
              <a:t>rN</a:t>
            </a:r>
            <a:r>
              <a:rPr lang="en-AU" sz="800" b="1" dirty="0">
                <a:latin typeface="Arial Narrow" panose="020B0606020202030204" pitchFamily="34" charset="0"/>
              </a:rPr>
              <a:t>), the logistic growth model (G=</a:t>
            </a:r>
            <a:r>
              <a:rPr lang="en-AU" sz="800" b="1" dirty="0" err="1">
                <a:latin typeface="Arial Narrow" panose="020B0606020202030204" pitchFamily="34" charset="0"/>
              </a:rPr>
              <a:t>rN</a:t>
            </a:r>
            <a:r>
              <a:rPr lang="en-AU" sz="800" b="1" dirty="0">
                <a:latin typeface="Arial Narrow" panose="020B0606020202030204" pitchFamily="34" charset="0"/>
              </a:rPr>
              <a:t>(K-N)/K, and the location of MSY (K/2). </a:t>
            </a:r>
            <a:r>
              <a:rPr lang="en-AU" sz="800" b="1" i="1" dirty="0">
                <a:latin typeface="Arial Narrow" panose="020B0606020202030204" pitchFamily="34" charset="0"/>
              </a:rPr>
              <a:t>Note</a:t>
            </a:r>
            <a:r>
              <a:rPr lang="en-AU" sz="800" b="1" dirty="0">
                <a:latin typeface="Arial Narrow" panose="020B0606020202030204" pitchFamily="34" charset="0"/>
              </a:rPr>
              <a:t>: If the environmental conditions deteriorate, the carrying capacity (K) can drop</a:t>
            </a:r>
            <a:r>
              <a:rPr lang="en-AU" sz="800" b="1" baseline="30000" dirty="0">
                <a:latin typeface="Arial Narrow" panose="020B0606020202030204" pitchFamily="34" charset="0"/>
              </a:rPr>
              <a:t>[1]</a:t>
            </a:r>
            <a:r>
              <a:rPr lang="en-AU" sz="800" b="1" dirty="0">
                <a:latin typeface="Arial Narrow" panose="020B0606020202030204" pitchFamily="34" charset="0"/>
              </a:rPr>
              <a:t>. </a:t>
            </a:r>
          </a:p>
        </p:txBody>
      </p:sp>
      <p:sp>
        <p:nvSpPr>
          <p:cNvPr id="68" name="Isosceles Triangle 67">
            <a:extLst>
              <a:ext uri="{FF2B5EF4-FFF2-40B4-BE49-F238E27FC236}">
                <a16:creationId xmlns:a16="http://schemas.microsoft.com/office/drawing/2014/main" id="{26CBA5EC-C43C-4E75-A536-E1D056C1E5A8}"/>
              </a:ext>
            </a:extLst>
          </p:cNvPr>
          <p:cNvSpPr/>
          <p:nvPr/>
        </p:nvSpPr>
        <p:spPr>
          <a:xfrm>
            <a:off x="709156" y="2853415"/>
            <a:ext cx="139477" cy="94025"/>
          </a:xfrm>
          <a:prstGeom prst="triangle">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9" name="Isosceles Triangle 68">
            <a:extLst>
              <a:ext uri="{FF2B5EF4-FFF2-40B4-BE49-F238E27FC236}">
                <a16:creationId xmlns:a16="http://schemas.microsoft.com/office/drawing/2014/main" id="{62342AB6-EA67-465B-AA7F-3C0D6FEE7D71}"/>
              </a:ext>
            </a:extLst>
          </p:cNvPr>
          <p:cNvSpPr/>
          <p:nvPr/>
        </p:nvSpPr>
        <p:spPr>
          <a:xfrm rot="5400000">
            <a:off x="3028042" y="4180262"/>
            <a:ext cx="139477" cy="94025"/>
          </a:xfrm>
          <a:prstGeom prst="triangle">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 name="Rectangle 42">
            <a:extLst>
              <a:ext uri="{FF2B5EF4-FFF2-40B4-BE49-F238E27FC236}">
                <a16:creationId xmlns:a16="http://schemas.microsoft.com/office/drawing/2014/main" id="{4FDF944A-8E44-437E-B2AF-531FF4536DCE}"/>
              </a:ext>
            </a:extLst>
          </p:cNvPr>
          <p:cNvSpPr/>
          <p:nvPr/>
        </p:nvSpPr>
        <p:spPr>
          <a:xfrm>
            <a:off x="444238" y="5751853"/>
            <a:ext cx="3421539" cy="2231380"/>
          </a:xfrm>
          <a:prstGeom prst="rect">
            <a:avLst/>
          </a:prstGeom>
        </p:spPr>
        <p:txBody>
          <a:bodyPr wrap="square">
            <a:spAutoFit/>
          </a:bodyPr>
          <a:lstStyle/>
          <a:p>
            <a:r>
              <a:rPr lang="en-AU" sz="1600" b="1" dirty="0">
                <a:latin typeface="Arial Narrow" panose="020B0606020202030204" pitchFamily="34" charset="0"/>
              </a:rPr>
              <a:t>Maximum Economic Yield (MEY) </a:t>
            </a:r>
          </a:p>
          <a:p>
            <a:endParaRPr lang="en-AU" sz="300" b="1" dirty="0">
              <a:latin typeface="Arial Narrow" panose="020B0606020202030204" pitchFamily="34" charset="0"/>
            </a:endParaRPr>
          </a:p>
          <a:p>
            <a:pPr marL="171450" indent="-171450">
              <a:buFont typeface="Arial" panose="020B0604020202020204" pitchFamily="34" charset="0"/>
              <a:buChar char="•"/>
            </a:pPr>
            <a:r>
              <a:rPr lang="en-US" sz="1200" dirty="0">
                <a:latin typeface="Arial Narrow" panose="020B0606020202030204" pitchFamily="34" charset="0"/>
              </a:rPr>
              <a:t>MEY is the amount of catch (or yield) that gives a fishery maximum economic return (assuming the cost of fishing is directly proportional to fishing effort). </a:t>
            </a:r>
            <a:endParaRPr lang="en-US" sz="600" dirty="0">
              <a:latin typeface="Arial Narrow" panose="020B0606020202030204" pitchFamily="34" charset="0"/>
            </a:endParaRPr>
          </a:p>
          <a:p>
            <a:pPr marL="171450" indent="-171450">
              <a:buFont typeface="Arial" panose="020B0604020202020204" pitchFamily="34" charset="0"/>
              <a:buChar char="•"/>
            </a:pPr>
            <a:r>
              <a:rPr lang="en-US" sz="1200" dirty="0">
                <a:latin typeface="Arial Narrow" panose="020B0606020202030204" pitchFamily="34" charset="0"/>
              </a:rPr>
              <a:t>A fishery (as a whole) makes money (economic rent) when the revenue (the $ made on fish sold at market) is more than the cost of fishing (i.e. fuel, </a:t>
            </a:r>
            <a:r>
              <a:rPr lang="en-US" sz="1200" dirty="0" err="1">
                <a:latin typeface="Arial Narrow" panose="020B0606020202030204" pitchFamily="34" charset="0"/>
              </a:rPr>
              <a:t>labour</a:t>
            </a:r>
            <a:r>
              <a:rPr lang="en-US" sz="1200" dirty="0">
                <a:latin typeface="Arial Narrow" panose="020B0606020202030204" pitchFamily="34" charset="0"/>
              </a:rPr>
              <a:t>, etc.). </a:t>
            </a:r>
          </a:p>
          <a:p>
            <a:pPr marL="171450" indent="-171450">
              <a:buFont typeface="Arial" panose="020B0604020202020204" pitchFamily="34" charset="0"/>
              <a:buChar char="•"/>
            </a:pPr>
            <a:r>
              <a:rPr lang="en-US" sz="1200" dirty="0">
                <a:latin typeface="Arial Narrow" panose="020B0606020202030204" pitchFamily="34" charset="0"/>
              </a:rPr>
              <a:t>A fishery makes its </a:t>
            </a:r>
            <a:r>
              <a:rPr lang="en-US" sz="1200" i="1" dirty="0">
                <a:latin typeface="Arial Narrow" panose="020B0606020202030204" pitchFamily="34" charset="0"/>
              </a:rPr>
              <a:t>most</a:t>
            </a:r>
            <a:r>
              <a:rPr lang="en-US" sz="1200" dirty="0">
                <a:latin typeface="Arial Narrow" panose="020B0606020202030204" pitchFamily="34" charset="0"/>
              </a:rPr>
              <a:t> money at MEY, when revenue and cost are the greatest distance apart (longest dotted line in Figure 3).</a:t>
            </a:r>
            <a:endParaRPr lang="en-US" sz="600" dirty="0">
              <a:latin typeface="Arial Narrow" panose="020B0606020202030204" pitchFamily="34" charset="0"/>
            </a:endParaRPr>
          </a:p>
          <a:p>
            <a:pPr marL="171450" indent="-171450">
              <a:buFont typeface="Arial" panose="020B0604020202020204" pitchFamily="34" charset="0"/>
              <a:buChar char="•"/>
            </a:pPr>
            <a:r>
              <a:rPr lang="en-US" sz="1200" dirty="0">
                <a:latin typeface="Arial Narrow" panose="020B0606020202030204" pitchFamily="34" charset="0"/>
              </a:rPr>
              <a:t>Notably, MEY requires less fishing effort than MSY. </a:t>
            </a:r>
          </a:p>
        </p:txBody>
      </p:sp>
      <p:sp>
        <p:nvSpPr>
          <p:cNvPr id="44" name="Oval 43">
            <a:extLst>
              <a:ext uri="{FF2B5EF4-FFF2-40B4-BE49-F238E27FC236}">
                <a16:creationId xmlns:a16="http://schemas.microsoft.com/office/drawing/2014/main" id="{D549CE65-8918-45E7-9132-D273B93A7E74}"/>
              </a:ext>
            </a:extLst>
          </p:cNvPr>
          <p:cNvSpPr/>
          <p:nvPr/>
        </p:nvSpPr>
        <p:spPr>
          <a:xfrm>
            <a:off x="4209813" y="6445783"/>
            <a:ext cx="1512168" cy="195760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Rectangle 44">
            <a:extLst>
              <a:ext uri="{FF2B5EF4-FFF2-40B4-BE49-F238E27FC236}">
                <a16:creationId xmlns:a16="http://schemas.microsoft.com/office/drawing/2014/main" id="{64A6E434-0961-46F0-B5AC-43945818C759}"/>
              </a:ext>
            </a:extLst>
          </p:cNvPr>
          <p:cNvSpPr/>
          <p:nvPr/>
        </p:nvSpPr>
        <p:spPr>
          <a:xfrm>
            <a:off x="4062482" y="7373146"/>
            <a:ext cx="2195896" cy="10718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6" name="Rectangle 45">
            <a:extLst>
              <a:ext uri="{FF2B5EF4-FFF2-40B4-BE49-F238E27FC236}">
                <a16:creationId xmlns:a16="http://schemas.microsoft.com/office/drawing/2014/main" id="{CD669FBB-8D2D-442C-ABBC-C1732A7EC507}"/>
              </a:ext>
            </a:extLst>
          </p:cNvPr>
          <p:cNvSpPr/>
          <p:nvPr/>
        </p:nvSpPr>
        <p:spPr>
          <a:xfrm>
            <a:off x="4209813" y="5893396"/>
            <a:ext cx="2010928" cy="14678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47">
            <a:extLst>
              <a:ext uri="{FF2B5EF4-FFF2-40B4-BE49-F238E27FC236}">
                <a16:creationId xmlns:a16="http://schemas.microsoft.com/office/drawing/2014/main" id="{E1082543-778E-4EA8-9461-4E0B5A1E7307}"/>
              </a:ext>
            </a:extLst>
          </p:cNvPr>
          <p:cNvSpPr/>
          <p:nvPr/>
        </p:nvSpPr>
        <p:spPr>
          <a:xfrm>
            <a:off x="6144878" y="5893396"/>
            <a:ext cx="296416" cy="1377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TextBox 48">
            <a:extLst>
              <a:ext uri="{FF2B5EF4-FFF2-40B4-BE49-F238E27FC236}">
                <a16:creationId xmlns:a16="http://schemas.microsoft.com/office/drawing/2014/main" id="{C8063516-6C49-4129-A1C1-E3D18FDBB267}"/>
              </a:ext>
            </a:extLst>
          </p:cNvPr>
          <p:cNvSpPr txBox="1"/>
          <p:nvPr/>
        </p:nvSpPr>
        <p:spPr>
          <a:xfrm>
            <a:off x="3943710" y="5987380"/>
            <a:ext cx="307777" cy="1114638"/>
          </a:xfrm>
          <a:prstGeom prst="rect">
            <a:avLst/>
          </a:prstGeom>
          <a:noFill/>
        </p:spPr>
        <p:txBody>
          <a:bodyPr vert="vert270" wrap="square" rtlCol="0">
            <a:spAutoFit/>
          </a:bodyPr>
          <a:lstStyle/>
          <a:p>
            <a:r>
              <a:rPr lang="en-AU" sz="800" b="1" dirty="0">
                <a:latin typeface="Arial Narrow" panose="020B0606020202030204" pitchFamily="34" charset="0"/>
              </a:rPr>
              <a:t>Revenue and Cost</a:t>
            </a:r>
          </a:p>
        </p:txBody>
      </p:sp>
      <p:sp>
        <p:nvSpPr>
          <p:cNvPr id="50" name="TextBox 49">
            <a:extLst>
              <a:ext uri="{FF2B5EF4-FFF2-40B4-BE49-F238E27FC236}">
                <a16:creationId xmlns:a16="http://schemas.microsoft.com/office/drawing/2014/main" id="{7399B406-FFE9-4787-8A6E-A5C7B839AB63}"/>
              </a:ext>
            </a:extLst>
          </p:cNvPr>
          <p:cNvSpPr txBox="1"/>
          <p:nvPr/>
        </p:nvSpPr>
        <p:spPr>
          <a:xfrm rot="5400000">
            <a:off x="4889225" y="6920993"/>
            <a:ext cx="307777" cy="1114638"/>
          </a:xfrm>
          <a:prstGeom prst="rect">
            <a:avLst/>
          </a:prstGeom>
          <a:noFill/>
        </p:spPr>
        <p:txBody>
          <a:bodyPr vert="vert270" wrap="square" rtlCol="0">
            <a:spAutoFit/>
          </a:bodyPr>
          <a:lstStyle/>
          <a:p>
            <a:pPr algn="ctr"/>
            <a:r>
              <a:rPr lang="en-AU" sz="800" b="1" dirty="0">
                <a:latin typeface="Arial Narrow" panose="020B0606020202030204" pitchFamily="34" charset="0"/>
              </a:rPr>
              <a:t>Fishing Effort</a:t>
            </a:r>
          </a:p>
        </p:txBody>
      </p:sp>
      <p:sp>
        <p:nvSpPr>
          <p:cNvPr id="52" name="Isosceles Triangle 51">
            <a:extLst>
              <a:ext uri="{FF2B5EF4-FFF2-40B4-BE49-F238E27FC236}">
                <a16:creationId xmlns:a16="http://schemas.microsoft.com/office/drawing/2014/main" id="{AE01CC0A-AE63-4653-A5D0-CC9BD02D0A0B}"/>
              </a:ext>
            </a:extLst>
          </p:cNvPr>
          <p:cNvSpPr/>
          <p:nvPr/>
        </p:nvSpPr>
        <p:spPr>
          <a:xfrm rot="5400000">
            <a:off x="6198015" y="7314147"/>
            <a:ext cx="139477" cy="9402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5" name="TextBox 54">
            <a:extLst>
              <a:ext uri="{FF2B5EF4-FFF2-40B4-BE49-F238E27FC236}">
                <a16:creationId xmlns:a16="http://schemas.microsoft.com/office/drawing/2014/main" id="{0A1E30C5-5FC5-4C2D-AD5F-0D8356331A27}"/>
              </a:ext>
            </a:extLst>
          </p:cNvPr>
          <p:cNvSpPr txBox="1"/>
          <p:nvPr/>
        </p:nvSpPr>
        <p:spPr>
          <a:xfrm>
            <a:off x="4786058" y="6022777"/>
            <a:ext cx="410202" cy="215444"/>
          </a:xfrm>
          <a:prstGeom prst="rect">
            <a:avLst/>
          </a:prstGeom>
          <a:solidFill>
            <a:schemeClr val="bg1">
              <a:lumMod val="85000"/>
            </a:schemeClr>
          </a:solidFill>
        </p:spPr>
        <p:txBody>
          <a:bodyPr wrap="square" rtlCol="0">
            <a:spAutoFit/>
          </a:bodyPr>
          <a:lstStyle/>
          <a:p>
            <a:pPr algn="ctr"/>
            <a:r>
              <a:rPr lang="en-AU" sz="800" b="1" dirty="0"/>
              <a:t>MSY </a:t>
            </a:r>
          </a:p>
        </p:txBody>
      </p:sp>
      <p:sp>
        <p:nvSpPr>
          <p:cNvPr id="78" name="TextBox 77">
            <a:extLst>
              <a:ext uri="{FF2B5EF4-FFF2-40B4-BE49-F238E27FC236}">
                <a16:creationId xmlns:a16="http://schemas.microsoft.com/office/drawing/2014/main" id="{418D7FB2-5B87-4245-883F-10825AE4B30F}"/>
              </a:ext>
            </a:extLst>
          </p:cNvPr>
          <p:cNvSpPr txBox="1"/>
          <p:nvPr/>
        </p:nvSpPr>
        <p:spPr>
          <a:xfrm>
            <a:off x="4316026" y="6148044"/>
            <a:ext cx="410202" cy="215444"/>
          </a:xfrm>
          <a:prstGeom prst="rect">
            <a:avLst/>
          </a:prstGeom>
          <a:solidFill>
            <a:schemeClr val="bg1">
              <a:lumMod val="85000"/>
            </a:schemeClr>
          </a:solidFill>
        </p:spPr>
        <p:txBody>
          <a:bodyPr wrap="square" rtlCol="0">
            <a:spAutoFit/>
          </a:bodyPr>
          <a:lstStyle/>
          <a:p>
            <a:pPr algn="ctr"/>
            <a:r>
              <a:rPr lang="en-AU" sz="800" b="1" dirty="0"/>
              <a:t>MEY </a:t>
            </a:r>
          </a:p>
        </p:txBody>
      </p:sp>
      <p:cxnSp>
        <p:nvCxnSpPr>
          <p:cNvPr id="79" name="Straight Arrow Connector 78">
            <a:extLst>
              <a:ext uri="{FF2B5EF4-FFF2-40B4-BE49-F238E27FC236}">
                <a16:creationId xmlns:a16="http://schemas.microsoft.com/office/drawing/2014/main" id="{E13366F8-5ACC-4E08-98D1-C26831DC528C}"/>
              </a:ext>
            </a:extLst>
          </p:cNvPr>
          <p:cNvCxnSpPr>
            <a:cxnSpLocks/>
          </p:cNvCxnSpPr>
          <p:nvPr/>
        </p:nvCxnSpPr>
        <p:spPr>
          <a:xfrm>
            <a:off x="4605529" y="6363066"/>
            <a:ext cx="0" cy="1933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136FBE49-99DB-4361-A973-C49AD0C1DB78}"/>
              </a:ext>
            </a:extLst>
          </p:cNvPr>
          <p:cNvSpPr txBox="1"/>
          <p:nvPr/>
        </p:nvSpPr>
        <p:spPr>
          <a:xfrm>
            <a:off x="4655753" y="6073288"/>
            <a:ext cx="273921" cy="880365"/>
          </a:xfrm>
          <a:prstGeom prst="rect">
            <a:avLst/>
          </a:prstGeom>
          <a:noFill/>
        </p:spPr>
        <p:txBody>
          <a:bodyPr vert="vert270" wrap="square" rtlCol="0">
            <a:spAutoFit/>
          </a:bodyPr>
          <a:lstStyle/>
          <a:p>
            <a:r>
              <a:rPr lang="en-AU" sz="580" b="1" dirty="0">
                <a:solidFill>
                  <a:schemeClr val="tx1">
                    <a:lumMod val="50000"/>
                    <a:lumOff val="50000"/>
                  </a:schemeClr>
                </a:solidFill>
                <a:latin typeface="Arial Narrow" panose="020B0606020202030204" pitchFamily="34" charset="0"/>
              </a:rPr>
              <a:t>Making money </a:t>
            </a:r>
          </a:p>
        </p:txBody>
      </p:sp>
      <p:cxnSp>
        <p:nvCxnSpPr>
          <p:cNvPr id="26" name="Straight Connector 25">
            <a:extLst>
              <a:ext uri="{FF2B5EF4-FFF2-40B4-BE49-F238E27FC236}">
                <a16:creationId xmlns:a16="http://schemas.microsoft.com/office/drawing/2014/main" id="{22CEE2AA-1249-4AEA-974F-E3188D856958}"/>
              </a:ext>
            </a:extLst>
          </p:cNvPr>
          <p:cNvCxnSpPr>
            <a:cxnSpLocks/>
          </p:cNvCxnSpPr>
          <p:nvPr/>
        </p:nvCxnSpPr>
        <p:spPr>
          <a:xfrm flipV="1">
            <a:off x="4220180" y="6159586"/>
            <a:ext cx="1607670" cy="1201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210FB27E-2B25-44FB-AB5B-826805E58B1F}"/>
              </a:ext>
            </a:extLst>
          </p:cNvPr>
          <p:cNvSpPr txBox="1"/>
          <p:nvPr/>
        </p:nvSpPr>
        <p:spPr>
          <a:xfrm rot="3224151">
            <a:off x="5494825" y="5661268"/>
            <a:ext cx="307777" cy="1114638"/>
          </a:xfrm>
          <a:prstGeom prst="rect">
            <a:avLst/>
          </a:prstGeom>
          <a:noFill/>
        </p:spPr>
        <p:txBody>
          <a:bodyPr vert="vert270" wrap="square" rtlCol="0">
            <a:spAutoFit/>
          </a:bodyPr>
          <a:lstStyle/>
          <a:p>
            <a:pPr algn="ctr"/>
            <a:r>
              <a:rPr lang="en-AU" sz="800" b="1" dirty="0">
                <a:latin typeface="Arial Narrow" panose="020B0606020202030204" pitchFamily="34" charset="0"/>
              </a:rPr>
              <a:t>COST</a:t>
            </a:r>
          </a:p>
        </p:txBody>
      </p:sp>
      <p:sp>
        <p:nvSpPr>
          <p:cNvPr id="91" name="TextBox 90">
            <a:extLst>
              <a:ext uri="{FF2B5EF4-FFF2-40B4-BE49-F238E27FC236}">
                <a16:creationId xmlns:a16="http://schemas.microsoft.com/office/drawing/2014/main" id="{4861721F-ABFD-4223-B533-8A083678F4A2}"/>
              </a:ext>
            </a:extLst>
          </p:cNvPr>
          <p:cNvSpPr txBox="1"/>
          <p:nvPr/>
        </p:nvSpPr>
        <p:spPr>
          <a:xfrm rot="10800000">
            <a:off x="5463076" y="6148605"/>
            <a:ext cx="273921" cy="867186"/>
          </a:xfrm>
          <a:prstGeom prst="rect">
            <a:avLst/>
          </a:prstGeom>
          <a:noFill/>
        </p:spPr>
        <p:txBody>
          <a:bodyPr vert="vert270" wrap="square" rtlCol="0">
            <a:spAutoFit/>
          </a:bodyPr>
          <a:lstStyle/>
          <a:p>
            <a:pPr algn="ctr"/>
            <a:r>
              <a:rPr lang="en-AU" sz="580" b="1" dirty="0">
                <a:solidFill>
                  <a:schemeClr val="tx1">
                    <a:lumMod val="50000"/>
                    <a:lumOff val="50000"/>
                  </a:schemeClr>
                </a:solidFill>
                <a:latin typeface="Arial Narrow" panose="020B0606020202030204" pitchFamily="34" charset="0"/>
              </a:rPr>
              <a:t>Losing Money</a:t>
            </a:r>
          </a:p>
        </p:txBody>
      </p:sp>
      <p:sp>
        <p:nvSpPr>
          <p:cNvPr id="93" name="Rectangle 92">
            <a:extLst>
              <a:ext uri="{FF2B5EF4-FFF2-40B4-BE49-F238E27FC236}">
                <a16:creationId xmlns:a16="http://schemas.microsoft.com/office/drawing/2014/main" id="{185F2E8A-7DF5-4246-9211-987F9883C2E9}"/>
              </a:ext>
            </a:extLst>
          </p:cNvPr>
          <p:cNvSpPr/>
          <p:nvPr/>
        </p:nvSpPr>
        <p:spPr>
          <a:xfrm>
            <a:off x="435811" y="8347912"/>
            <a:ext cx="5961909" cy="507831"/>
          </a:xfrm>
          <a:prstGeom prst="rect">
            <a:avLst/>
          </a:prstGeom>
        </p:spPr>
        <p:txBody>
          <a:bodyPr wrap="square">
            <a:spAutoFit/>
          </a:bodyPr>
          <a:lstStyle/>
          <a:p>
            <a:r>
              <a:rPr lang="en-AU" sz="540" baseline="30000" dirty="0">
                <a:latin typeface="Arial Narrow" panose="020B0606020202030204" pitchFamily="34" charset="0"/>
              </a:rPr>
              <a:t>[1] </a:t>
            </a:r>
            <a:r>
              <a:rPr lang="en-AU" sz="540" dirty="0">
                <a:latin typeface="Arial Narrow" panose="020B0606020202030204" pitchFamily="34" charset="0"/>
              </a:rPr>
              <a:t>Adapted from: Campbell, N. A., Reece, J.B., Taylor, M.R. and Simon, E.J.</a:t>
            </a:r>
            <a:r>
              <a:rPr lang="en-AU" sz="540" i="1" dirty="0">
                <a:latin typeface="Arial Narrow" panose="020B0606020202030204" pitchFamily="34" charset="0"/>
              </a:rPr>
              <a:t> </a:t>
            </a:r>
            <a:r>
              <a:rPr lang="en-AU" sz="540" dirty="0">
                <a:latin typeface="Arial Narrow" panose="020B0606020202030204" pitchFamily="34" charset="0"/>
              </a:rPr>
              <a:t>(2008). </a:t>
            </a:r>
            <a:r>
              <a:rPr lang="en-AU" sz="540" i="1" dirty="0">
                <a:latin typeface="Arial Narrow" panose="020B0606020202030204" pitchFamily="34" charset="0"/>
              </a:rPr>
              <a:t>Biology: Concepts and Connections: Fifth Edition. </a:t>
            </a:r>
            <a:r>
              <a:rPr lang="en-AU" sz="540" dirty="0">
                <a:latin typeface="Arial Narrow" panose="020B0606020202030204" pitchFamily="34" charset="0"/>
              </a:rPr>
              <a:t>Pearson Education Inc. San Francisco, CA 94111. Page 730.</a:t>
            </a:r>
          </a:p>
          <a:p>
            <a:r>
              <a:rPr lang="en-AU" sz="540" baseline="30000" dirty="0">
                <a:latin typeface="Arial Narrow" panose="020B0606020202030204" pitchFamily="34" charset="0"/>
              </a:rPr>
              <a:t>[2] </a:t>
            </a:r>
            <a:r>
              <a:rPr lang="en-AU" sz="540" dirty="0" err="1">
                <a:latin typeface="Arial Narrow" panose="020B0606020202030204" pitchFamily="34" charset="0"/>
              </a:rPr>
              <a:t>Tsikliras</a:t>
            </a:r>
            <a:r>
              <a:rPr lang="en-AU" sz="540" dirty="0">
                <a:latin typeface="Arial Narrow" panose="020B0606020202030204" pitchFamily="34" charset="0"/>
              </a:rPr>
              <a:t>, A. C. and Froese, R. (2018). </a:t>
            </a:r>
            <a:r>
              <a:rPr lang="en-AU" sz="540" i="1" dirty="0">
                <a:latin typeface="Arial Narrow" panose="020B0606020202030204" pitchFamily="34" charset="0"/>
              </a:rPr>
              <a:t>Maximum sustainable yield. </a:t>
            </a:r>
            <a:r>
              <a:rPr lang="en-AU" sz="540" dirty="0">
                <a:latin typeface="Arial Narrow" panose="020B0606020202030204" pitchFamily="34" charset="0"/>
              </a:rPr>
              <a:t>In book: Reference Module in Earth Systems and Environmental Sciences. DOI:10.1016/B978-0-12-409548-9.10601-3</a:t>
            </a:r>
          </a:p>
          <a:p>
            <a:r>
              <a:rPr lang="en-AU" sz="540" baseline="30000" dirty="0">
                <a:latin typeface="Arial Narrow" panose="020B0606020202030204" pitchFamily="34" charset="0"/>
              </a:rPr>
              <a:t>[3] </a:t>
            </a:r>
            <a:r>
              <a:rPr lang="en-US" sz="540" dirty="0">
                <a:latin typeface="Arial Narrow" panose="020B0606020202030204" pitchFamily="34" charset="0"/>
              </a:rPr>
              <a:t>Adapted from: World Bank (2017). </a:t>
            </a:r>
            <a:r>
              <a:rPr lang="en-US" sz="540" i="1" dirty="0">
                <a:latin typeface="Arial Narrow" panose="020B0606020202030204" pitchFamily="34" charset="0"/>
              </a:rPr>
              <a:t>The Sunken Billions Revisited: Progress and Challenges in Global Marine Fisheries</a:t>
            </a:r>
            <a:r>
              <a:rPr lang="en-US" sz="540" dirty="0">
                <a:latin typeface="Arial Narrow" panose="020B0606020202030204" pitchFamily="34" charset="0"/>
              </a:rPr>
              <a:t>. Washington, DC: World Bank. Environment and Sustainable Development series. DOI:10.1596/978-1-4648-0919-4. License: Creative Commons Attribution CC BY 3.0 IGO. </a:t>
            </a:r>
          </a:p>
          <a:p>
            <a:r>
              <a:rPr lang="en-US" sz="540" baseline="30000" dirty="0">
                <a:latin typeface="Arial Narrow" panose="020B0606020202030204" pitchFamily="34" charset="0"/>
              </a:rPr>
              <a:t>[4] </a:t>
            </a:r>
            <a:r>
              <a:rPr lang="en-US" sz="540" dirty="0">
                <a:latin typeface="Arial Narrow" panose="020B0606020202030204" pitchFamily="34" charset="0"/>
              </a:rPr>
              <a:t>Allison, E. H. (2011). </a:t>
            </a:r>
            <a:r>
              <a:rPr lang="en-US" sz="540" i="1" dirty="0">
                <a:latin typeface="Arial Narrow" panose="020B0606020202030204" pitchFamily="34" charset="0"/>
              </a:rPr>
              <a:t>Aquaculture, Fisheries, Poverty and Food Security. </a:t>
            </a:r>
            <a:r>
              <a:rPr lang="en-US" sz="540" dirty="0">
                <a:latin typeface="Arial Narrow" panose="020B0606020202030204" pitchFamily="34" charset="0"/>
              </a:rPr>
              <a:t>The </a:t>
            </a:r>
            <a:r>
              <a:rPr lang="en-US" sz="540" dirty="0" err="1">
                <a:latin typeface="Arial Narrow" panose="020B0606020202030204" pitchFamily="34" charset="0"/>
              </a:rPr>
              <a:t>WorldFish</a:t>
            </a:r>
            <a:r>
              <a:rPr lang="en-US" sz="540" dirty="0">
                <a:latin typeface="Arial Narrow" panose="020B0606020202030204" pitchFamily="34" charset="0"/>
              </a:rPr>
              <a:t> Centre. Penang. Malaysia. Page 27. </a:t>
            </a:r>
          </a:p>
        </p:txBody>
      </p:sp>
      <p:sp>
        <p:nvSpPr>
          <p:cNvPr id="94" name="Isosceles Triangle 93">
            <a:extLst>
              <a:ext uri="{FF2B5EF4-FFF2-40B4-BE49-F238E27FC236}">
                <a16:creationId xmlns:a16="http://schemas.microsoft.com/office/drawing/2014/main" id="{B4DE4213-B018-4BD5-AD69-64666E12638F}"/>
              </a:ext>
            </a:extLst>
          </p:cNvPr>
          <p:cNvSpPr/>
          <p:nvPr/>
        </p:nvSpPr>
        <p:spPr>
          <a:xfrm rot="3347993">
            <a:off x="5798374" y="6138822"/>
            <a:ext cx="79790" cy="457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6" name="TextBox 95">
            <a:extLst>
              <a:ext uri="{FF2B5EF4-FFF2-40B4-BE49-F238E27FC236}">
                <a16:creationId xmlns:a16="http://schemas.microsoft.com/office/drawing/2014/main" id="{4AD34961-985A-4A9C-8B2F-30EE12EB4CE6}"/>
              </a:ext>
            </a:extLst>
          </p:cNvPr>
          <p:cNvSpPr txBox="1"/>
          <p:nvPr/>
        </p:nvSpPr>
        <p:spPr>
          <a:xfrm>
            <a:off x="3800200" y="7589553"/>
            <a:ext cx="2703064" cy="338554"/>
          </a:xfrm>
          <a:prstGeom prst="rect">
            <a:avLst/>
          </a:prstGeom>
          <a:noFill/>
        </p:spPr>
        <p:txBody>
          <a:bodyPr wrap="square" rtlCol="0">
            <a:spAutoFit/>
          </a:bodyPr>
          <a:lstStyle/>
          <a:p>
            <a:r>
              <a:rPr lang="en-AU" sz="800" b="1" dirty="0">
                <a:latin typeface="Arial Narrow" panose="020B0606020202030204" pitchFamily="34" charset="0"/>
              </a:rPr>
              <a:t>Figure 3: The curve is revenue (price of fish x number of fish). A fishery performs best at MEY (the longest dotted line)</a:t>
            </a:r>
            <a:r>
              <a:rPr lang="en-AU" sz="800" b="1" baseline="30000" dirty="0">
                <a:latin typeface="Arial Narrow" panose="020B0606020202030204" pitchFamily="34" charset="0"/>
              </a:rPr>
              <a:t>[3][4].</a:t>
            </a:r>
            <a:r>
              <a:rPr lang="en-AU" sz="800" b="1" dirty="0">
                <a:latin typeface="Arial Narrow" panose="020B0606020202030204" pitchFamily="34" charset="0"/>
              </a:rPr>
              <a:t> </a:t>
            </a:r>
          </a:p>
        </p:txBody>
      </p:sp>
      <p:sp>
        <p:nvSpPr>
          <p:cNvPr id="102" name="Isosceles Triangle 101">
            <a:extLst>
              <a:ext uri="{FF2B5EF4-FFF2-40B4-BE49-F238E27FC236}">
                <a16:creationId xmlns:a16="http://schemas.microsoft.com/office/drawing/2014/main" id="{8D892F0A-7E8A-44D0-A9BD-4AF1F9A98CBA}"/>
              </a:ext>
            </a:extLst>
          </p:cNvPr>
          <p:cNvSpPr/>
          <p:nvPr/>
        </p:nvSpPr>
        <p:spPr>
          <a:xfrm>
            <a:off x="4140074" y="5934034"/>
            <a:ext cx="139477" cy="9402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3" name="Rectangle 102">
            <a:extLst>
              <a:ext uri="{FF2B5EF4-FFF2-40B4-BE49-F238E27FC236}">
                <a16:creationId xmlns:a16="http://schemas.microsoft.com/office/drawing/2014/main" id="{51E73444-F3E2-4793-A8AA-4799E4D0FC33}"/>
              </a:ext>
            </a:extLst>
          </p:cNvPr>
          <p:cNvSpPr/>
          <p:nvPr/>
        </p:nvSpPr>
        <p:spPr>
          <a:xfrm>
            <a:off x="4136430" y="5746431"/>
            <a:ext cx="2319761" cy="156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Rectangle 103">
            <a:extLst>
              <a:ext uri="{FF2B5EF4-FFF2-40B4-BE49-F238E27FC236}">
                <a16:creationId xmlns:a16="http://schemas.microsoft.com/office/drawing/2014/main" id="{886BA017-385F-4390-A813-5030FFD3EE5E}"/>
              </a:ext>
            </a:extLst>
          </p:cNvPr>
          <p:cNvSpPr/>
          <p:nvPr/>
        </p:nvSpPr>
        <p:spPr>
          <a:xfrm>
            <a:off x="513192" y="7988780"/>
            <a:ext cx="5859155" cy="35545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 name="Rectangle 104">
            <a:extLst>
              <a:ext uri="{FF2B5EF4-FFF2-40B4-BE49-F238E27FC236}">
                <a16:creationId xmlns:a16="http://schemas.microsoft.com/office/drawing/2014/main" id="{2037C2F9-CC40-4153-98F6-69DC32B55F2D}"/>
              </a:ext>
            </a:extLst>
          </p:cNvPr>
          <p:cNvSpPr/>
          <p:nvPr/>
        </p:nvSpPr>
        <p:spPr>
          <a:xfrm>
            <a:off x="530325" y="8018066"/>
            <a:ext cx="5842022"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Which requires less fishing effort AND costs less?….MEY or MSY?  Ans.</a:t>
            </a:r>
            <a:endParaRPr lang="en-US" sz="1200" b="1" dirty="0">
              <a:latin typeface="Arial Narrow" panose="020B0606020202030204" pitchFamily="34" charset="0"/>
              <a:ea typeface="Times New Roman" panose="02020603050405020304" pitchFamily="18" charset="0"/>
            </a:endParaRPr>
          </a:p>
        </p:txBody>
      </p:sp>
      <p:cxnSp>
        <p:nvCxnSpPr>
          <p:cNvPr id="108" name="Straight Connector 107">
            <a:extLst>
              <a:ext uri="{FF2B5EF4-FFF2-40B4-BE49-F238E27FC236}">
                <a16:creationId xmlns:a16="http://schemas.microsoft.com/office/drawing/2014/main" id="{775A7EB4-57AC-4DA7-81AC-8FEAD8AB4D22}"/>
              </a:ext>
            </a:extLst>
          </p:cNvPr>
          <p:cNvCxnSpPr/>
          <p:nvPr/>
        </p:nvCxnSpPr>
        <p:spPr>
          <a:xfrm flipH="1">
            <a:off x="511470" y="574468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AF800444-1198-4520-B5A9-B072D548DCC8}"/>
              </a:ext>
            </a:extLst>
          </p:cNvPr>
          <p:cNvSpPr/>
          <p:nvPr/>
        </p:nvSpPr>
        <p:spPr>
          <a:xfrm>
            <a:off x="507929" y="5020961"/>
            <a:ext cx="5881835" cy="66393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Rectangle 109">
            <a:extLst>
              <a:ext uri="{FF2B5EF4-FFF2-40B4-BE49-F238E27FC236}">
                <a16:creationId xmlns:a16="http://schemas.microsoft.com/office/drawing/2014/main" id="{13116042-F2E9-473C-A033-7B9F894AC218}"/>
              </a:ext>
            </a:extLst>
          </p:cNvPr>
          <p:cNvSpPr/>
          <p:nvPr/>
        </p:nvSpPr>
        <p:spPr>
          <a:xfrm>
            <a:off x="516681" y="5028897"/>
            <a:ext cx="5653667"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Why was Maximum Sustainable Yield (MSY) set at half the carrying capacity (K/2)? Ans. </a:t>
            </a:r>
            <a:endParaRPr lang="en-US" sz="1200" dirty="0">
              <a:latin typeface="Arial Narrow" panose="020B0606020202030204" pitchFamily="34" charset="0"/>
              <a:ea typeface="Times New Roman" panose="02020603050405020304" pitchFamily="18" charset="0"/>
            </a:endParaRPr>
          </a:p>
        </p:txBody>
      </p:sp>
      <p:sp>
        <p:nvSpPr>
          <p:cNvPr id="111" name="Rectangle 110">
            <a:extLst>
              <a:ext uri="{FF2B5EF4-FFF2-40B4-BE49-F238E27FC236}">
                <a16:creationId xmlns:a16="http://schemas.microsoft.com/office/drawing/2014/main" id="{23B23F09-636C-4189-85B2-C004C1ECC9B4}"/>
              </a:ext>
            </a:extLst>
          </p:cNvPr>
          <p:cNvSpPr/>
          <p:nvPr/>
        </p:nvSpPr>
        <p:spPr>
          <a:xfrm>
            <a:off x="573927" y="5328301"/>
            <a:ext cx="5737684" cy="28845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At K/2, the population growth rate is at its maximum.</a:t>
            </a:r>
          </a:p>
        </p:txBody>
      </p:sp>
      <p:sp>
        <p:nvSpPr>
          <p:cNvPr id="67" name="TextBox 66">
            <a:extLst>
              <a:ext uri="{FF2B5EF4-FFF2-40B4-BE49-F238E27FC236}">
                <a16:creationId xmlns:a16="http://schemas.microsoft.com/office/drawing/2014/main" id="{31D9E92C-83D3-4F8B-A0E5-E214E7CFD140}"/>
              </a:ext>
            </a:extLst>
          </p:cNvPr>
          <p:cNvSpPr txBox="1"/>
          <p:nvPr/>
        </p:nvSpPr>
        <p:spPr>
          <a:xfrm rot="5400000">
            <a:off x="4285873" y="5759433"/>
            <a:ext cx="461665" cy="480074"/>
          </a:xfrm>
          <a:prstGeom prst="rect">
            <a:avLst/>
          </a:prstGeom>
          <a:noFill/>
        </p:spPr>
        <p:txBody>
          <a:bodyPr vert="vert270" wrap="square" rtlCol="0">
            <a:spAutoFit/>
          </a:bodyPr>
          <a:lstStyle/>
          <a:p>
            <a:pPr algn="ctr"/>
            <a:r>
              <a:rPr lang="en-AU" sz="600" b="1" dirty="0">
                <a:solidFill>
                  <a:schemeClr val="tx1">
                    <a:lumMod val="50000"/>
                    <a:lumOff val="50000"/>
                  </a:schemeClr>
                </a:solidFill>
                <a:latin typeface="Arial Narrow" panose="020B0606020202030204" pitchFamily="34" charset="0"/>
              </a:rPr>
              <a:t>Fishery makes the </a:t>
            </a:r>
            <a:r>
              <a:rPr lang="en-AU" sz="600" b="1" i="1" dirty="0">
                <a:solidFill>
                  <a:schemeClr val="tx1">
                    <a:lumMod val="50000"/>
                    <a:lumOff val="50000"/>
                  </a:schemeClr>
                </a:solidFill>
                <a:latin typeface="Arial Narrow" panose="020B0606020202030204" pitchFamily="34" charset="0"/>
              </a:rPr>
              <a:t>most </a:t>
            </a:r>
            <a:r>
              <a:rPr lang="en-AU" sz="600" b="1" dirty="0">
                <a:solidFill>
                  <a:schemeClr val="tx1">
                    <a:lumMod val="50000"/>
                    <a:lumOff val="50000"/>
                  </a:schemeClr>
                </a:solidFill>
                <a:latin typeface="Arial Narrow" panose="020B0606020202030204" pitchFamily="34" charset="0"/>
              </a:rPr>
              <a:t>money </a:t>
            </a:r>
          </a:p>
        </p:txBody>
      </p:sp>
      <p:sp>
        <p:nvSpPr>
          <p:cNvPr id="4" name="TextBox 3">
            <a:extLst>
              <a:ext uri="{FF2B5EF4-FFF2-40B4-BE49-F238E27FC236}">
                <a16:creationId xmlns:a16="http://schemas.microsoft.com/office/drawing/2014/main" id="{5DCCD131-6542-4401-A3AF-C70008C9172A}"/>
              </a:ext>
            </a:extLst>
          </p:cNvPr>
          <p:cNvSpPr txBox="1"/>
          <p:nvPr/>
        </p:nvSpPr>
        <p:spPr>
          <a:xfrm>
            <a:off x="1850649" y="2724056"/>
            <a:ext cx="1624630" cy="553998"/>
          </a:xfrm>
          <a:prstGeom prst="rect">
            <a:avLst/>
          </a:prstGeom>
          <a:noFill/>
        </p:spPr>
        <p:txBody>
          <a:bodyPr wrap="square" rtlCol="0">
            <a:spAutoFit/>
          </a:bodyPr>
          <a:lstStyle/>
          <a:p>
            <a:r>
              <a:rPr lang="en-AU" sz="600" dirty="0">
                <a:latin typeface="Arial Narrow" panose="020B0606020202030204" pitchFamily="34" charset="0"/>
              </a:rPr>
              <a:t>G = population growth rate</a:t>
            </a:r>
          </a:p>
          <a:p>
            <a:r>
              <a:rPr lang="en-AU" sz="600" dirty="0">
                <a:latin typeface="Arial Narrow" panose="020B0606020202030204" pitchFamily="34" charset="0"/>
              </a:rPr>
              <a:t>r = intrinsic rate of increase </a:t>
            </a:r>
          </a:p>
          <a:p>
            <a:r>
              <a:rPr lang="en-AU" sz="600" dirty="0">
                <a:latin typeface="Arial Narrow" panose="020B0606020202030204" pitchFamily="34" charset="0"/>
              </a:rPr>
              <a:t>N = number of individuals</a:t>
            </a:r>
          </a:p>
          <a:p>
            <a:r>
              <a:rPr lang="en-AU" sz="600" dirty="0">
                <a:latin typeface="Arial Narrow" panose="020B0606020202030204" pitchFamily="34" charset="0"/>
              </a:rPr>
              <a:t>K = carrying capacity</a:t>
            </a:r>
          </a:p>
          <a:p>
            <a:r>
              <a:rPr lang="en-AU" sz="600" dirty="0">
                <a:latin typeface="Arial Narrow" panose="020B0606020202030204" pitchFamily="34" charset="0"/>
              </a:rPr>
              <a:t>(K-N)/K = limiting factors</a:t>
            </a:r>
          </a:p>
        </p:txBody>
      </p:sp>
      <p:cxnSp>
        <p:nvCxnSpPr>
          <p:cNvPr id="6" name="Straight Connector 5">
            <a:extLst>
              <a:ext uri="{FF2B5EF4-FFF2-40B4-BE49-F238E27FC236}">
                <a16:creationId xmlns:a16="http://schemas.microsoft.com/office/drawing/2014/main" id="{3781307F-1EE5-46E0-9204-4A697E82A80E}"/>
              </a:ext>
            </a:extLst>
          </p:cNvPr>
          <p:cNvCxnSpPr>
            <a:cxnSpLocks/>
          </p:cNvCxnSpPr>
          <p:nvPr/>
        </p:nvCxnSpPr>
        <p:spPr>
          <a:xfrm>
            <a:off x="4605529" y="6556371"/>
            <a:ext cx="0" cy="531374"/>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CCB2860-34A1-470E-9AF5-68A0398F295F}"/>
              </a:ext>
            </a:extLst>
          </p:cNvPr>
          <p:cNvCxnSpPr>
            <a:cxnSpLocks/>
          </p:cNvCxnSpPr>
          <p:nvPr/>
        </p:nvCxnSpPr>
        <p:spPr>
          <a:xfrm>
            <a:off x="4971737" y="6369748"/>
            <a:ext cx="3613" cy="420369"/>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F46ED235-DEB2-4EE2-8582-5432569CF6FD}"/>
              </a:ext>
            </a:extLst>
          </p:cNvPr>
          <p:cNvSpPr/>
          <p:nvPr/>
        </p:nvSpPr>
        <p:spPr>
          <a:xfrm>
            <a:off x="5160430" y="8028638"/>
            <a:ext cx="1147420" cy="24572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82" name="Rectangle 81">
            <a:extLst>
              <a:ext uri="{FF2B5EF4-FFF2-40B4-BE49-F238E27FC236}">
                <a16:creationId xmlns:a16="http://schemas.microsoft.com/office/drawing/2014/main" id="{B495E8BD-B65B-44BF-B5CE-F3535B1359F0}"/>
              </a:ext>
            </a:extLst>
          </p:cNvPr>
          <p:cNvSpPr/>
          <p:nvPr/>
        </p:nvSpPr>
        <p:spPr>
          <a:xfrm>
            <a:off x="5160430" y="8022702"/>
            <a:ext cx="644962" cy="276999"/>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MEY </a:t>
            </a:r>
          </a:p>
        </p:txBody>
      </p:sp>
      <p:sp>
        <p:nvSpPr>
          <p:cNvPr id="38" name="Rectangle 37">
            <a:extLst>
              <a:ext uri="{FF2B5EF4-FFF2-40B4-BE49-F238E27FC236}">
                <a16:creationId xmlns:a16="http://schemas.microsoft.com/office/drawing/2014/main" id="{BD3F5125-340D-490B-B0CC-B32A69262577}"/>
              </a:ext>
            </a:extLst>
          </p:cNvPr>
          <p:cNvSpPr/>
          <p:nvPr/>
        </p:nvSpPr>
        <p:spPr>
          <a:xfrm>
            <a:off x="5355269" y="2941399"/>
            <a:ext cx="1042451" cy="461665"/>
          </a:xfrm>
          <a:prstGeom prst="rect">
            <a:avLst/>
          </a:prstGeom>
        </p:spPr>
        <p:txBody>
          <a:bodyPr wrap="square">
            <a:spAutoFit/>
          </a:bodyPr>
          <a:lstStyle/>
          <a:p>
            <a:r>
              <a:rPr lang="en-US" sz="600" i="1" dirty="0">
                <a:latin typeface="Arial Narrow" panose="020B0606020202030204" pitchFamily="34" charset="0"/>
              </a:rPr>
              <a:t>Note: </a:t>
            </a:r>
            <a:r>
              <a:rPr lang="en-US" sz="600" dirty="0">
                <a:latin typeface="Arial Narrow" panose="020B0606020202030204" pitchFamily="34" charset="0"/>
              </a:rPr>
              <a:t>At MSY, individuals removed from a population are replaced with newborns in the </a:t>
            </a:r>
            <a:r>
              <a:rPr lang="en-US" sz="600" i="1" dirty="0">
                <a:latin typeface="Arial Narrow" panose="020B0606020202030204" pitchFamily="34" charset="0"/>
              </a:rPr>
              <a:t>fastest </a:t>
            </a:r>
            <a:r>
              <a:rPr lang="en-US" sz="600" dirty="0">
                <a:latin typeface="Arial Narrow" panose="020B0606020202030204" pitchFamily="34" charset="0"/>
              </a:rPr>
              <a:t>amount of time.</a:t>
            </a:r>
          </a:p>
        </p:txBody>
      </p:sp>
      <p:sp>
        <p:nvSpPr>
          <p:cNvPr id="83" name="TextBox 82">
            <a:extLst>
              <a:ext uri="{FF2B5EF4-FFF2-40B4-BE49-F238E27FC236}">
                <a16:creationId xmlns:a16="http://schemas.microsoft.com/office/drawing/2014/main" id="{782DCE69-C941-4C6D-B5A1-ECF5ACE51DC2}"/>
              </a:ext>
            </a:extLst>
          </p:cNvPr>
          <p:cNvSpPr txBox="1"/>
          <p:nvPr/>
        </p:nvSpPr>
        <p:spPr>
          <a:xfrm rot="10015006">
            <a:off x="5606752" y="6838888"/>
            <a:ext cx="307777" cy="537408"/>
          </a:xfrm>
          <a:prstGeom prst="rect">
            <a:avLst/>
          </a:prstGeom>
          <a:noFill/>
        </p:spPr>
        <p:txBody>
          <a:bodyPr vert="vert270" wrap="square" rtlCol="0">
            <a:spAutoFit/>
          </a:bodyPr>
          <a:lstStyle/>
          <a:p>
            <a:pPr algn="ctr"/>
            <a:r>
              <a:rPr lang="en-AU" sz="800" b="1" dirty="0">
                <a:latin typeface="Arial Narrow" panose="020B0606020202030204" pitchFamily="34" charset="0"/>
              </a:rPr>
              <a:t>REVENUE</a:t>
            </a:r>
          </a:p>
        </p:txBody>
      </p:sp>
      <p:cxnSp>
        <p:nvCxnSpPr>
          <p:cNvPr id="86" name="Straight Arrow Connector 85">
            <a:extLst>
              <a:ext uri="{FF2B5EF4-FFF2-40B4-BE49-F238E27FC236}">
                <a16:creationId xmlns:a16="http://schemas.microsoft.com/office/drawing/2014/main" id="{F9140302-78B6-47E9-AF5A-62D9FAC27629}"/>
              </a:ext>
            </a:extLst>
          </p:cNvPr>
          <p:cNvCxnSpPr>
            <a:cxnSpLocks/>
          </p:cNvCxnSpPr>
          <p:nvPr/>
        </p:nvCxnSpPr>
        <p:spPr>
          <a:xfrm flipH="1">
            <a:off x="4973544" y="6239442"/>
            <a:ext cx="1443" cy="1849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0B10167-31A2-2DC1-CEEA-5BECCE33B166}"/>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36">
            <a:extLst>
              <a:ext uri="{FF2B5EF4-FFF2-40B4-BE49-F238E27FC236}">
                <a16:creationId xmlns:a16="http://schemas.microsoft.com/office/drawing/2014/main" id="{C9A66375-1812-B18A-A86C-03F64EC5DFFE}"/>
              </a:ext>
            </a:extLst>
          </p:cNvPr>
          <p:cNvSpPr txBox="1"/>
          <p:nvPr/>
        </p:nvSpPr>
        <p:spPr>
          <a:xfrm>
            <a:off x="2582348"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Fisheries &amp; Population Dynamics</a:t>
            </a:r>
            <a:endParaRPr lang="en-AU" sz="1100" b="1" dirty="0">
              <a:latin typeface="Arial Narrow" pitchFamily="34" charset="0"/>
            </a:endParaRPr>
          </a:p>
        </p:txBody>
      </p:sp>
      <p:sp>
        <p:nvSpPr>
          <p:cNvPr id="9" name="TextBox 36">
            <a:extLst>
              <a:ext uri="{FF2B5EF4-FFF2-40B4-BE49-F238E27FC236}">
                <a16:creationId xmlns:a16="http://schemas.microsoft.com/office/drawing/2014/main" id="{EEA12E1F-1FB0-03F4-8615-2C9CD7C2728F}"/>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1626077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41BE8-38BC-C27D-9D8B-566FF9D85499}"/>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57A780DD-19EB-50C1-3C49-66B060EBC1FF}"/>
              </a:ext>
            </a:extLst>
          </p:cNvPr>
          <p:cNvSpPr txBox="1"/>
          <p:nvPr/>
        </p:nvSpPr>
        <p:spPr>
          <a:xfrm>
            <a:off x="1456261" y="214201"/>
            <a:ext cx="4136929" cy="584775"/>
          </a:xfrm>
          <a:prstGeom prst="rect">
            <a:avLst/>
          </a:prstGeom>
          <a:noFill/>
        </p:spPr>
        <p:txBody>
          <a:bodyPr wrap="square" rtlCol="0">
            <a:spAutoFit/>
          </a:bodyPr>
          <a:lstStyle/>
          <a:p>
            <a:r>
              <a:rPr lang="en-US" sz="2000" b="1" dirty="0">
                <a:latin typeface="Arial Narrow" pitchFamily="34" charset="0"/>
              </a:rPr>
              <a:t>Compare</a:t>
            </a:r>
            <a:r>
              <a:rPr lang="en-US" sz="1200" dirty="0">
                <a:latin typeface="Arial Narrow" pitchFamily="34" charset="0"/>
              </a:rPr>
              <a:t> the use of maximum sustainable yields and maximum economic yields.</a:t>
            </a:r>
            <a:endParaRPr lang="en-US" sz="1200" b="1" dirty="0">
              <a:latin typeface="Arial Narrow" pitchFamily="34" charset="0"/>
            </a:endParaRPr>
          </a:p>
        </p:txBody>
      </p:sp>
      <p:sp>
        <p:nvSpPr>
          <p:cNvPr id="31" name="TextBox 30">
            <a:extLst>
              <a:ext uri="{FF2B5EF4-FFF2-40B4-BE49-F238E27FC236}">
                <a16:creationId xmlns:a16="http://schemas.microsoft.com/office/drawing/2014/main" id="{8EB54907-2043-53B0-C803-549E55B1CC79}"/>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7B4D556C-4250-56CD-A8D6-A5FB405D2DF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35D00ED0-F3FE-3C94-82CE-6991BFF9E43B}"/>
              </a:ext>
            </a:extLst>
          </p:cNvPr>
          <p:cNvSpPr/>
          <p:nvPr/>
        </p:nvSpPr>
        <p:spPr>
          <a:xfrm>
            <a:off x="508863" y="964142"/>
            <a:ext cx="5844292" cy="77999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C4FFEB06-67DD-7EFC-DD48-FD9E376AEA6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D2796328-082F-4806-2522-824B4CA296E9}"/>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CC286E12-8127-5A63-64AA-D0A6B4CB796B}"/>
              </a:ext>
            </a:extLst>
          </p:cNvPr>
          <p:cNvSpPr txBox="1"/>
          <p:nvPr/>
        </p:nvSpPr>
        <p:spPr>
          <a:xfrm>
            <a:off x="5693106" y="230847"/>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951463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33000"/>
          </a:schemeClr>
        </a:solidFill>
        <a:effectLst/>
      </p:bgPr>
    </p:bg>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98289" y="151667"/>
            <a:ext cx="4112222" cy="738664"/>
          </a:xfrm>
          <a:prstGeom prst="rect">
            <a:avLst/>
          </a:prstGeom>
          <a:noFill/>
        </p:spPr>
        <p:txBody>
          <a:bodyPr wrap="square" rtlCol="0">
            <a:spAutoFit/>
          </a:bodyPr>
          <a:lstStyle/>
          <a:p>
            <a:r>
              <a:rPr lang="en-US" b="1" dirty="0">
                <a:latin typeface="Arial Narrow" pitchFamily="34" charset="0"/>
              </a:rPr>
              <a:t>15. The Bigger Picture – </a:t>
            </a:r>
            <a:r>
              <a:rPr lang="en-US" sz="1200" dirty="0">
                <a:latin typeface="Arial Narrow" pitchFamily="34" charset="0"/>
              </a:rPr>
              <a:t>Contrast ecosystem-based fisheries management and traditional single species maximum</a:t>
            </a:r>
          </a:p>
          <a:p>
            <a:r>
              <a:rPr lang="en-US" sz="1200" dirty="0">
                <a:latin typeface="Arial Narrow" pitchFamily="34" charset="0"/>
              </a:rPr>
              <a:t>sustainable yield</a:t>
            </a:r>
            <a:endParaRPr lang="en-US" sz="1200" i="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1" name="Rectangle 20">
            <a:extLst>
              <a:ext uri="{FF2B5EF4-FFF2-40B4-BE49-F238E27FC236}">
                <a16:creationId xmlns:a16="http://schemas.microsoft.com/office/drawing/2014/main" id="{713409C9-747D-42B7-8AA1-8CC80C954301}"/>
              </a:ext>
            </a:extLst>
          </p:cNvPr>
          <p:cNvSpPr/>
          <p:nvPr/>
        </p:nvSpPr>
        <p:spPr>
          <a:xfrm>
            <a:off x="508863" y="1475655"/>
            <a:ext cx="2200057" cy="18721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B4835497-37F7-4DC9-99FA-D81930B1B9C3}"/>
              </a:ext>
            </a:extLst>
          </p:cNvPr>
          <p:cNvSpPr txBox="1"/>
          <p:nvPr/>
        </p:nvSpPr>
        <p:spPr>
          <a:xfrm>
            <a:off x="247855" y="1482973"/>
            <a:ext cx="2752204" cy="215444"/>
          </a:xfrm>
          <a:prstGeom prst="rect">
            <a:avLst/>
          </a:prstGeom>
          <a:noFill/>
        </p:spPr>
        <p:txBody>
          <a:bodyPr wrap="square" rtlCol="0">
            <a:spAutoFit/>
          </a:bodyPr>
          <a:lstStyle/>
          <a:p>
            <a:pPr algn="ctr"/>
            <a:r>
              <a:rPr lang="en-AU" sz="800" b="1" u="sng" dirty="0">
                <a:latin typeface="Arial Narrow" panose="020B0606020202030204" pitchFamily="34" charset="0"/>
              </a:rPr>
              <a:t>Ecosystem-based Fisheries Management (EBFM)</a:t>
            </a:r>
          </a:p>
        </p:txBody>
      </p:sp>
      <p:cxnSp>
        <p:nvCxnSpPr>
          <p:cNvPr id="23" name="Straight Connector 22">
            <a:extLst>
              <a:ext uri="{FF2B5EF4-FFF2-40B4-BE49-F238E27FC236}">
                <a16:creationId xmlns:a16="http://schemas.microsoft.com/office/drawing/2014/main" id="{119ED3E3-FF80-40DA-9F7E-320324E917F2}"/>
              </a:ext>
            </a:extLst>
          </p:cNvPr>
          <p:cNvCxnSpPr>
            <a:cxnSpLocks/>
          </p:cNvCxnSpPr>
          <p:nvPr/>
        </p:nvCxnSpPr>
        <p:spPr>
          <a:xfrm flipV="1">
            <a:off x="496776" y="1149163"/>
            <a:ext cx="1996120" cy="3115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F42E934-7356-4167-A3AA-E02C01836088}"/>
              </a:ext>
            </a:extLst>
          </p:cNvPr>
          <p:cNvCxnSpPr>
            <a:cxnSpLocks/>
          </p:cNvCxnSpPr>
          <p:nvPr/>
        </p:nvCxnSpPr>
        <p:spPr>
          <a:xfrm flipV="1">
            <a:off x="550782" y="1333576"/>
            <a:ext cx="2019903" cy="1337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Freeform 20">
            <a:extLst>
              <a:ext uri="{FF2B5EF4-FFF2-40B4-BE49-F238E27FC236}">
                <a16:creationId xmlns:a16="http://schemas.microsoft.com/office/drawing/2014/main" id="{3669226A-187C-45D3-9AD7-F15005C2F22E}"/>
              </a:ext>
            </a:extLst>
          </p:cNvPr>
          <p:cNvSpPr/>
          <p:nvPr/>
        </p:nvSpPr>
        <p:spPr>
          <a:xfrm>
            <a:off x="765963" y="2562470"/>
            <a:ext cx="159488" cy="21553"/>
          </a:xfrm>
          <a:custGeom>
            <a:avLst/>
            <a:gdLst>
              <a:gd name="connsiteX0" fmla="*/ 0 w 159488"/>
              <a:gd name="connsiteY0" fmla="*/ 0 h 21553"/>
              <a:gd name="connsiteX1" fmla="*/ 53162 w 159488"/>
              <a:gd name="connsiteY1" fmla="*/ 21265 h 21553"/>
              <a:gd name="connsiteX2" fmla="*/ 159488 w 159488"/>
              <a:gd name="connsiteY2" fmla="*/ 10633 h 21553"/>
            </a:gdLst>
            <a:ahLst/>
            <a:cxnLst>
              <a:cxn ang="0">
                <a:pos x="connsiteX0" y="connsiteY0"/>
              </a:cxn>
              <a:cxn ang="0">
                <a:pos x="connsiteX1" y="connsiteY1"/>
              </a:cxn>
              <a:cxn ang="0">
                <a:pos x="connsiteX2" y="connsiteY2"/>
              </a:cxn>
            </a:cxnLst>
            <a:rect l="l" t="t" r="r" b="b"/>
            <a:pathLst>
              <a:path w="159488" h="21553">
                <a:moveTo>
                  <a:pt x="0" y="0"/>
                </a:moveTo>
                <a:cubicBezTo>
                  <a:pt x="17721" y="7088"/>
                  <a:pt x="34119" y="19995"/>
                  <a:pt x="53162" y="21265"/>
                </a:cubicBezTo>
                <a:cubicBezTo>
                  <a:pt x="88702" y="23634"/>
                  <a:pt x="159488" y="10633"/>
                  <a:pt x="159488" y="106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22">
            <a:extLst>
              <a:ext uri="{FF2B5EF4-FFF2-40B4-BE49-F238E27FC236}">
                <a16:creationId xmlns:a16="http://schemas.microsoft.com/office/drawing/2014/main" id="{53CBA6F1-A313-4462-BCCD-8073B6949F98}"/>
              </a:ext>
            </a:extLst>
          </p:cNvPr>
          <p:cNvSpPr/>
          <p:nvPr/>
        </p:nvSpPr>
        <p:spPr>
          <a:xfrm>
            <a:off x="603443" y="2480600"/>
            <a:ext cx="856749"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Freeform 23">
            <a:extLst>
              <a:ext uri="{FF2B5EF4-FFF2-40B4-BE49-F238E27FC236}">
                <a16:creationId xmlns:a16="http://schemas.microsoft.com/office/drawing/2014/main" id="{87C4B36D-5080-449C-B6D6-C7B1971A31C0}"/>
              </a:ext>
            </a:extLst>
          </p:cNvPr>
          <p:cNvSpPr/>
          <p:nvPr/>
        </p:nvSpPr>
        <p:spPr>
          <a:xfrm>
            <a:off x="673575" y="2267477"/>
            <a:ext cx="701934" cy="778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Freeform 41">
            <a:extLst>
              <a:ext uri="{FF2B5EF4-FFF2-40B4-BE49-F238E27FC236}">
                <a16:creationId xmlns:a16="http://schemas.microsoft.com/office/drawing/2014/main" id="{75733901-E834-4DC7-B56F-0D773D3A0F79}"/>
              </a:ext>
            </a:extLst>
          </p:cNvPr>
          <p:cNvSpPr/>
          <p:nvPr/>
        </p:nvSpPr>
        <p:spPr>
          <a:xfrm>
            <a:off x="625713" y="2700037"/>
            <a:ext cx="619816" cy="5644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42">
            <a:extLst>
              <a:ext uri="{FF2B5EF4-FFF2-40B4-BE49-F238E27FC236}">
                <a16:creationId xmlns:a16="http://schemas.microsoft.com/office/drawing/2014/main" id="{413F7C26-87DE-48BB-87FB-A0D1DF1C6072}"/>
              </a:ext>
            </a:extLst>
          </p:cNvPr>
          <p:cNvSpPr/>
          <p:nvPr/>
        </p:nvSpPr>
        <p:spPr>
          <a:xfrm>
            <a:off x="552001" y="2862096"/>
            <a:ext cx="467416" cy="417381"/>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43">
            <a:extLst>
              <a:ext uri="{FF2B5EF4-FFF2-40B4-BE49-F238E27FC236}">
                <a16:creationId xmlns:a16="http://schemas.microsoft.com/office/drawing/2014/main" id="{9C81E34D-E9CE-46A5-84CD-32DC6781D547}"/>
              </a:ext>
            </a:extLst>
          </p:cNvPr>
          <p:cNvSpPr/>
          <p:nvPr/>
        </p:nvSpPr>
        <p:spPr>
          <a:xfrm>
            <a:off x="572821" y="2891643"/>
            <a:ext cx="382287" cy="362291"/>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Freeform 44">
            <a:extLst>
              <a:ext uri="{FF2B5EF4-FFF2-40B4-BE49-F238E27FC236}">
                <a16:creationId xmlns:a16="http://schemas.microsoft.com/office/drawing/2014/main" id="{3C2CC226-AD38-471E-8D45-E1C533768009}"/>
              </a:ext>
            </a:extLst>
          </p:cNvPr>
          <p:cNvSpPr/>
          <p:nvPr/>
        </p:nvSpPr>
        <p:spPr>
          <a:xfrm>
            <a:off x="836133" y="3052465"/>
            <a:ext cx="159488" cy="21553"/>
          </a:xfrm>
          <a:custGeom>
            <a:avLst/>
            <a:gdLst>
              <a:gd name="connsiteX0" fmla="*/ 0 w 159488"/>
              <a:gd name="connsiteY0" fmla="*/ 0 h 21553"/>
              <a:gd name="connsiteX1" fmla="*/ 53162 w 159488"/>
              <a:gd name="connsiteY1" fmla="*/ 21265 h 21553"/>
              <a:gd name="connsiteX2" fmla="*/ 159488 w 159488"/>
              <a:gd name="connsiteY2" fmla="*/ 10633 h 21553"/>
            </a:gdLst>
            <a:ahLst/>
            <a:cxnLst>
              <a:cxn ang="0">
                <a:pos x="connsiteX0" y="connsiteY0"/>
              </a:cxn>
              <a:cxn ang="0">
                <a:pos x="connsiteX1" y="connsiteY1"/>
              </a:cxn>
              <a:cxn ang="0">
                <a:pos x="connsiteX2" y="connsiteY2"/>
              </a:cxn>
            </a:cxnLst>
            <a:rect l="l" t="t" r="r" b="b"/>
            <a:pathLst>
              <a:path w="159488" h="21553">
                <a:moveTo>
                  <a:pt x="0" y="0"/>
                </a:moveTo>
                <a:cubicBezTo>
                  <a:pt x="17721" y="7088"/>
                  <a:pt x="34119" y="19995"/>
                  <a:pt x="53162" y="21265"/>
                </a:cubicBezTo>
                <a:cubicBezTo>
                  <a:pt x="88702" y="23634"/>
                  <a:pt x="159488" y="10633"/>
                  <a:pt x="159488" y="106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Freeform 46">
            <a:extLst>
              <a:ext uri="{FF2B5EF4-FFF2-40B4-BE49-F238E27FC236}">
                <a16:creationId xmlns:a16="http://schemas.microsoft.com/office/drawing/2014/main" id="{55C4D74B-7BBA-4D07-818D-DE53B7CC83D6}"/>
              </a:ext>
            </a:extLst>
          </p:cNvPr>
          <p:cNvSpPr/>
          <p:nvPr/>
        </p:nvSpPr>
        <p:spPr>
          <a:xfrm>
            <a:off x="888238" y="2768469"/>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Freeform 47">
            <a:extLst>
              <a:ext uri="{FF2B5EF4-FFF2-40B4-BE49-F238E27FC236}">
                <a16:creationId xmlns:a16="http://schemas.microsoft.com/office/drawing/2014/main" id="{0E2C454E-2DC8-42DE-AFFF-498A8BCBA032}"/>
              </a:ext>
            </a:extLst>
          </p:cNvPr>
          <p:cNvSpPr/>
          <p:nvPr/>
        </p:nvSpPr>
        <p:spPr>
          <a:xfrm>
            <a:off x="662589" y="2463418"/>
            <a:ext cx="701934" cy="778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Freeform 8">
            <a:extLst>
              <a:ext uri="{FF2B5EF4-FFF2-40B4-BE49-F238E27FC236}">
                <a16:creationId xmlns:a16="http://schemas.microsoft.com/office/drawing/2014/main" id="{3FB66C49-7EA3-498B-B694-3B641E86BCC6}"/>
              </a:ext>
            </a:extLst>
          </p:cNvPr>
          <p:cNvSpPr/>
          <p:nvPr/>
        </p:nvSpPr>
        <p:spPr>
          <a:xfrm>
            <a:off x="649706" y="2739741"/>
            <a:ext cx="79728" cy="87801"/>
          </a:xfrm>
          <a:custGeom>
            <a:avLst/>
            <a:gdLst>
              <a:gd name="connsiteX0" fmla="*/ 76200 w 79728"/>
              <a:gd name="connsiteY0" fmla="*/ 76235 h 87801"/>
              <a:gd name="connsiteX1" fmla="*/ 28575 w 79728"/>
              <a:gd name="connsiteY1" fmla="*/ 66710 h 87801"/>
              <a:gd name="connsiteX2" fmla="*/ 0 w 79728"/>
              <a:gd name="connsiteY2" fmla="*/ 57185 h 87801"/>
              <a:gd name="connsiteX3" fmla="*/ 28575 w 79728"/>
              <a:gd name="connsiteY3" fmla="*/ 47660 h 87801"/>
              <a:gd name="connsiteX4" fmla="*/ 66675 w 79728"/>
              <a:gd name="connsiteY4" fmla="*/ 57185 h 87801"/>
              <a:gd name="connsiteX5" fmla="*/ 38100 w 79728"/>
              <a:gd name="connsiteY5" fmla="*/ 35 h 87801"/>
              <a:gd name="connsiteX6" fmla="*/ 57150 w 79728"/>
              <a:gd name="connsiteY6" fmla="*/ 57185 h 87801"/>
              <a:gd name="connsiteX7" fmla="*/ 76200 w 79728"/>
              <a:gd name="connsiteY7" fmla="*/ 85760 h 87801"/>
              <a:gd name="connsiteX8" fmla="*/ 76200 w 79728"/>
              <a:gd name="connsiteY8" fmla="*/ 76235 h 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28" h="87801">
                <a:moveTo>
                  <a:pt x="76200" y="76235"/>
                </a:moveTo>
                <a:cubicBezTo>
                  <a:pt x="68262" y="73060"/>
                  <a:pt x="44281" y="70637"/>
                  <a:pt x="28575" y="66710"/>
                </a:cubicBezTo>
                <a:cubicBezTo>
                  <a:pt x="18835" y="64275"/>
                  <a:pt x="0" y="67225"/>
                  <a:pt x="0" y="57185"/>
                </a:cubicBezTo>
                <a:cubicBezTo>
                  <a:pt x="0" y="47145"/>
                  <a:pt x="19050" y="50835"/>
                  <a:pt x="28575" y="47660"/>
                </a:cubicBezTo>
                <a:cubicBezTo>
                  <a:pt x="41275" y="50835"/>
                  <a:pt x="55783" y="64447"/>
                  <a:pt x="66675" y="57185"/>
                </a:cubicBezTo>
                <a:cubicBezTo>
                  <a:pt x="75123" y="51553"/>
                  <a:pt x="38100" y="-1578"/>
                  <a:pt x="38100" y="35"/>
                </a:cubicBezTo>
                <a:cubicBezTo>
                  <a:pt x="38100" y="20115"/>
                  <a:pt x="46011" y="40477"/>
                  <a:pt x="57150" y="57185"/>
                </a:cubicBezTo>
                <a:cubicBezTo>
                  <a:pt x="63500" y="66710"/>
                  <a:pt x="76200" y="74312"/>
                  <a:pt x="76200" y="85760"/>
                </a:cubicBezTo>
                <a:cubicBezTo>
                  <a:pt x="76200" y="92860"/>
                  <a:pt x="84138" y="79410"/>
                  <a:pt x="76200" y="7623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1" name="Freeform 343">
            <a:extLst>
              <a:ext uri="{FF2B5EF4-FFF2-40B4-BE49-F238E27FC236}">
                <a16:creationId xmlns:a16="http://schemas.microsoft.com/office/drawing/2014/main" id="{2E09DC35-44AE-4B74-A9A4-EB7677175CE4}"/>
              </a:ext>
            </a:extLst>
          </p:cNvPr>
          <p:cNvSpPr/>
          <p:nvPr/>
        </p:nvSpPr>
        <p:spPr>
          <a:xfrm>
            <a:off x="1439371" y="3075776"/>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Freeform 344">
            <a:extLst>
              <a:ext uri="{FF2B5EF4-FFF2-40B4-BE49-F238E27FC236}">
                <a16:creationId xmlns:a16="http://schemas.microsoft.com/office/drawing/2014/main" id="{01301817-C676-4EDC-B980-D07376588C64}"/>
              </a:ext>
            </a:extLst>
          </p:cNvPr>
          <p:cNvSpPr/>
          <p:nvPr/>
        </p:nvSpPr>
        <p:spPr>
          <a:xfrm>
            <a:off x="1460192" y="3073728"/>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Freeform 351">
            <a:extLst>
              <a:ext uri="{FF2B5EF4-FFF2-40B4-BE49-F238E27FC236}">
                <a16:creationId xmlns:a16="http://schemas.microsoft.com/office/drawing/2014/main" id="{AE597276-5BA1-45F2-BCE5-91F7A930FE94}"/>
              </a:ext>
            </a:extLst>
          </p:cNvPr>
          <p:cNvSpPr/>
          <p:nvPr/>
        </p:nvSpPr>
        <p:spPr>
          <a:xfrm>
            <a:off x="1122504" y="3051726"/>
            <a:ext cx="329055" cy="181964"/>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4" name="Freeform 98">
            <a:extLst>
              <a:ext uri="{FF2B5EF4-FFF2-40B4-BE49-F238E27FC236}">
                <a16:creationId xmlns:a16="http://schemas.microsoft.com/office/drawing/2014/main" id="{BCC0E0B5-FF4D-412A-8758-7D45864EE9ED}"/>
              </a:ext>
            </a:extLst>
          </p:cNvPr>
          <p:cNvSpPr/>
          <p:nvPr/>
        </p:nvSpPr>
        <p:spPr>
          <a:xfrm rot="11433257">
            <a:off x="930209" y="2087456"/>
            <a:ext cx="164448" cy="10181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5" name="Freeform 98">
            <a:extLst>
              <a:ext uri="{FF2B5EF4-FFF2-40B4-BE49-F238E27FC236}">
                <a16:creationId xmlns:a16="http://schemas.microsoft.com/office/drawing/2014/main" id="{1151E890-7A35-4061-B555-343DCD9F9961}"/>
              </a:ext>
            </a:extLst>
          </p:cNvPr>
          <p:cNvSpPr/>
          <p:nvPr/>
        </p:nvSpPr>
        <p:spPr>
          <a:xfrm rot="13104602">
            <a:off x="1130078" y="2110452"/>
            <a:ext cx="164448" cy="10181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 name="Oval 39">
            <a:extLst>
              <a:ext uri="{FF2B5EF4-FFF2-40B4-BE49-F238E27FC236}">
                <a16:creationId xmlns:a16="http://schemas.microsoft.com/office/drawing/2014/main" id="{89702B0C-3A7E-4ABE-A42A-6BD5B41315B0}"/>
              </a:ext>
            </a:extLst>
          </p:cNvPr>
          <p:cNvSpPr/>
          <p:nvPr/>
        </p:nvSpPr>
        <p:spPr>
          <a:xfrm>
            <a:off x="1622750" y="1835696"/>
            <a:ext cx="1178558" cy="1232534"/>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Shape 41">
            <a:extLst>
              <a:ext uri="{FF2B5EF4-FFF2-40B4-BE49-F238E27FC236}">
                <a16:creationId xmlns:a16="http://schemas.microsoft.com/office/drawing/2014/main" id="{62D50657-004B-4AB0-B3C7-2203FC14BCB2}"/>
              </a:ext>
            </a:extLst>
          </p:cNvPr>
          <p:cNvSpPr/>
          <p:nvPr/>
        </p:nvSpPr>
        <p:spPr>
          <a:xfrm>
            <a:off x="2736090" y="3089690"/>
            <a:ext cx="723900" cy="723900"/>
          </a:xfrm>
          <a:custGeom>
            <a:avLst/>
            <a:gdLst>
              <a:gd name="connsiteX0" fmla="*/ 342900 w 723900"/>
              <a:gd name="connsiteY0" fmla="*/ 723900 h 723900"/>
              <a:gd name="connsiteX1" fmla="*/ 292100 w 723900"/>
              <a:gd name="connsiteY1" fmla="*/ 679450 h 723900"/>
              <a:gd name="connsiteX2" fmla="*/ 254000 w 723900"/>
              <a:gd name="connsiteY2" fmla="*/ 654050 h 723900"/>
              <a:gd name="connsiteX3" fmla="*/ 222250 w 723900"/>
              <a:gd name="connsiteY3" fmla="*/ 615950 h 723900"/>
              <a:gd name="connsiteX4" fmla="*/ 177800 w 723900"/>
              <a:gd name="connsiteY4" fmla="*/ 577850 h 723900"/>
              <a:gd name="connsiteX5" fmla="*/ 127000 w 723900"/>
              <a:gd name="connsiteY5" fmla="*/ 520700 h 723900"/>
              <a:gd name="connsiteX6" fmla="*/ 95250 w 723900"/>
              <a:gd name="connsiteY6" fmla="*/ 488950 h 723900"/>
              <a:gd name="connsiteX7" fmla="*/ 44450 w 723900"/>
              <a:gd name="connsiteY7" fmla="*/ 412750 h 723900"/>
              <a:gd name="connsiteX8" fmla="*/ 0 w 723900"/>
              <a:gd name="connsiteY8" fmla="*/ 342900 h 723900"/>
              <a:gd name="connsiteX9" fmla="*/ 19050 w 723900"/>
              <a:gd name="connsiteY9" fmla="*/ 298450 h 723900"/>
              <a:gd name="connsiteX10" fmla="*/ 76200 w 723900"/>
              <a:gd name="connsiteY10" fmla="*/ 254000 h 723900"/>
              <a:gd name="connsiteX11" fmla="*/ 101600 w 723900"/>
              <a:gd name="connsiteY11" fmla="*/ 228600 h 723900"/>
              <a:gd name="connsiteX12" fmla="*/ 133350 w 723900"/>
              <a:gd name="connsiteY12" fmla="*/ 209550 h 723900"/>
              <a:gd name="connsiteX13" fmla="*/ 190500 w 723900"/>
              <a:gd name="connsiteY13" fmla="*/ 165100 h 723900"/>
              <a:gd name="connsiteX14" fmla="*/ 228600 w 723900"/>
              <a:gd name="connsiteY14" fmla="*/ 127000 h 723900"/>
              <a:gd name="connsiteX15" fmla="*/ 266700 w 723900"/>
              <a:gd name="connsiteY15" fmla="*/ 82550 h 723900"/>
              <a:gd name="connsiteX16" fmla="*/ 273050 w 723900"/>
              <a:gd name="connsiteY16" fmla="*/ 63500 h 723900"/>
              <a:gd name="connsiteX17" fmla="*/ 298450 w 723900"/>
              <a:gd name="connsiteY17" fmla="*/ 25400 h 723900"/>
              <a:gd name="connsiteX18" fmla="*/ 304800 w 723900"/>
              <a:gd name="connsiteY18" fmla="*/ 0 h 723900"/>
              <a:gd name="connsiteX19" fmla="*/ 444500 w 723900"/>
              <a:gd name="connsiteY19" fmla="*/ 12700 h 723900"/>
              <a:gd name="connsiteX20" fmla="*/ 488950 w 723900"/>
              <a:gd name="connsiteY20" fmla="*/ 19050 h 723900"/>
              <a:gd name="connsiteX21" fmla="*/ 539750 w 723900"/>
              <a:gd name="connsiteY21" fmla="*/ 25400 h 723900"/>
              <a:gd name="connsiteX22" fmla="*/ 577850 w 723900"/>
              <a:gd name="connsiteY22" fmla="*/ 50800 h 723900"/>
              <a:gd name="connsiteX23" fmla="*/ 596900 w 723900"/>
              <a:gd name="connsiteY23" fmla="*/ 57150 h 723900"/>
              <a:gd name="connsiteX24" fmla="*/ 641350 w 723900"/>
              <a:gd name="connsiteY24" fmla="*/ 88900 h 723900"/>
              <a:gd name="connsiteX25" fmla="*/ 660400 w 723900"/>
              <a:gd name="connsiteY25" fmla="*/ 95250 h 723900"/>
              <a:gd name="connsiteX26" fmla="*/ 679450 w 723900"/>
              <a:gd name="connsiteY26" fmla="*/ 120650 h 723900"/>
              <a:gd name="connsiteX27" fmla="*/ 711200 w 723900"/>
              <a:gd name="connsiteY27" fmla="*/ 146050 h 723900"/>
              <a:gd name="connsiteX28" fmla="*/ 723900 w 723900"/>
              <a:gd name="connsiteY28" fmla="*/ 171450 h 723900"/>
              <a:gd name="connsiteX29" fmla="*/ 717550 w 723900"/>
              <a:gd name="connsiteY29" fmla="*/ 222250 h 723900"/>
              <a:gd name="connsiteX30" fmla="*/ 692150 w 723900"/>
              <a:gd name="connsiteY30" fmla="*/ 234950 h 723900"/>
              <a:gd name="connsiteX31" fmla="*/ 654050 w 723900"/>
              <a:gd name="connsiteY31" fmla="*/ 260350 h 723900"/>
              <a:gd name="connsiteX32" fmla="*/ 615950 w 723900"/>
              <a:gd name="connsiteY32" fmla="*/ 273050 h 723900"/>
              <a:gd name="connsiteX33" fmla="*/ 476250 w 723900"/>
              <a:gd name="connsiteY33" fmla="*/ 266700 h 723900"/>
              <a:gd name="connsiteX34" fmla="*/ 450850 w 723900"/>
              <a:gd name="connsiteY34" fmla="*/ 260350 h 723900"/>
              <a:gd name="connsiteX35" fmla="*/ 393700 w 723900"/>
              <a:gd name="connsiteY35" fmla="*/ 247650 h 723900"/>
              <a:gd name="connsiteX36" fmla="*/ 381000 w 723900"/>
              <a:gd name="connsiteY36" fmla="*/ 266700 h 723900"/>
              <a:gd name="connsiteX37" fmla="*/ 368300 w 723900"/>
              <a:gd name="connsiteY37" fmla="*/ 323850 h 723900"/>
              <a:gd name="connsiteX38" fmla="*/ 342900 w 723900"/>
              <a:gd name="connsiteY38" fmla="*/ 374650 h 723900"/>
              <a:gd name="connsiteX39" fmla="*/ 298450 w 723900"/>
              <a:gd name="connsiteY39" fmla="*/ 419100 h 723900"/>
              <a:gd name="connsiteX40" fmla="*/ 304800 w 723900"/>
              <a:gd name="connsiteY40" fmla="*/ 400050 h 723900"/>
              <a:gd name="connsiteX41" fmla="*/ 438150 w 723900"/>
              <a:gd name="connsiteY41" fmla="*/ 393700 h 723900"/>
              <a:gd name="connsiteX42" fmla="*/ 476250 w 723900"/>
              <a:gd name="connsiteY42" fmla="*/ 406400 h 723900"/>
              <a:gd name="connsiteX43" fmla="*/ 495300 w 723900"/>
              <a:gd name="connsiteY43" fmla="*/ 412750 h 723900"/>
              <a:gd name="connsiteX44" fmla="*/ 527050 w 723900"/>
              <a:gd name="connsiteY44" fmla="*/ 419100 h 723900"/>
              <a:gd name="connsiteX45" fmla="*/ 596900 w 723900"/>
              <a:gd name="connsiteY45" fmla="*/ 476250 h 723900"/>
              <a:gd name="connsiteX46" fmla="*/ 609600 w 723900"/>
              <a:gd name="connsiteY46" fmla="*/ 527050 h 723900"/>
              <a:gd name="connsiteX47" fmla="*/ 615950 w 723900"/>
              <a:gd name="connsiteY47" fmla="*/ 546100 h 723900"/>
              <a:gd name="connsiteX48" fmla="*/ 622300 w 723900"/>
              <a:gd name="connsiteY48" fmla="*/ 55245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23900" h="723900">
                <a:moveTo>
                  <a:pt x="342900" y="723900"/>
                </a:moveTo>
                <a:cubicBezTo>
                  <a:pt x="274124" y="696390"/>
                  <a:pt x="344697" y="732047"/>
                  <a:pt x="292100" y="679450"/>
                </a:cubicBezTo>
                <a:cubicBezTo>
                  <a:pt x="281307" y="668657"/>
                  <a:pt x="265294" y="664317"/>
                  <a:pt x="254000" y="654050"/>
                </a:cubicBezTo>
                <a:cubicBezTo>
                  <a:pt x="241768" y="642930"/>
                  <a:pt x="233940" y="627640"/>
                  <a:pt x="222250" y="615950"/>
                </a:cubicBezTo>
                <a:cubicBezTo>
                  <a:pt x="208451" y="602151"/>
                  <a:pt x="192305" y="590905"/>
                  <a:pt x="177800" y="577850"/>
                </a:cubicBezTo>
                <a:cubicBezTo>
                  <a:pt x="152245" y="554851"/>
                  <a:pt x="154954" y="551450"/>
                  <a:pt x="127000" y="520700"/>
                </a:cubicBezTo>
                <a:cubicBezTo>
                  <a:pt x="116932" y="509625"/>
                  <a:pt x="104342" y="500839"/>
                  <a:pt x="95250" y="488950"/>
                </a:cubicBezTo>
                <a:cubicBezTo>
                  <a:pt x="76706" y="464701"/>
                  <a:pt x="58102" y="440054"/>
                  <a:pt x="44450" y="412750"/>
                </a:cubicBezTo>
                <a:cubicBezTo>
                  <a:pt x="15034" y="353918"/>
                  <a:pt x="32437" y="375337"/>
                  <a:pt x="0" y="342900"/>
                </a:cubicBezTo>
                <a:cubicBezTo>
                  <a:pt x="3795" y="331515"/>
                  <a:pt x="11203" y="306297"/>
                  <a:pt x="19050" y="298450"/>
                </a:cubicBezTo>
                <a:cubicBezTo>
                  <a:pt x="36115" y="281385"/>
                  <a:pt x="59135" y="271065"/>
                  <a:pt x="76200" y="254000"/>
                </a:cubicBezTo>
                <a:cubicBezTo>
                  <a:pt x="84667" y="245533"/>
                  <a:pt x="92149" y="235951"/>
                  <a:pt x="101600" y="228600"/>
                </a:cubicBezTo>
                <a:cubicBezTo>
                  <a:pt x="111342" y="221023"/>
                  <a:pt x="123798" y="217366"/>
                  <a:pt x="133350" y="209550"/>
                </a:cubicBezTo>
                <a:cubicBezTo>
                  <a:pt x="192245" y="161363"/>
                  <a:pt x="148425" y="179125"/>
                  <a:pt x="190500" y="165100"/>
                </a:cubicBezTo>
                <a:cubicBezTo>
                  <a:pt x="203200" y="152400"/>
                  <a:pt x="217824" y="141368"/>
                  <a:pt x="228600" y="127000"/>
                </a:cubicBezTo>
                <a:cubicBezTo>
                  <a:pt x="253038" y="94416"/>
                  <a:pt x="240166" y="109084"/>
                  <a:pt x="266700" y="82550"/>
                </a:cubicBezTo>
                <a:cubicBezTo>
                  <a:pt x="268817" y="76200"/>
                  <a:pt x="269799" y="69351"/>
                  <a:pt x="273050" y="63500"/>
                </a:cubicBezTo>
                <a:cubicBezTo>
                  <a:pt x="280463" y="50157"/>
                  <a:pt x="298450" y="25400"/>
                  <a:pt x="298450" y="25400"/>
                </a:cubicBezTo>
                <a:cubicBezTo>
                  <a:pt x="300567" y="16933"/>
                  <a:pt x="296106" y="756"/>
                  <a:pt x="304800" y="0"/>
                </a:cubicBezTo>
                <a:lnTo>
                  <a:pt x="444500" y="12700"/>
                </a:lnTo>
                <a:cubicBezTo>
                  <a:pt x="459388" y="14240"/>
                  <a:pt x="474114" y="17072"/>
                  <a:pt x="488950" y="19050"/>
                </a:cubicBezTo>
                <a:lnTo>
                  <a:pt x="539750" y="25400"/>
                </a:lnTo>
                <a:cubicBezTo>
                  <a:pt x="552450" y="33867"/>
                  <a:pt x="563370" y="45973"/>
                  <a:pt x="577850" y="50800"/>
                </a:cubicBezTo>
                <a:cubicBezTo>
                  <a:pt x="584200" y="52917"/>
                  <a:pt x="590913" y="54157"/>
                  <a:pt x="596900" y="57150"/>
                </a:cubicBezTo>
                <a:cubicBezTo>
                  <a:pt x="616556" y="66978"/>
                  <a:pt x="621216" y="77395"/>
                  <a:pt x="641350" y="88900"/>
                </a:cubicBezTo>
                <a:cubicBezTo>
                  <a:pt x="647162" y="92221"/>
                  <a:pt x="654050" y="93133"/>
                  <a:pt x="660400" y="95250"/>
                </a:cubicBezTo>
                <a:cubicBezTo>
                  <a:pt x="666750" y="103717"/>
                  <a:pt x="671966" y="113166"/>
                  <a:pt x="679450" y="120650"/>
                </a:cubicBezTo>
                <a:cubicBezTo>
                  <a:pt x="689034" y="130234"/>
                  <a:pt x="702275" y="135850"/>
                  <a:pt x="711200" y="146050"/>
                </a:cubicBezTo>
                <a:cubicBezTo>
                  <a:pt x="717433" y="153174"/>
                  <a:pt x="719667" y="162983"/>
                  <a:pt x="723900" y="171450"/>
                </a:cubicBezTo>
                <a:cubicBezTo>
                  <a:pt x="721783" y="188383"/>
                  <a:pt x="725182" y="206986"/>
                  <a:pt x="717550" y="222250"/>
                </a:cubicBezTo>
                <a:cubicBezTo>
                  <a:pt x="713317" y="230717"/>
                  <a:pt x="700267" y="230080"/>
                  <a:pt x="692150" y="234950"/>
                </a:cubicBezTo>
                <a:cubicBezTo>
                  <a:pt x="679062" y="242803"/>
                  <a:pt x="668530" y="255523"/>
                  <a:pt x="654050" y="260350"/>
                </a:cubicBezTo>
                <a:lnTo>
                  <a:pt x="615950" y="273050"/>
                </a:lnTo>
                <a:cubicBezTo>
                  <a:pt x="569383" y="270933"/>
                  <a:pt x="522727" y="270275"/>
                  <a:pt x="476250" y="266700"/>
                </a:cubicBezTo>
                <a:cubicBezTo>
                  <a:pt x="467548" y="266031"/>
                  <a:pt x="459408" y="262062"/>
                  <a:pt x="450850" y="260350"/>
                </a:cubicBezTo>
                <a:cubicBezTo>
                  <a:pt x="394972" y="249174"/>
                  <a:pt x="430774" y="260008"/>
                  <a:pt x="393700" y="247650"/>
                </a:cubicBezTo>
                <a:cubicBezTo>
                  <a:pt x="389467" y="254000"/>
                  <a:pt x="384006" y="259685"/>
                  <a:pt x="381000" y="266700"/>
                </a:cubicBezTo>
                <a:cubicBezTo>
                  <a:pt x="377089" y="275826"/>
                  <a:pt x="370108" y="316617"/>
                  <a:pt x="368300" y="323850"/>
                </a:cubicBezTo>
                <a:cubicBezTo>
                  <a:pt x="363742" y="342082"/>
                  <a:pt x="354893" y="360259"/>
                  <a:pt x="342900" y="374650"/>
                </a:cubicBezTo>
                <a:cubicBezTo>
                  <a:pt x="329486" y="390747"/>
                  <a:pt x="298450" y="419100"/>
                  <a:pt x="298450" y="419100"/>
                </a:cubicBezTo>
                <a:cubicBezTo>
                  <a:pt x="300567" y="412750"/>
                  <a:pt x="300619" y="405277"/>
                  <a:pt x="304800" y="400050"/>
                </a:cubicBezTo>
                <a:cubicBezTo>
                  <a:pt x="332902" y="364922"/>
                  <a:pt x="429719" y="393232"/>
                  <a:pt x="438150" y="393700"/>
                </a:cubicBezTo>
                <a:lnTo>
                  <a:pt x="476250" y="406400"/>
                </a:lnTo>
                <a:cubicBezTo>
                  <a:pt x="482600" y="408517"/>
                  <a:pt x="488736" y="411437"/>
                  <a:pt x="495300" y="412750"/>
                </a:cubicBezTo>
                <a:lnTo>
                  <a:pt x="527050" y="419100"/>
                </a:lnTo>
                <a:cubicBezTo>
                  <a:pt x="561975" y="442383"/>
                  <a:pt x="581025" y="444500"/>
                  <a:pt x="596900" y="476250"/>
                </a:cubicBezTo>
                <a:cubicBezTo>
                  <a:pt x="604158" y="490765"/>
                  <a:pt x="605977" y="512559"/>
                  <a:pt x="609600" y="527050"/>
                </a:cubicBezTo>
                <a:cubicBezTo>
                  <a:pt x="611223" y="533544"/>
                  <a:pt x="612957" y="540113"/>
                  <a:pt x="615950" y="546100"/>
                </a:cubicBezTo>
                <a:cubicBezTo>
                  <a:pt x="617289" y="548777"/>
                  <a:pt x="620183" y="550333"/>
                  <a:pt x="622300" y="5524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Freeform: Shape 66">
            <a:extLst>
              <a:ext uri="{FF2B5EF4-FFF2-40B4-BE49-F238E27FC236}">
                <a16:creationId xmlns:a16="http://schemas.microsoft.com/office/drawing/2014/main" id="{A6B952BD-A4EF-43A7-AF78-7AB5512E360A}"/>
              </a:ext>
            </a:extLst>
          </p:cNvPr>
          <p:cNvSpPr/>
          <p:nvPr/>
        </p:nvSpPr>
        <p:spPr>
          <a:xfrm>
            <a:off x="2769128" y="2669331"/>
            <a:ext cx="514350" cy="687413"/>
          </a:xfrm>
          <a:custGeom>
            <a:avLst/>
            <a:gdLst>
              <a:gd name="connsiteX0" fmla="*/ 38100 w 514350"/>
              <a:gd name="connsiteY0" fmla="*/ 687413 h 687413"/>
              <a:gd name="connsiteX1" fmla="*/ 19050 w 514350"/>
              <a:gd name="connsiteY1" fmla="*/ 630263 h 687413"/>
              <a:gd name="connsiteX2" fmla="*/ 6350 w 514350"/>
              <a:gd name="connsiteY2" fmla="*/ 573113 h 687413"/>
              <a:gd name="connsiteX3" fmla="*/ 0 w 514350"/>
              <a:gd name="connsiteY3" fmla="*/ 554063 h 687413"/>
              <a:gd name="connsiteX4" fmla="*/ 6350 w 514350"/>
              <a:gd name="connsiteY4" fmla="*/ 331813 h 687413"/>
              <a:gd name="connsiteX5" fmla="*/ 19050 w 514350"/>
              <a:gd name="connsiteY5" fmla="*/ 268313 h 687413"/>
              <a:gd name="connsiteX6" fmla="*/ 25400 w 514350"/>
              <a:gd name="connsiteY6" fmla="*/ 242913 h 687413"/>
              <a:gd name="connsiteX7" fmla="*/ 44450 w 514350"/>
              <a:gd name="connsiteY7" fmla="*/ 223863 h 687413"/>
              <a:gd name="connsiteX8" fmla="*/ 50800 w 514350"/>
              <a:gd name="connsiteY8" fmla="*/ 198463 h 687413"/>
              <a:gd name="connsiteX9" fmla="*/ 95250 w 514350"/>
              <a:gd name="connsiteY9" fmla="*/ 141313 h 687413"/>
              <a:gd name="connsiteX10" fmla="*/ 114300 w 514350"/>
              <a:gd name="connsiteY10" fmla="*/ 115913 h 687413"/>
              <a:gd name="connsiteX11" fmla="*/ 127000 w 514350"/>
              <a:gd name="connsiteY11" fmla="*/ 96863 h 687413"/>
              <a:gd name="connsiteX12" fmla="*/ 171450 w 514350"/>
              <a:gd name="connsiteY12" fmla="*/ 52413 h 687413"/>
              <a:gd name="connsiteX13" fmla="*/ 215900 w 514350"/>
              <a:gd name="connsiteY13" fmla="*/ 33363 h 687413"/>
              <a:gd name="connsiteX14" fmla="*/ 349250 w 514350"/>
              <a:gd name="connsiteY14" fmla="*/ 20663 h 687413"/>
              <a:gd name="connsiteX15" fmla="*/ 361950 w 514350"/>
              <a:gd name="connsiteY15" fmla="*/ 39713 h 687413"/>
              <a:gd name="connsiteX16" fmla="*/ 393700 w 514350"/>
              <a:gd name="connsiteY16" fmla="*/ 84163 h 687413"/>
              <a:gd name="connsiteX17" fmla="*/ 419100 w 514350"/>
              <a:gd name="connsiteY17" fmla="*/ 128613 h 687413"/>
              <a:gd name="connsiteX18" fmla="*/ 438150 w 514350"/>
              <a:gd name="connsiteY18" fmla="*/ 154013 h 687413"/>
              <a:gd name="connsiteX19" fmla="*/ 450850 w 514350"/>
              <a:gd name="connsiteY19" fmla="*/ 179413 h 687413"/>
              <a:gd name="connsiteX20" fmla="*/ 476250 w 514350"/>
              <a:gd name="connsiteY20" fmla="*/ 217513 h 687413"/>
              <a:gd name="connsiteX21" fmla="*/ 488950 w 514350"/>
              <a:gd name="connsiteY21" fmla="*/ 236563 h 687413"/>
              <a:gd name="connsiteX22" fmla="*/ 514350 w 514350"/>
              <a:gd name="connsiteY22" fmla="*/ 281013 h 687413"/>
              <a:gd name="connsiteX23" fmla="*/ 501650 w 514350"/>
              <a:gd name="connsiteY23" fmla="*/ 408013 h 687413"/>
              <a:gd name="connsiteX24" fmla="*/ 488950 w 514350"/>
              <a:gd name="connsiteY24" fmla="*/ 433413 h 687413"/>
              <a:gd name="connsiteX25" fmla="*/ 463550 w 514350"/>
              <a:gd name="connsiteY25" fmla="*/ 427063 h 687413"/>
              <a:gd name="connsiteX26" fmla="*/ 444500 w 514350"/>
              <a:gd name="connsiteY26" fmla="*/ 420713 h 687413"/>
              <a:gd name="connsiteX27" fmla="*/ 292100 w 514350"/>
              <a:gd name="connsiteY27" fmla="*/ 408013 h 687413"/>
              <a:gd name="connsiteX28" fmla="*/ 285750 w 514350"/>
              <a:gd name="connsiteY28" fmla="*/ 242913 h 687413"/>
              <a:gd name="connsiteX29" fmla="*/ 279400 w 514350"/>
              <a:gd name="connsiteY29" fmla="*/ 223863 h 687413"/>
              <a:gd name="connsiteX30" fmla="*/ 254000 w 514350"/>
              <a:gd name="connsiteY30" fmla="*/ 217513 h 687413"/>
              <a:gd name="connsiteX31" fmla="*/ 234950 w 514350"/>
              <a:gd name="connsiteY31" fmla="*/ 204813 h 687413"/>
              <a:gd name="connsiteX32" fmla="*/ 215900 w 514350"/>
              <a:gd name="connsiteY32" fmla="*/ 198463 h 687413"/>
              <a:gd name="connsiteX33" fmla="*/ 228600 w 514350"/>
              <a:gd name="connsiteY33" fmla="*/ 217513 h 687413"/>
              <a:gd name="connsiteX34" fmla="*/ 254000 w 514350"/>
              <a:gd name="connsiteY34" fmla="*/ 223863 h 68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4350" h="687413">
                <a:moveTo>
                  <a:pt x="38100" y="687413"/>
                </a:moveTo>
                <a:cubicBezTo>
                  <a:pt x="31750" y="668363"/>
                  <a:pt x="24955" y="649455"/>
                  <a:pt x="19050" y="630263"/>
                </a:cubicBezTo>
                <a:cubicBezTo>
                  <a:pt x="10358" y="602016"/>
                  <a:pt x="14070" y="603993"/>
                  <a:pt x="6350" y="573113"/>
                </a:cubicBezTo>
                <a:cubicBezTo>
                  <a:pt x="4727" y="566619"/>
                  <a:pt x="2117" y="560413"/>
                  <a:pt x="0" y="554063"/>
                </a:cubicBezTo>
                <a:cubicBezTo>
                  <a:pt x="2117" y="479980"/>
                  <a:pt x="2825" y="405843"/>
                  <a:pt x="6350" y="331813"/>
                </a:cubicBezTo>
                <a:cubicBezTo>
                  <a:pt x="8517" y="286298"/>
                  <a:pt x="10261" y="299075"/>
                  <a:pt x="19050" y="268313"/>
                </a:cubicBezTo>
                <a:cubicBezTo>
                  <a:pt x="21448" y="259922"/>
                  <a:pt x="21070" y="250490"/>
                  <a:pt x="25400" y="242913"/>
                </a:cubicBezTo>
                <a:cubicBezTo>
                  <a:pt x="29855" y="235116"/>
                  <a:pt x="38100" y="230213"/>
                  <a:pt x="44450" y="223863"/>
                </a:cubicBezTo>
                <a:cubicBezTo>
                  <a:pt x="46567" y="215396"/>
                  <a:pt x="46897" y="206269"/>
                  <a:pt x="50800" y="198463"/>
                </a:cubicBezTo>
                <a:cubicBezTo>
                  <a:pt x="73097" y="153869"/>
                  <a:pt x="70163" y="170581"/>
                  <a:pt x="95250" y="141313"/>
                </a:cubicBezTo>
                <a:cubicBezTo>
                  <a:pt x="102138" y="133278"/>
                  <a:pt x="108149" y="124525"/>
                  <a:pt x="114300" y="115913"/>
                </a:cubicBezTo>
                <a:cubicBezTo>
                  <a:pt x="118736" y="109703"/>
                  <a:pt x="121895" y="102536"/>
                  <a:pt x="127000" y="96863"/>
                </a:cubicBezTo>
                <a:cubicBezTo>
                  <a:pt x="141017" y="81288"/>
                  <a:pt x="151571" y="59039"/>
                  <a:pt x="171450" y="52413"/>
                </a:cubicBezTo>
                <a:cubicBezTo>
                  <a:pt x="199480" y="43070"/>
                  <a:pt x="184513" y="49056"/>
                  <a:pt x="215900" y="33363"/>
                </a:cubicBezTo>
                <a:cubicBezTo>
                  <a:pt x="248957" y="-16222"/>
                  <a:pt x="231438" y="-1777"/>
                  <a:pt x="349250" y="20663"/>
                </a:cubicBezTo>
                <a:cubicBezTo>
                  <a:pt x="356747" y="22091"/>
                  <a:pt x="357064" y="33850"/>
                  <a:pt x="361950" y="39713"/>
                </a:cubicBezTo>
                <a:cubicBezTo>
                  <a:pt x="399996" y="85368"/>
                  <a:pt x="364016" y="29742"/>
                  <a:pt x="393700" y="84163"/>
                </a:cubicBezTo>
                <a:cubicBezTo>
                  <a:pt x="401872" y="99144"/>
                  <a:pt x="409938" y="114216"/>
                  <a:pt x="419100" y="128613"/>
                </a:cubicBezTo>
                <a:cubicBezTo>
                  <a:pt x="424782" y="137542"/>
                  <a:pt x="432541" y="145038"/>
                  <a:pt x="438150" y="154013"/>
                </a:cubicBezTo>
                <a:cubicBezTo>
                  <a:pt x="443167" y="162040"/>
                  <a:pt x="445980" y="171296"/>
                  <a:pt x="450850" y="179413"/>
                </a:cubicBezTo>
                <a:cubicBezTo>
                  <a:pt x="458703" y="192501"/>
                  <a:pt x="467783" y="204813"/>
                  <a:pt x="476250" y="217513"/>
                </a:cubicBezTo>
                <a:cubicBezTo>
                  <a:pt x="480483" y="223863"/>
                  <a:pt x="485537" y="229737"/>
                  <a:pt x="488950" y="236563"/>
                </a:cubicBezTo>
                <a:cubicBezTo>
                  <a:pt x="505063" y="268789"/>
                  <a:pt x="496399" y="254087"/>
                  <a:pt x="514350" y="281013"/>
                </a:cubicBezTo>
                <a:cubicBezTo>
                  <a:pt x="511951" y="321788"/>
                  <a:pt x="518592" y="368482"/>
                  <a:pt x="501650" y="408013"/>
                </a:cubicBezTo>
                <a:cubicBezTo>
                  <a:pt x="497921" y="416714"/>
                  <a:pt x="493183" y="424946"/>
                  <a:pt x="488950" y="433413"/>
                </a:cubicBezTo>
                <a:cubicBezTo>
                  <a:pt x="480483" y="431296"/>
                  <a:pt x="471941" y="429461"/>
                  <a:pt x="463550" y="427063"/>
                </a:cubicBezTo>
                <a:cubicBezTo>
                  <a:pt x="457114" y="425224"/>
                  <a:pt x="451116" y="421731"/>
                  <a:pt x="444500" y="420713"/>
                </a:cubicBezTo>
                <a:cubicBezTo>
                  <a:pt x="412239" y="415750"/>
                  <a:pt x="317305" y="409813"/>
                  <a:pt x="292100" y="408013"/>
                </a:cubicBezTo>
                <a:cubicBezTo>
                  <a:pt x="289983" y="352980"/>
                  <a:pt x="289539" y="297857"/>
                  <a:pt x="285750" y="242913"/>
                </a:cubicBezTo>
                <a:cubicBezTo>
                  <a:pt x="285289" y="236235"/>
                  <a:pt x="284627" y="228044"/>
                  <a:pt x="279400" y="223863"/>
                </a:cubicBezTo>
                <a:cubicBezTo>
                  <a:pt x="272585" y="218411"/>
                  <a:pt x="262467" y="219630"/>
                  <a:pt x="254000" y="217513"/>
                </a:cubicBezTo>
                <a:cubicBezTo>
                  <a:pt x="247650" y="213280"/>
                  <a:pt x="241776" y="208226"/>
                  <a:pt x="234950" y="204813"/>
                </a:cubicBezTo>
                <a:cubicBezTo>
                  <a:pt x="228963" y="201820"/>
                  <a:pt x="218893" y="192476"/>
                  <a:pt x="215900" y="198463"/>
                </a:cubicBezTo>
                <a:cubicBezTo>
                  <a:pt x="212487" y="205289"/>
                  <a:pt x="222250" y="213280"/>
                  <a:pt x="228600" y="217513"/>
                </a:cubicBezTo>
                <a:cubicBezTo>
                  <a:pt x="235862" y="222354"/>
                  <a:pt x="254000" y="223863"/>
                  <a:pt x="254000" y="22386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Freeform: Shape 67">
            <a:extLst>
              <a:ext uri="{FF2B5EF4-FFF2-40B4-BE49-F238E27FC236}">
                <a16:creationId xmlns:a16="http://schemas.microsoft.com/office/drawing/2014/main" id="{62BB754B-852E-418B-AF41-C51EE2FBB2FD}"/>
              </a:ext>
            </a:extLst>
          </p:cNvPr>
          <p:cNvSpPr/>
          <p:nvPr/>
        </p:nvSpPr>
        <p:spPr>
          <a:xfrm>
            <a:off x="3200400" y="2768600"/>
            <a:ext cx="234952" cy="425450"/>
          </a:xfrm>
          <a:custGeom>
            <a:avLst/>
            <a:gdLst>
              <a:gd name="connsiteX0" fmla="*/ 0 w 234952"/>
              <a:gd name="connsiteY0" fmla="*/ 38100 h 425450"/>
              <a:gd name="connsiteX1" fmla="*/ 31750 w 234952"/>
              <a:gd name="connsiteY1" fmla="*/ 31750 h 425450"/>
              <a:gd name="connsiteX2" fmla="*/ 57150 w 234952"/>
              <a:gd name="connsiteY2" fmla="*/ 12700 h 425450"/>
              <a:gd name="connsiteX3" fmla="*/ 76200 w 234952"/>
              <a:gd name="connsiteY3" fmla="*/ 0 h 425450"/>
              <a:gd name="connsiteX4" fmla="*/ 114300 w 234952"/>
              <a:gd name="connsiteY4" fmla="*/ 6350 h 425450"/>
              <a:gd name="connsiteX5" fmla="*/ 127000 w 234952"/>
              <a:gd name="connsiteY5" fmla="*/ 25400 h 425450"/>
              <a:gd name="connsiteX6" fmla="*/ 152400 w 234952"/>
              <a:gd name="connsiteY6" fmla="*/ 50800 h 425450"/>
              <a:gd name="connsiteX7" fmla="*/ 165100 w 234952"/>
              <a:gd name="connsiteY7" fmla="*/ 88900 h 425450"/>
              <a:gd name="connsiteX8" fmla="*/ 177800 w 234952"/>
              <a:gd name="connsiteY8" fmla="*/ 107950 h 425450"/>
              <a:gd name="connsiteX9" fmla="*/ 190500 w 234952"/>
              <a:gd name="connsiteY9" fmla="*/ 165100 h 425450"/>
              <a:gd name="connsiteX10" fmla="*/ 196850 w 234952"/>
              <a:gd name="connsiteY10" fmla="*/ 184150 h 425450"/>
              <a:gd name="connsiteX11" fmla="*/ 203200 w 234952"/>
              <a:gd name="connsiteY11" fmla="*/ 241300 h 425450"/>
              <a:gd name="connsiteX12" fmla="*/ 215900 w 234952"/>
              <a:gd name="connsiteY12" fmla="*/ 323850 h 425450"/>
              <a:gd name="connsiteX13" fmla="*/ 222250 w 234952"/>
              <a:gd name="connsiteY13" fmla="*/ 368300 h 425450"/>
              <a:gd name="connsiteX14" fmla="*/ 234950 w 234952"/>
              <a:gd name="connsiteY14" fmla="*/ 425450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952" h="425450">
                <a:moveTo>
                  <a:pt x="0" y="38100"/>
                </a:moveTo>
                <a:cubicBezTo>
                  <a:pt x="10583" y="35983"/>
                  <a:pt x="21887" y="36133"/>
                  <a:pt x="31750" y="31750"/>
                </a:cubicBezTo>
                <a:cubicBezTo>
                  <a:pt x="41421" y="27452"/>
                  <a:pt x="48538" y="18851"/>
                  <a:pt x="57150" y="12700"/>
                </a:cubicBezTo>
                <a:cubicBezTo>
                  <a:pt x="63360" y="8264"/>
                  <a:pt x="69850" y="4233"/>
                  <a:pt x="76200" y="0"/>
                </a:cubicBezTo>
                <a:cubicBezTo>
                  <a:pt x="88900" y="2117"/>
                  <a:pt x="102784" y="592"/>
                  <a:pt x="114300" y="6350"/>
                </a:cubicBezTo>
                <a:cubicBezTo>
                  <a:pt x="121126" y="9763"/>
                  <a:pt x="122033" y="19606"/>
                  <a:pt x="127000" y="25400"/>
                </a:cubicBezTo>
                <a:cubicBezTo>
                  <a:pt x="134792" y="34491"/>
                  <a:pt x="143933" y="42333"/>
                  <a:pt x="152400" y="50800"/>
                </a:cubicBezTo>
                <a:cubicBezTo>
                  <a:pt x="156633" y="63500"/>
                  <a:pt x="157674" y="77761"/>
                  <a:pt x="165100" y="88900"/>
                </a:cubicBezTo>
                <a:cubicBezTo>
                  <a:pt x="169333" y="95250"/>
                  <a:pt x="174387" y="101124"/>
                  <a:pt x="177800" y="107950"/>
                </a:cubicBezTo>
                <a:cubicBezTo>
                  <a:pt x="186377" y="125104"/>
                  <a:pt x="186598" y="147540"/>
                  <a:pt x="190500" y="165100"/>
                </a:cubicBezTo>
                <a:cubicBezTo>
                  <a:pt x="191952" y="171634"/>
                  <a:pt x="194733" y="177800"/>
                  <a:pt x="196850" y="184150"/>
                </a:cubicBezTo>
                <a:cubicBezTo>
                  <a:pt x="198967" y="203200"/>
                  <a:pt x="200823" y="222281"/>
                  <a:pt x="203200" y="241300"/>
                </a:cubicBezTo>
                <a:cubicBezTo>
                  <a:pt x="209338" y="290401"/>
                  <a:pt x="208838" y="277950"/>
                  <a:pt x="215900" y="323850"/>
                </a:cubicBezTo>
                <a:cubicBezTo>
                  <a:pt x="218176" y="338643"/>
                  <a:pt x="219315" y="353624"/>
                  <a:pt x="222250" y="368300"/>
                </a:cubicBezTo>
                <a:cubicBezTo>
                  <a:pt x="235463" y="434367"/>
                  <a:pt x="234950" y="400043"/>
                  <a:pt x="234950" y="4254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Freeform: Shape 69">
            <a:extLst>
              <a:ext uri="{FF2B5EF4-FFF2-40B4-BE49-F238E27FC236}">
                <a16:creationId xmlns:a16="http://schemas.microsoft.com/office/drawing/2014/main" id="{B0A9E445-4B3A-4BF1-95A0-B28EF0A7C469}"/>
              </a:ext>
            </a:extLst>
          </p:cNvPr>
          <p:cNvSpPr/>
          <p:nvPr/>
        </p:nvSpPr>
        <p:spPr>
          <a:xfrm>
            <a:off x="3381936" y="2906983"/>
            <a:ext cx="228600" cy="642508"/>
          </a:xfrm>
          <a:custGeom>
            <a:avLst/>
            <a:gdLst>
              <a:gd name="connsiteX0" fmla="*/ 0 w 228600"/>
              <a:gd name="connsiteY0" fmla="*/ 32908 h 642508"/>
              <a:gd name="connsiteX1" fmla="*/ 31750 w 228600"/>
              <a:gd name="connsiteY1" fmla="*/ 13858 h 642508"/>
              <a:gd name="connsiteX2" fmla="*/ 203200 w 228600"/>
              <a:gd name="connsiteY2" fmla="*/ 13858 h 642508"/>
              <a:gd name="connsiteX3" fmla="*/ 209550 w 228600"/>
              <a:gd name="connsiteY3" fmla="*/ 64658 h 642508"/>
              <a:gd name="connsiteX4" fmla="*/ 215900 w 228600"/>
              <a:gd name="connsiteY4" fmla="*/ 90058 h 642508"/>
              <a:gd name="connsiteX5" fmla="*/ 228600 w 228600"/>
              <a:gd name="connsiteY5" fmla="*/ 236108 h 642508"/>
              <a:gd name="connsiteX6" fmla="*/ 215900 w 228600"/>
              <a:gd name="connsiteY6" fmla="*/ 591708 h 642508"/>
              <a:gd name="connsiteX7" fmla="*/ 209550 w 228600"/>
              <a:gd name="connsiteY7" fmla="*/ 610758 h 642508"/>
              <a:gd name="connsiteX8" fmla="*/ 171450 w 228600"/>
              <a:gd name="connsiteY8" fmla="*/ 642508 h 642508"/>
              <a:gd name="connsiteX9" fmla="*/ 120650 w 228600"/>
              <a:gd name="connsiteY9" fmla="*/ 636158 h 642508"/>
              <a:gd name="connsiteX10" fmla="*/ 82550 w 228600"/>
              <a:gd name="connsiteY10" fmla="*/ 579008 h 642508"/>
              <a:gd name="connsiteX11" fmla="*/ 69850 w 228600"/>
              <a:gd name="connsiteY11" fmla="*/ 483758 h 642508"/>
              <a:gd name="connsiteX12" fmla="*/ 63500 w 228600"/>
              <a:gd name="connsiteY12" fmla="*/ 420258 h 64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600" h="642508">
                <a:moveTo>
                  <a:pt x="0" y="32908"/>
                </a:moveTo>
                <a:cubicBezTo>
                  <a:pt x="10583" y="26558"/>
                  <a:pt x="20357" y="18605"/>
                  <a:pt x="31750" y="13858"/>
                </a:cubicBezTo>
                <a:cubicBezTo>
                  <a:pt x="95473" y="-12693"/>
                  <a:pt x="120598" y="5598"/>
                  <a:pt x="203200" y="13858"/>
                </a:cubicBezTo>
                <a:cubicBezTo>
                  <a:pt x="205317" y="30791"/>
                  <a:pt x="206745" y="47825"/>
                  <a:pt x="209550" y="64658"/>
                </a:cubicBezTo>
                <a:cubicBezTo>
                  <a:pt x="210985" y="73266"/>
                  <a:pt x="214465" y="81450"/>
                  <a:pt x="215900" y="90058"/>
                </a:cubicBezTo>
                <a:cubicBezTo>
                  <a:pt x="223909" y="138110"/>
                  <a:pt x="225382" y="187831"/>
                  <a:pt x="228600" y="236108"/>
                </a:cubicBezTo>
                <a:cubicBezTo>
                  <a:pt x="224367" y="354641"/>
                  <a:pt x="221923" y="473252"/>
                  <a:pt x="215900" y="591708"/>
                </a:cubicBezTo>
                <a:cubicBezTo>
                  <a:pt x="215560" y="598393"/>
                  <a:pt x="213263" y="605189"/>
                  <a:pt x="209550" y="610758"/>
                </a:cubicBezTo>
                <a:cubicBezTo>
                  <a:pt x="199771" y="625426"/>
                  <a:pt x="185507" y="633137"/>
                  <a:pt x="171450" y="642508"/>
                </a:cubicBezTo>
                <a:cubicBezTo>
                  <a:pt x="154517" y="640391"/>
                  <a:pt x="136186" y="643220"/>
                  <a:pt x="120650" y="636158"/>
                </a:cubicBezTo>
                <a:cubicBezTo>
                  <a:pt x="113375" y="632851"/>
                  <a:pt x="84677" y="582554"/>
                  <a:pt x="82550" y="579008"/>
                </a:cubicBezTo>
                <a:cubicBezTo>
                  <a:pt x="68531" y="522931"/>
                  <a:pt x="82345" y="583720"/>
                  <a:pt x="69850" y="483758"/>
                </a:cubicBezTo>
                <a:cubicBezTo>
                  <a:pt x="61424" y="416354"/>
                  <a:pt x="63500" y="487587"/>
                  <a:pt x="63500" y="42025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Freeform: Shape 71">
            <a:extLst>
              <a:ext uri="{FF2B5EF4-FFF2-40B4-BE49-F238E27FC236}">
                <a16:creationId xmlns:a16="http://schemas.microsoft.com/office/drawing/2014/main" id="{CE63D91E-D582-497C-BB4F-D7A4D3AAB539}"/>
              </a:ext>
            </a:extLst>
          </p:cNvPr>
          <p:cNvSpPr/>
          <p:nvPr/>
        </p:nvSpPr>
        <p:spPr>
          <a:xfrm>
            <a:off x="3631050" y="3289300"/>
            <a:ext cx="255150" cy="971550"/>
          </a:xfrm>
          <a:custGeom>
            <a:avLst/>
            <a:gdLst>
              <a:gd name="connsiteX0" fmla="*/ 223400 w 255150"/>
              <a:gd name="connsiteY0" fmla="*/ 0 h 971550"/>
              <a:gd name="connsiteX1" fmla="*/ 236100 w 255150"/>
              <a:gd name="connsiteY1" fmla="*/ 101600 h 971550"/>
              <a:gd name="connsiteX2" fmla="*/ 242450 w 255150"/>
              <a:gd name="connsiteY2" fmla="*/ 127000 h 971550"/>
              <a:gd name="connsiteX3" fmla="*/ 255150 w 255150"/>
              <a:gd name="connsiteY3" fmla="*/ 165100 h 971550"/>
              <a:gd name="connsiteX4" fmla="*/ 248800 w 255150"/>
              <a:gd name="connsiteY4" fmla="*/ 368300 h 971550"/>
              <a:gd name="connsiteX5" fmla="*/ 236100 w 255150"/>
              <a:gd name="connsiteY5" fmla="*/ 387350 h 971550"/>
              <a:gd name="connsiteX6" fmla="*/ 217050 w 255150"/>
              <a:gd name="connsiteY6" fmla="*/ 412750 h 971550"/>
              <a:gd name="connsiteX7" fmla="*/ 198000 w 255150"/>
              <a:gd name="connsiteY7" fmla="*/ 425450 h 971550"/>
              <a:gd name="connsiteX8" fmla="*/ 172600 w 255150"/>
              <a:gd name="connsiteY8" fmla="*/ 450850 h 971550"/>
              <a:gd name="connsiteX9" fmla="*/ 140850 w 255150"/>
              <a:gd name="connsiteY9" fmla="*/ 488950 h 971550"/>
              <a:gd name="connsiteX10" fmla="*/ 121800 w 255150"/>
              <a:gd name="connsiteY10" fmla="*/ 508000 h 971550"/>
              <a:gd name="connsiteX11" fmla="*/ 109100 w 255150"/>
              <a:gd name="connsiteY11" fmla="*/ 527050 h 971550"/>
              <a:gd name="connsiteX12" fmla="*/ 83700 w 255150"/>
              <a:gd name="connsiteY12" fmla="*/ 558800 h 971550"/>
              <a:gd name="connsiteX13" fmla="*/ 71000 w 255150"/>
              <a:gd name="connsiteY13" fmla="*/ 584200 h 971550"/>
              <a:gd name="connsiteX14" fmla="*/ 58300 w 255150"/>
              <a:gd name="connsiteY14" fmla="*/ 603250 h 971550"/>
              <a:gd name="connsiteX15" fmla="*/ 51950 w 255150"/>
              <a:gd name="connsiteY15" fmla="*/ 622300 h 971550"/>
              <a:gd name="connsiteX16" fmla="*/ 20200 w 255150"/>
              <a:gd name="connsiteY16" fmla="*/ 673100 h 971550"/>
              <a:gd name="connsiteX17" fmla="*/ 13850 w 255150"/>
              <a:gd name="connsiteY17" fmla="*/ 692150 h 971550"/>
              <a:gd name="connsiteX18" fmla="*/ 7500 w 255150"/>
              <a:gd name="connsiteY18" fmla="*/ 97155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150" h="971550">
                <a:moveTo>
                  <a:pt x="223400" y="0"/>
                </a:moveTo>
                <a:cubicBezTo>
                  <a:pt x="227777" y="43773"/>
                  <a:pt x="228222" y="62211"/>
                  <a:pt x="236100" y="101600"/>
                </a:cubicBezTo>
                <a:cubicBezTo>
                  <a:pt x="237812" y="110158"/>
                  <a:pt x="239942" y="118641"/>
                  <a:pt x="242450" y="127000"/>
                </a:cubicBezTo>
                <a:cubicBezTo>
                  <a:pt x="246297" y="139822"/>
                  <a:pt x="255150" y="165100"/>
                  <a:pt x="255150" y="165100"/>
                </a:cubicBezTo>
                <a:cubicBezTo>
                  <a:pt x="253033" y="232833"/>
                  <a:pt x="254587" y="300781"/>
                  <a:pt x="248800" y="368300"/>
                </a:cubicBezTo>
                <a:cubicBezTo>
                  <a:pt x="248148" y="375904"/>
                  <a:pt x="240536" y="381140"/>
                  <a:pt x="236100" y="387350"/>
                </a:cubicBezTo>
                <a:cubicBezTo>
                  <a:pt x="229949" y="395962"/>
                  <a:pt x="224534" y="405266"/>
                  <a:pt x="217050" y="412750"/>
                </a:cubicBezTo>
                <a:cubicBezTo>
                  <a:pt x="211654" y="418146"/>
                  <a:pt x="203794" y="420483"/>
                  <a:pt x="198000" y="425450"/>
                </a:cubicBezTo>
                <a:cubicBezTo>
                  <a:pt x="188909" y="433242"/>
                  <a:pt x="180610" y="441950"/>
                  <a:pt x="172600" y="450850"/>
                </a:cubicBezTo>
                <a:cubicBezTo>
                  <a:pt x="161541" y="463138"/>
                  <a:pt x="151833" y="476594"/>
                  <a:pt x="140850" y="488950"/>
                </a:cubicBezTo>
                <a:cubicBezTo>
                  <a:pt x="134884" y="495662"/>
                  <a:pt x="127549" y="501101"/>
                  <a:pt x="121800" y="508000"/>
                </a:cubicBezTo>
                <a:cubicBezTo>
                  <a:pt x="116914" y="513863"/>
                  <a:pt x="113679" y="520945"/>
                  <a:pt x="109100" y="527050"/>
                </a:cubicBezTo>
                <a:cubicBezTo>
                  <a:pt x="100968" y="537893"/>
                  <a:pt x="91218" y="547523"/>
                  <a:pt x="83700" y="558800"/>
                </a:cubicBezTo>
                <a:cubicBezTo>
                  <a:pt x="78449" y="566676"/>
                  <a:pt x="75696" y="575981"/>
                  <a:pt x="71000" y="584200"/>
                </a:cubicBezTo>
                <a:cubicBezTo>
                  <a:pt x="67214" y="590826"/>
                  <a:pt x="61713" y="596424"/>
                  <a:pt x="58300" y="603250"/>
                </a:cubicBezTo>
                <a:cubicBezTo>
                  <a:pt x="55307" y="609237"/>
                  <a:pt x="55271" y="616488"/>
                  <a:pt x="51950" y="622300"/>
                </a:cubicBezTo>
                <a:cubicBezTo>
                  <a:pt x="20694" y="676998"/>
                  <a:pt x="43470" y="618802"/>
                  <a:pt x="20200" y="673100"/>
                </a:cubicBezTo>
                <a:cubicBezTo>
                  <a:pt x="17563" y="679252"/>
                  <a:pt x="15689" y="685714"/>
                  <a:pt x="13850" y="692150"/>
                </a:cubicBezTo>
                <a:cubicBezTo>
                  <a:pt x="-13035" y="786246"/>
                  <a:pt x="7500" y="839233"/>
                  <a:pt x="7500" y="9715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Freeform: Shape 72">
            <a:extLst>
              <a:ext uri="{FF2B5EF4-FFF2-40B4-BE49-F238E27FC236}">
                <a16:creationId xmlns:a16="http://schemas.microsoft.com/office/drawing/2014/main" id="{E1BE4BE0-A5A9-41AB-88D7-A09FE4E8C3A8}"/>
              </a:ext>
            </a:extLst>
          </p:cNvPr>
          <p:cNvSpPr/>
          <p:nvPr/>
        </p:nvSpPr>
        <p:spPr>
          <a:xfrm>
            <a:off x="3303070" y="3376598"/>
            <a:ext cx="146050" cy="63500"/>
          </a:xfrm>
          <a:custGeom>
            <a:avLst/>
            <a:gdLst>
              <a:gd name="connsiteX0" fmla="*/ 0 w 146050"/>
              <a:gd name="connsiteY0" fmla="*/ 0 h 63500"/>
              <a:gd name="connsiteX1" fmla="*/ 19050 w 146050"/>
              <a:gd name="connsiteY1" fmla="*/ 38100 h 63500"/>
              <a:gd name="connsiteX2" fmla="*/ 38100 w 146050"/>
              <a:gd name="connsiteY2" fmla="*/ 44450 h 63500"/>
              <a:gd name="connsiteX3" fmla="*/ 82550 w 146050"/>
              <a:gd name="connsiteY3" fmla="*/ 63500 h 63500"/>
              <a:gd name="connsiteX4" fmla="*/ 133350 w 146050"/>
              <a:gd name="connsiteY4" fmla="*/ 57150 h 63500"/>
              <a:gd name="connsiteX5" fmla="*/ 146050 w 146050"/>
              <a:gd name="connsiteY5" fmla="*/ 31750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50" h="63500">
                <a:moveTo>
                  <a:pt x="0" y="0"/>
                </a:moveTo>
                <a:cubicBezTo>
                  <a:pt x="6350" y="12700"/>
                  <a:pt x="9809" y="27319"/>
                  <a:pt x="19050" y="38100"/>
                </a:cubicBezTo>
                <a:cubicBezTo>
                  <a:pt x="23406" y="43182"/>
                  <a:pt x="31948" y="41813"/>
                  <a:pt x="38100" y="44450"/>
                </a:cubicBezTo>
                <a:cubicBezTo>
                  <a:pt x="93027" y="67990"/>
                  <a:pt x="37874" y="48608"/>
                  <a:pt x="82550" y="63500"/>
                </a:cubicBezTo>
                <a:cubicBezTo>
                  <a:pt x="99483" y="61383"/>
                  <a:pt x="118086" y="64782"/>
                  <a:pt x="133350" y="57150"/>
                </a:cubicBezTo>
                <a:cubicBezTo>
                  <a:pt x="141817" y="52917"/>
                  <a:pt x="146050" y="31750"/>
                  <a:pt x="146050" y="31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Freeform: Shape 73">
            <a:extLst>
              <a:ext uri="{FF2B5EF4-FFF2-40B4-BE49-F238E27FC236}">
                <a16:creationId xmlns:a16="http://schemas.microsoft.com/office/drawing/2014/main" id="{12D50B19-7622-4EAB-AD5C-BCBD9A7F56B5}"/>
              </a:ext>
            </a:extLst>
          </p:cNvPr>
          <p:cNvSpPr/>
          <p:nvPr/>
        </p:nvSpPr>
        <p:spPr>
          <a:xfrm>
            <a:off x="3079750" y="3822700"/>
            <a:ext cx="67574" cy="419100"/>
          </a:xfrm>
          <a:custGeom>
            <a:avLst/>
            <a:gdLst>
              <a:gd name="connsiteX0" fmla="*/ 0 w 67574"/>
              <a:gd name="connsiteY0" fmla="*/ 0 h 419100"/>
              <a:gd name="connsiteX1" fmla="*/ 19050 w 67574"/>
              <a:gd name="connsiteY1" fmla="*/ 57150 h 419100"/>
              <a:gd name="connsiteX2" fmla="*/ 25400 w 67574"/>
              <a:gd name="connsiteY2" fmla="*/ 82550 h 419100"/>
              <a:gd name="connsiteX3" fmla="*/ 38100 w 67574"/>
              <a:gd name="connsiteY3" fmla="*/ 101600 h 419100"/>
              <a:gd name="connsiteX4" fmla="*/ 44450 w 67574"/>
              <a:gd name="connsiteY4" fmla="*/ 120650 h 419100"/>
              <a:gd name="connsiteX5" fmla="*/ 57150 w 67574"/>
              <a:gd name="connsiteY5" fmla="*/ 152400 h 419100"/>
              <a:gd name="connsiteX6" fmla="*/ 63500 w 67574"/>
              <a:gd name="connsiteY6"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74" h="419100">
                <a:moveTo>
                  <a:pt x="0" y="0"/>
                </a:moveTo>
                <a:cubicBezTo>
                  <a:pt x="6350" y="19050"/>
                  <a:pt x="13145" y="37958"/>
                  <a:pt x="19050" y="57150"/>
                </a:cubicBezTo>
                <a:cubicBezTo>
                  <a:pt x="21617" y="65491"/>
                  <a:pt x="21962" y="74528"/>
                  <a:pt x="25400" y="82550"/>
                </a:cubicBezTo>
                <a:cubicBezTo>
                  <a:pt x="28406" y="89565"/>
                  <a:pt x="34687" y="94774"/>
                  <a:pt x="38100" y="101600"/>
                </a:cubicBezTo>
                <a:cubicBezTo>
                  <a:pt x="41093" y="107587"/>
                  <a:pt x="42100" y="114383"/>
                  <a:pt x="44450" y="120650"/>
                </a:cubicBezTo>
                <a:cubicBezTo>
                  <a:pt x="48452" y="131323"/>
                  <a:pt x="52917" y="141817"/>
                  <a:pt x="57150" y="152400"/>
                </a:cubicBezTo>
                <a:cubicBezTo>
                  <a:pt x="76027" y="265663"/>
                  <a:pt x="63500" y="177625"/>
                  <a:pt x="63500" y="4191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Oval 74">
            <a:extLst>
              <a:ext uri="{FF2B5EF4-FFF2-40B4-BE49-F238E27FC236}">
                <a16:creationId xmlns:a16="http://schemas.microsoft.com/office/drawing/2014/main" id="{5523D84A-D0E9-48DC-BEE4-2D8F7B03347D}"/>
              </a:ext>
            </a:extLst>
          </p:cNvPr>
          <p:cNvSpPr/>
          <p:nvPr/>
        </p:nvSpPr>
        <p:spPr>
          <a:xfrm>
            <a:off x="1613918" y="1815961"/>
            <a:ext cx="1205291" cy="1273729"/>
          </a:xfrm>
          <a:prstGeom prst="ellipse">
            <a:avLst/>
          </a:prstGeom>
          <a:solidFill>
            <a:schemeClr val="bg1">
              <a:lumMod val="75000"/>
              <a:alpha val="2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Rectangle 76">
            <a:extLst>
              <a:ext uri="{FF2B5EF4-FFF2-40B4-BE49-F238E27FC236}">
                <a16:creationId xmlns:a16="http://schemas.microsoft.com/office/drawing/2014/main" id="{F25EDD8E-734F-423A-849A-1DABDEF8280D}"/>
              </a:ext>
            </a:extLst>
          </p:cNvPr>
          <p:cNvSpPr/>
          <p:nvPr/>
        </p:nvSpPr>
        <p:spPr>
          <a:xfrm rot="18149266">
            <a:off x="3848420" y="3442349"/>
            <a:ext cx="102237" cy="35985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Rectangle 77">
            <a:extLst>
              <a:ext uri="{FF2B5EF4-FFF2-40B4-BE49-F238E27FC236}">
                <a16:creationId xmlns:a16="http://schemas.microsoft.com/office/drawing/2014/main" id="{FC101248-26EF-4B07-9D09-047F045F6BB3}"/>
              </a:ext>
            </a:extLst>
          </p:cNvPr>
          <p:cNvSpPr/>
          <p:nvPr/>
        </p:nvSpPr>
        <p:spPr>
          <a:xfrm rot="18160881">
            <a:off x="2813661" y="2763008"/>
            <a:ext cx="120664" cy="41263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Rectangle 79">
            <a:extLst>
              <a:ext uri="{FF2B5EF4-FFF2-40B4-BE49-F238E27FC236}">
                <a16:creationId xmlns:a16="http://schemas.microsoft.com/office/drawing/2014/main" id="{F4711BA0-93D7-411B-A9A8-0C934E1D52B7}"/>
              </a:ext>
            </a:extLst>
          </p:cNvPr>
          <p:cNvSpPr/>
          <p:nvPr/>
        </p:nvSpPr>
        <p:spPr>
          <a:xfrm>
            <a:off x="1850605" y="2145339"/>
            <a:ext cx="720080" cy="6480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1" name="Straight Connector 80">
            <a:extLst>
              <a:ext uri="{FF2B5EF4-FFF2-40B4-BE49-F238E27FC236}">
                <a16:creationId xmlns:a16="http://schemas.microsoft.com/office/drawing/2014/main" id="{03F2074B-3FDB-4E0C-B163-F332889FE29E}"/>
              </a:ext>
            </a:extLst>
          </p:cNvPr>
          <p:cNvCxnSpPr/>
          <p:nvPr/>
        </p:nvCxnSpPr>
        <p:spPr>
          <a:xfrm flipV="1">
            <a:off x="1850605" y="2001323"/>
            <a:ext cx="648072" cy="1440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36E860D-A367-4D52-90DF-F487D248E418}"/>
              </a:ext>
            </a:extLst>
          </p:cNvPr>
          <p:cNvCxnSpPr>
            <a:cxnSpLocks/>
          </p:cNvCxnSpPr>
          <p:nvPr/>
        </p:nvCxnSpPr>
        <p:spPr>
          <a:xfrm flipV="1">
            <a:off x="1866505" y="2100008"/>
            <a:ext cx="632172" cy="392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2375BB4-6424-4540-B8B2-F969025D07F6}"/>
              </a:ext>
            </a:extLst>
          </p:cNvPr>
          <p:cNvCxnSpPr>
            <a:cxnSpLocks/>
          </p:cNvCxnSpPr>
          <p:nvPr/>
        </p:nvCxnSpPr>
        <p:spPr>
          <a:xfrm flipV="1">
            <a:off x="1866505" y="2058557"/>
            <a:ext cx="632172" cy="829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Freeform: Shape 83">
            <a:extLst>
              <a:ext uri="{FF2B5EF4-FFF2-40B4-BE49-F238E27FC236}">
                <a16:creationId xmlns:a16="http://schemas.microsoft.com/office/drawing/2014/main" id="{70124985-4CD9-4921-9685-AD1B6DB7B9E3}"/>
              </a:ext>
            </a:extLst>
          </p:cNvPr>
          <p:cNvSpPr/>
          <p:nvPr/>
        </p:nvSpPr>
        <p:spPr>
          <a:xfrm>
            <a:off x="2020784" y="2184544"/>
            <a:ext cx="401836" cy="198455"/>
          </a:xfrm>
          <a:custGeom>
            <a:avLst/>
            <a:gdLst>
              <a:gd name="connsiteX0" fmla="*/ 628650 w 693221"/>
              <a:gd name="connsiteY0" fmla="*/ 185535 h 333145"/>
              <a:gd name="connsiteX1" fmla="*/ 590550 w 693221"/>
              <a:gd name="connsiteY1" fmla="*/ 172835 h 333145"/>
              <a:gd name="connsiteX2" fmla="*/ 552450 w 693221"/>
              <a:gd name="connsiteY2" fmla="*/ 141085 h 333145"/>
              <a:gd name="connsiteX3" fmla="*/ 527050 w 693221"/>
              <a:gd name="connsiteY3" fmla="*/ 122035 h 333145"/>
              <a:gd name="connsiteX4" fmla="*/ 457200 w 693221"/>
              <a:gd name="connsiteY4" fmla="*/ 90285 h 333145"/>
              <a:gd name="connsiteX5" fmla="*/ 425450 w 693221"/>
              <a:gd name="connsiteY5" fmla="*/ 83935 h 333145"/>
              <a:gd name="connsiteX6" fmla="*/ 234950 w 693221"/>
              <a:gd name="connsiteY6" fmla="*/ 96635 h 333145"/>
              <a:gd name="connsiteX7" fmla="*/ 215900 w 693221"/>
              <a:gd name="connsiteY7" fmla="*/ 102985 h 333145"/>
              <a:gd name="connsiteX8" fmla="*/ 190500 w 693221"/>
              <a:gd name="connsiteY8" fmla="*/ 109335 h 333145"/>
              <a:gd name="connsiteX9" fmla="*/ 152400 w 693221"/>
              <a:gd name="connsiteY9" fmla="*/ 122035 h 333145"/>
              <a:gd name="connsiteX10" fmla="*/ 114300 w 693221"/>
              <a:gd name="connsiteY10" fmla="*/ 134735 h 333145"/>
              <a:gd name="connsiteX11" fmla="*/ 50800 w 693221"/>
              <a:gd name="connsiteY11" fmla="*/ 172835 h 333145"/>
              <a:gd name="connsiteX12" fmla="*/ 31750 w 693221"/>
              <a:gd name="connsiteY12" fmla="*/ 204585 h 333145"/>
              <a:gd name="connsiteX13" fmla="*/ 0 w 693221"/>
              <a:gd name="connsiteY13" fmla="*/ 249035 h 333145"/>
              <a:gd name="connsiteX14" fmla="*/ 50800 w 693221"/>
              <a:gd name="connsiteY14" fmla="*/ 274435 h 333145"/>
              <a:gd name="connsiteX15" fmla="*/ 95250 w 693221"/>
              <a:gd name="connsiteY15" fmla="*/ 293485 h 333145"/>
              <a:gd name="connsiteX16" fmla="*/ 146050 w 693221"/>
              <a:gd name="connsiteY16" fmla="*/ 306185 h 333145"/>
              <a:gd name="connsiteX17" fmla="*/ 171450 w 693221"/>
              <a:gd name="connsiteY17" fmla="*/ 318885 h 333145"/>
              <a:gd name="connsiteX18" fmla="*/ 209550 w 693221"/>
              <a:gd name="connsiteY18" fmla="*/ 331585 h 333145"/>
              <a:gd name="connsiteX19" fmla="*/ 419100 w 693221"/>
              <a:gd name="connsiteY19" fmla="*/ 325235 h 333145"/>
              <a:gd name="connsiteX20" fmla="*/ 488950 w 693221"/>
              <a:gd name="connsiteY20" fmla="*/ 293485 h 333145"/>
              <a:gd name="connsiteX21" fmla="*/ 539750 w 693221"/>
              <a:gd name="connsiteY21" fmla="*/ 280785 h 333145"/>
              <a:gd name="connsiteX22" fmla="*/ 577850 w 693221"/>
              <a:gd name="connsiteY22" fmla="*/ 261735 h 333145"/>
              <a:gd name="connsiteX23" fmla="*/ 590550 w 693221"/>
              <a:gd name="connsiteY23" fmla="*/ 242685 h 333145"/>
              <a:gd name="connsiteX24" fmla="*/ 609600 w 693221"/>
              <a:gd name="connsiteY24" fmla="*/ 229985 h 333145"/>
              <a:gd name="connsiteX25" fmla="*/ 628650 w 693221"/>
              <a:gd name="connsiteY25" fmla="*/ 210935 h 333145"/>
              <a:gd name="connsiteX26" fmla="*/ 635000 w 693221"/>
              <a:gd name="connsiteY26" fmla="*/ 191885 h 333145"/>
              <a:gd name="connsiteX27" fmla="*/ 647700 w 693221"/>
              <a:gd name="connsiteY27" fmla="*/ 172835 h 333145"/>
              <a:gd name="connsiteX28" fmla="*/ 654050 w 693221"/>
              <a:gd name="connsiteY28" fmla="*/ 128385 h 333145"/>
              <a:gd name="connsiteX29" fmla="*/ 660400 w 693221"/>
              <a:gd name="connsiteY29" fmla="*/ 1385 h 333145"/>
              <a:gd name="connsiteX30" fmla="*/ 666750 w 693221"/>
              <a:gd name="connsiteY30" fmla="*/ 20435 h 333145"/>
              <a:gd name="connsiteX31" fmla="*/ 673100 w 693221"/>
              <a:gd name="connsiteY31" fmla="*/ 90285 h 333145"/>
              <a:gd name="connsiteX32" fmla="*/ 679450 w 693221"/>
              <a:gd name="connsiteY32" fmla="*/ 236335 h 333145"/>
              <a:gd name="connsiteX33" fmla="*/ 685800 w 693221"/>
              <a:gd name="connsiteY33" fmla="*/ 293485 h 333145"/>
              <a:gd name="connsiteX34" fmla="*/ 692150 w 693221"/>
              <a:gd name="connsiteY34" fmla="*/ 331585 h 333145"/>
              <a:gd name="connsiteX35" fmla="*/ 679450 w 693221"/>
              <a:gd name="connsiteY35" fmla="*/ 312535 h 333145"/>
              <a:gd name="connsiteX36" fmla="*/ 660400 w 693221"/>
              <a:gd name="connsiteY36" fmla="*/ 217285 h 333145"/>
              <a:gd name="connsiteX37" fmla="*/ 641350 w 693221"/>
              <a:gd name="connsiteY37" fmla="*/ 204585 h 333145"/>
              <a:gd name="connsiteX38" fmla="*/ 647700 w 693221"/>
              <a:gd name="connsiteY38" fmla="*/ 242685 h 333145"/>
              <a:gd name="connsiteX39" fmla="*/ 666750 w 693221"/>
              <a:gd name="connsiteY39" fmla="*/ 261735 h 333145"/>
              <a:gd name="connsiteX40" fmla="*/ 673100 w 693221"/>
              <a:gd name="connsiteY40" fmla="*/ 287135 h 333145"/>
              <a:gd name="connsiteX41" fmla="*/ 685800 w 693221"/>
              <a:gd name="connsiteY41" fmla="*/ 318885 h 33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93221" h="333145">
                <a:moveTo>
                  <a:pt x="628650" y="185535"/>
                </a:moveTo>
                <a:cubicBezTo>
                  <a:pt x="615950" y="181302"/>
                  <a:pt x="602783" y="178272"/>
                  <a:pt x="590550" y="172835"/>
                </a:cubicBezTo>
                <a:cubicBezTo>
                  <a:pt x="571118" y="164198"/>
                  <a:pt x="568554" y="154889"/>
                  <a:pt x="552450" y="141085"/>
                </a:cubicBezTo>
                <a:cubicBezTo>
                  <a:pt x="544415" y="134197"/>
                  <a:pt x="536192" y="127368"/>
                  <a:pt x="527050" y="122035"/>
                </a:cubicBezTo>
                <a:cubicBezTo>
                  <a:pt x="510630" y="112457"/>
                  <a:pt x="479939" y="95970"/>
                  <a:pt x="457200" y="90285"/>
                </a:cubicBezTo>
                <a:cubicBezTo>
                  <a:pt x="446729" y="87667"/>
                  <a:pt x="436033" y="86052"/>
                  <a:pt x="425450" y="83935"/>
                </a:cubicBezTo>
                <a:cubicBezTo>
                  <a:pt x="374619" y="86145"/>
                  <a:pt x="293801" y="84865"/>
                  <a:pt x="234950" y="96635"/>
                </a:cubicBezTo>
                <a:cubicBezTo>
                  <a:pt x="228386" y="97948"/>
                  <a:pt x="222336" y="101146"/>
                  <a:pt x="215900" y="102985"/>
                </a:cubicBezTo>
                <a:cubicBezTo>
                  <a:pt x="207509" y="105383"/>
                  <a:pt x="198859" y="106827"/>
                  <a:pt x="190500" y="109335"/>
                </a:cubicBezTo>
                <a:cubicBezTo>
                  <a:pt x="177678" y="113182"/>
                  <a:pt x="165100" y="117802"/>
                  <a:pt x="152400" y="122035"/>
                </a:cubicBezTo>
                <a:cubicBezTo>
                  <a:pt x="139700" y="126268"/>
                  <a:pt x="125779" y="127847"/>
                  <a:pt x="114300" y="134735"/>
                </a:cubicBezTo>
                <a:lnTo>
                  <a:pt x="50800" y="172835"/>
                </a:lnTo>
                <a:cubicBezTo>
                  <a:pt x="44450" y="183418"/>
                  <a:pt x="39327" y="194843"/>
                  <a:pt x="31750" y="204585"/>
                </a:cubicBezTo>
                <a:cubicBezTo>
                  <a:pt x="-3405" y="249785"/>
                  <a:pt x="12944" y="210203"/>
                  <a:pt x="0" y="249035"/>
                </a:cubicBezTo>
                <a:cubicBezTo>
                  <a:pt x="46799" y="284135"/>
                  <a:pt x="3244" y="256601"/>
                  <a:pt x="50800" y="274435"/>
                </a:cubicBezTo>
                <a:cubicBezTo>
                  <a:pt x="97058" y="291782"/>
                  <a:pt x="56704" y="282973"/>
                  <a:pt x="95250" y="293485"/>
                </a:cubicBezTo>
                <a:cubicBezTo>
                  <a:pt x="112089" y="298078"/>
                  <a:pt x="130438" y="298379"/>
                  <a:pt x="146050" y="306185"/>
                </a:cubicBezTo>
                <a:cubicBezTo>
                  <a:pt x="154517" y="310418"/>
                  <a:pt x="162661" y="315369"/>
                  <a:pt x="171450" y="318885"/>
                </a:cubicBezTo>
                <a:cubicBezTo>
                  <a:pt x="183879" y="323857"/>
                  <a:pt x="209550" y="331585"/>
                  <a:pt x="209550" y="331585"/>
                </a:cubicBezTo>
                <a:cubicBezTo>
                  <a:pt x="279400" y="329468"/>
                  <a:pt x="349315" y="328908"/>
                  <a:pt x="419100" y="325235"/>
                </a:cubicBezTo>
                <a:cubicBezTo>
                  <a:pt x="466258" y="322753"/>
                  <a:pt x="441247" y="315168"/>
                  <a:pt x="488950" y="293485"/>
                </a:cubicBezTo>
                <a:cubicBezTo>
                  <a:pt x="568653" y="257256"/>
                  <a:pt x="484792" y="308264"/>
                  <a:pt x="539750" y="280785"/>
                </a:cubicBezTo>
                <a:cubicBezTo>
                  <a:pt x="588989" y="256166"/>
                  <a:pt x="529967" y="277696"/>
                  <a:pt x="577850" y="261735"/>
                </a:cubicBezTo>
                <a:cubicBezTo>
                  <a:pt x="582083" y="255385"/>
                  <a:pt x="585154" y="248081"/>
                  <a:pt x="590550" y="242685"/>
                </a:cubicBezTo>
                <a:cubicBezTo>
                  <a:pt x="595946" y="237289"/>
                  <a:pt x="603737" y="234871"/>
                  <a:pt x="609600" y="229985"/>
                </a:cubicBezTo>
                <a:cubicBezTo>
                  <a:pt x="616499" y="224236"/>
                  <a:pt x="622300" y="217285"/>
                  <a:pt x="628650" y="210935"/>
                </a:cubicBezTo>
                <a:cubicBezTo>
                  <a:pt x="630767" y="204585"/>
                  <a:pt x="632007" y="197872"/>
                  <a:pt x="635000" y="191885"/>
                </a:cubicBezTo>
                <a:cubicBezTo>
                  <a:pt x="638413" y="185059"/>
                  <a:pt x="645507" y="180145"/>
                  <a:pt x="647700" y="172835"/>
                </a:cubicBezTo>
                <a:cubicBezTo>
                  <a:pt x="652001" y="158499"/>
                  <a:pt x="651933" y="143202"/>
                  <a:pt x="654050" y="128385"/>
                </a:cubicBezTo>
                <a:cubicBezTo>
                  <a:pt x="656167" y="86052"/>
                  <a:pt x="655448" y="43481"/>
                  <a:pt x="660400" y="1385"/>
                </a:cubicBezTo>
                <a:cubicBezTo>
                  <a:pt x="661182" y="-5263"/>
                  <a:pt x="665803" y="13809"/>
                  <a:pt x="666750" y="20435"/>
                </a:cubicBezTo>
                <a:cubicBezTo>
                  <a:pt x="670056" y="43579"/>
                  <a:pt x="670983" y="67002"/>
                  <a:pt x="673100" y="90285"/>
                </a:cubicBezTo>
                <a:cubicBezTo>
                  <a:pt x="675217" y="138968"/>
                  <a:pt x="676410" y="187701"/>
                  <a:pt x="679450" y="236335"/>
                </a:cubicBezTo>
                <a:cubicBezTo>
                  <a:pt x="680646" y="255465"/>
                  <a:pt x="683267" y="274486"/>
                  <a:pt x="685800" y="293485"/>
                </a:cubicBezTo>
                <a:cubicBezTo>
                  <a:pt x="687502" y="306247"/>
                  <a:pt x="696221" y="319371"/>
                  <a:pt x="692150" y="331585"/>
                </a:cubicBezTo>
                <a:cubicBezTo>
                  <a:pt x="689737" y="338825"/>
                  <a:pt x="683683" y="318885"/>
                  <a:pt x="679450" y="312535"/>
                </a:cubicBezTo>
                <a:cubicBezTo>
                  <a:pt x="676540" y="277620"/>
                  <a:pt x="686018" y="242903"/>
                  <a:pt x="660400" y="217285"/>
                </a:cubicBezTo>
                <a:cubicBezTo>
                  <a:pt x="655004" y="211889"/>
                  <a:pt x="647700" y="208818"/>
                  <a:pt x="641350" y="204585"/>
                </a:cubicBezTo>
                <a:cubicBezTo>
                  <a:pt x="643467" y="217285"/>
                  <a:pt x="642471" y="230920"/>
                  <a:pt x="647700" y="242685"/>
                </a:cubicBezTo>
                <a:cubicBezTo>
                  <a:pt x="651347" y="250891"/>
                  <a:pt x="662295" y="253938"/>
                  <a:pt x="666750" y="261735"/>
                </a:cubicBezTo>
                <a:cubicBezTo>
                  <a:pt x="671080" y="269312"/>
                  <a:pt x="669662" y="279113"/>
                  <a:pt x="673100" y="287135"/>
                </a:cubicBezTo>
                <a:cubicBezTo>
                  <a:pt x="688148" y="322248"/>
                  <a:pt x="685800" y="291597"/>
                  <a:pt x="685800" y="318885"/>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TextBox 84">
            <a:extLst>
              <a:ext uri="{FF2B5EF4-FFF2-40B4-BE49-F238E27FC236}">
                <a16:creationId xmlns:a16="http://schemas.microsoft.com/office/drawing/2014/main" id="{A15AF875-255B-4DA9-AEFE-B7225C05E27A}"/>
              </a:ext>
            </a:extLst>
          </p:cNvPr>
          <p:cNvSpPr txBox="1"/>
          <p:nvPr/>
        </p:nvSpPr>
        <p:spPr>
          <a:xfrm>
            <a:off x="2024844" y="2188539"/>
            <a:ext cx="792088"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MSY</a:t>
            </a:r>
          </a:p>
        </p:txBody>
      </p:sp>
      <p:sp>
        <p:nvSpPr>
          <p:cNvPr id="86" name="TextBox 85">
            <a:extLst>
              <a:ext uri="{FF2B5EF4-FFF2-40B4-BE49-F238E27FC236}">
                <a16:creationId xmlns:a16="http://schemas.microsoft.com/office/drawing/2014/main" id="{37553679-F93D-41FD-B57F-73F90B98574F}"/>
              </a:ext>
            </a:extLst>
          </p:cNvPr>
          <p:cNvSpPr txBox="1"/>
          <p:nvPr/>
        </p:nvSpPr>
        <p:spPr>
          <a:xfrm>
            <a:off x="1741817" y="2438138"/>
            <a:ext cx="936104" cy="338554"/>
          </a:xfrm>
          <a:prstGeom prst="rect">
            <a:avLst/>
          </a:prstGeom>
          <a:noFill/>
        </p:spPr>
        <p:txBody>
          <a:bodyPr wrap="square" rtlCol="0">
            <a:spAutoFit/>
          </a:bodyPr>
          <a:lstStyle/>
          <a:p>
            <a:pPr algn="ctr"/>
            <a:r>
              <a:rPr lang="en-AU" sz="800" b="1" u="sng" dirty="0">
                <a:latin typeface="Arial Narrow" panose="020B0606020202030204" pitchFamily="34" charset="0"/>
              </a:rPr>
              <a:t>Single-species MSY</a:t>
            </a:r>
          </a:p>
        </p:txBody>
      </p:sp>
      <p:sp>
        <p:nvSpPr>
          <p:cNvPr id="87" name="Rectangle 86">
            <a:extLst>
              <a:ext uri="{FF2B5EF4-FFF2-40B4-BE49-F238E27FC236}">
                <a16:creationId xmlns:a16="http://schemas.microsoft.com/office/drawing/2014/main" id="{1267CFDE-22D2-4E05-9503-44C5202F62A3}"/>
              </a:ext>
            </a:extLst>
          </p:cNvPr>
          <p:cNvSpPr/>
          <p:nvPr/>
        </p:nvSpPr>
        <p:spPr>
          <a:xfrm>
            <a:off x="3330536" y="978081"/>
            <a:ext cx="3172060" cy="1077218"/>
          </a:xfrm>
          <a:prstGeom prst="rect">
            <a:avLst/>
          </a:prstGeom>
        </p:spPr>
        <p:txBody>
          <a:bodyPr wrap="square">
            <a:spAutoFit/>
          </a:bodyPr>
          <a:lstStyle/>
          <a:p>
            <a:r>
              <a:rPr lang="en-AU" sz="1600" b="1" dirty="0">
                <a:latin typeface="Arial Narrow" panose="020B0606020202030204" pitchFamily="34" charset="0"/>
              </a:rPr>
              <a:t>What to focus on? </a:t>
            </a:r>
          </a:p>
          <a:p>
            <a:r>
              <a:rPr lang="en-US" sz="1200" dirty="0">
                <a:latin typeface="Arial Narrow" panose="020B0606020202030204" pitchFamily="34" charset="0"/>
              </a:rPr>
              <a:t>Traditional single-species MSY focuses only on the target species (magnifying glass). Ecosystem-based fisheries management (EBFM) focuses on the ecosystem that supports the fishery. </a:t>
            </a:r>
          </a:p>
        </p:txBody>
      </p:sp>
      <p:sp>
        <p:nvSpPr>
          <p:cNvPr id="89" name="TextBox 88">
            <a:extLst>
              <a:ext uri="{FF2B5EF4-FFF2-40B4-BE49-F238E27FC236}">
                <a16:creationId xmlns:a16="http://schemas.microsoft.com/office/drawing/2014/main" id="{1ABEBDDE-0FAD-453D-B61E-0CB585A15C5B}"/>
              </a:ext>
            </a:extLst>
          </p:cNvPr>
          <p:cNvSpPr txBox="1"/>
          <p:nvPr/>
        </p:nvSpPr>
        <p:spPr>
          <a:xfrm rot="21219754">
            <a:off x="1387305" y="1182621"/>
            <a:ext cx="1468134" cy="200055"/>
          </a:xfrm>
          <a:prstGeom prst="rect">
            <a:avLst/>
          </a:prstGeom>
          <a:noFill/>
        </p:spPr>
        <p:txBody>
          <a:bodyPr wrap="square" rtlCol="0">
            <a:spAutoFit/>
          </a:bodyPr>
          <a:lstStyle/>
          <a:p>
            <a:pPr algn="ctr"/>
            <a:r>
              <a:rPr lang="en-AU" sz="700" dirty="0">
                <a:latin typeface="Arial Narrow" panose="020B0606020202030204" pitchFamily="34" charset="0"/>
              </a:rPr>
              <a:t>Marine Protected Areas</a:t>
            </a:r>
          </a:p>
        </p:txBody>
      </p:sp>
      <p:sp>
        <p:nvSpPr>
          <p:cNvPr id="90" name="TextBox 89">
            <a:extLst>
              <a:ext uri="{FF2B5EF4-FFF2-40B4-BE49-F238E27FC236}">
                <a16:creationId xmlns:a16="http://schemas.microsoft.com/office/drawing/2014/main" id="{1A62105E-6C68-4D53-B0D2-F45C571E17B6}"/>
              </a:ext>
            </a:extLst>
          </p:cNvPr>
          <p:cNvSpPr txBox="1"/>
          <p:nvPr/>
        </p:nvSpPr>
        <p:spPr>
          <a:xfrm>
            <a:off x="1600482" y="1315632"/>
            <a:ext cx="1468134" cy="200055"/>
          </a:xfrm>
          <a:prstGeom prst="rect">
            <a:avLst/>
          </a:prstGeom>
          <a:noFill/>
        </p:spPr>
        <p:txBody>
          <a:bodyPr wrap="square" rtlCol="0">
            <a:spAutoFit/>
          </a:bodyPr>
          <a:lstStyle/>
          <a:p>
            <a:pPr algn="ctr"/>
            <a:r>
              <a:rPr lang="en-AU" sz="700" dirty="0">
                <a:latin typeface="Arial Narrow" panose="020B0606020202030204" pitchFamily="34" charset="0"/>
              </a:rPr>
              <a:t>bycatch reduction </a:t>
            </a:r>
          </a:p>
        </p:txBody>
      </p:sp>
      <p:sp>
        <p:nvSpPr>
          <p:cNvPr id="2" name="Freeform: Shape 1">
            <a:extLst>
              <a:ext uri="{FF2B5EF4-FFF2-40B4-BE49-F238E27FC236}">
                <a16:creationId xmlns:a16="http://schemas.microsoft.com/office/drawing/2014/main" id="{2F8E9470-7E17-4AE9-BAEE-8A440D65B786}"/>
              </a:ext>
            </a:extLst>
          </p:cNvPr>
          <p:cNvSpPr/>
          <p:nvPr/>
        </p:nvSpPr>
        <p:spPr>
          <a:xfrm rot="21417111">
            <a:off x="3582853" y="3063295"/>
            <a:ext cx="319019" cy="520700"/>
          </a:xfrm>
          <a:custGeom>
            <a:avLst/>
            <a:gdLst>
              <a:gd name="connsiteX0" fmla="*/ 50965 w 292265"/>
              <a:gd name="connsiteY0" fmla="*/ 25400 h 520700"/>
              <a:gd name="connsiteX1" fmla="*/ 82715 w 292265"/>
              <a:gd name="connsiteY1" fmla="*/ 12700 h 520700"/>
              <a:gd name="connsiteX2" fmla="*/ 108115 w 292265"/>
              <a:gd name="connsiteY2" fmla="*/ 6350 h 520700"/>
              <a:gd name="connsiteX3" fmla="*/ 127165 w 292265"/>
              <a:gd name="connsiteY3" fmla="*/ 0 h 520700"/>
              <a:gd name="connsiteX4" fmla="*/ 235115 w 292265"/>
              <a:gd name="connsiteY4" fmla="*/ 19050 h 520700"/>
              <a:gd name="connsiteX5" fmla="*/ 254165 w 292265"/>
              <a:gd name="connsiteY5" fmla="*/ 31750 h 520700"/>
              <a:gd name="connsiteX6" fmla="*/ 260515 w 292265"/>
              <a:gd name="connsiteY6" fmla="*/ 57150 h 520700"/>
              <a:gd name="connsiteX7" fmla="*/ 266865 w 292265"/>
              <a:gd name="connsiteY7" fmla="*/ 76200 h 520700"/>
              <a:gd name="connsiteX8" fmla="*/ 292265 w 292265"/>
              <a:gd name="connsiteY8" fmla="*/ 114300 h 520700"/>
              <a:gd name="connsiteX9" fmla="*/ 273215 w 292265"/>
              <a:gd name="connsiteY9" fmla="*/ 228600 h 520700"/>
              <a:gd name="connsiteX10" fmla="*/ 247815 w 292265"/>
              <a:gd name="connsiteY10" fmla="*/ 247650 h 520700"/>
              <a:gd name="connsiteX11" fmla="*/ 209715 w 292265"/>
              <a:gd name="connsiteY11" fmla="*/ 285750 h 520700"/>
              <a:gd name="connsiteX12" fmla="*/ 190665 w 292265"/>
              <a:gd name="connsiteY12" fmla="*/ 342900 h 520700"/>
              <a:gd name="connsiteX13" fmla="*/ 177965 w 292265"/>
              <a:gd name="connsiteY13" fmla="*/ 368300 h 520700"/>
              <a:gd name="connsiteX14" fmla="*/ 165265 w 292265"/>
              <a:gd name="connsiteY14" fmla="*/ 419100 h 520700"/>
              <a:gd name="connsiteX15" fmla="*/ 158915 w 292265"/>
              <a:gd name="connsiteY15" fmla="*/ 450850 h 520700"/>
              <a:gd name="connsiteX16" fmla="*/ 133515 w 292265"/>
              <a:gd name="connsiteY16" fmla="*/ 469900 h 520700"/>
              <a:gd name="connsiteX17" fmla="*/ 95415 w 292265"/>
              <a:gd name="connsiteY17" fmla="*/ 514350 h 520700"/>
              <a:gd name="connsiteX18" fmla="*/ 70015 w 292265"/>
              <a:gd name="connsiteY18" fmla="*/ 520700 h 520700"/>
              <a:gd name="connsiteX19" fmla="*/ 19215 w 292265"/>
              <a:gd name="connsiteY19" fmla="*/ 514350 h 520700"/>
              <a:gd name="connsiteX20" fmla="*/ 165 w 292265"/>
              <a:gd name="connsiteY20" fmla="*/ 501650 h 520700"/>
              <a:gd name="connsiteX21" fmla="*/ 12865 w 292265"/>
              <a:gd name="connsiteY21" fmla="*/ 41275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265" h="520700">
                <a:moveTo>
                  <a:pt x="50965" y="25400"/>
                </a:moveTo>
                <a:cubicBezTo>
                  <a:pt x="61548" y="21167"/>
                  <a:pt x="71901" y="16305"/>
                  <a:pt x="82715" y="12700"/>
                </a:cubicBezTo>
                <a:cubicBezTo>
                  <a:pt x="90994" y="9940"/>
                  <a:pt x="99724" y="8748"/>
                  <a:pt x="108115" y="6350"/>
                </a:cubicBezTo>
                <a:cubicBezTo>
                  <a:pt x="114551" y="4511"/>
                  <a:pt x="120815" y="2117"/>
                  <a:pt x="127165" y="0"/>
                </a:cubicBezTo>
                <a:cubicBezTo>
                  <a:pt x="163148" y="6350"/>
                  <a:pt x="199667" y="10188"/>
                  <a:pt x="235115" y="19050"/>
                </a:cubicBezTo>
                <a:cubicBezTo>
                  <a:pt x="242519" y="20901"/>
                  <a:pt x="249932" y="25400"/>
                  <a:pt x="254165" y="31750"/>
                </a:cubicBezTo>
                <a:cubicBezTo>
                  <a:pt x="259006" y="39012"/>
                  <a:pt x="258117" y="48759"/>
                  <a:pt x="260515" y="57150"/>
                </a:cubicBezTo>
                <a:cubicBezTo>
                  <a:pt x="262354" y="63586"/>
                  <a:pt x="263614" y="70349"/>
                  <a:pt x="266865" y="76200"/>
                </a:cubicBezTo>
                <a:cubicBezTo>
                  <a:pt x="274278" y="89543"/>
                  <a:pt x="292265" y="114300"/>
                  <a:pt x="292265" y="114300"/>
                </a:cubicBezTo>
                <a:cubicBezTo>
                  <a:pt x="290536" y="138499"/>
                  <a:pt x="297514" y="200251"/>
                  <a:pt x="273215" y="228600"/>
                </a:cubicBezTo>
                <a:cubicBezTo>
                  <a:pt x="266327" y="236635"/>
                  <a:pt x="255682" y="240570"/>
                  <a:pt x="247815" y="247650"/>
                </a:cubicBezTo>
                <a:cubicBezTo>
                  <a:pt x="234465" y="259665"/>
                  <a:pt x="209715" y="285750"/>
                  <a:pt x="209715" y="285750"/>
                </a:cubicBezTo>
                <a:cubicBezTo>
                  <a:pt x="202344" y="315234"/>
                  <a:pt x="204329" y="312156"/>
                  <a:pt x="190665" y="342900"/>
                </a:cubicBezTo>
                <a:cubicBezTo>
                  <a:pt x="186820" y="351550"/>
                  <a:pt x="180958" y="359320"/>
                  <a:pt x="177965" y="368300"/>
                </a:cubicBezTo>
                <a:cubicBezTo>
                  <a:pt x="172445" y="384859"/>
                  <a:pt x="168688" y="401984"/>
                  <a:pt x="165265" y="419100"/>
                </a:cubicBezTo>
                <a:cubicBezTo>
                  <a:pt x="163148" y="429683"/>
                  <a:pt x="164635" y="441698"/>
                  <a:pt x="158915" y="450850"/>
                </a:cubicBezTo>
                <a:cubicBezTo>
                  <a:pt x="153306" y="459825"/>
                  <a:pt x="140999" y="462416"/>
                  <a:pt x="133515" y="469900"/>
                </a:cubicBezTo>
                <a:cubicBezTo>
                  <a:pt x="121339" y="482076"/>
                  <a:pt x="111543" y="505134"/>
                  <a:pt x="95415" y="514350"/>
                </a:cubicBezTo>
                <a:cubicBezTo>
                  <a:pt x="87838" y="518680"/>
                  <a:pt x="78482" y="518583"/>
                  <a:pt x="70015" y="520700"/>
                </a:cubicBezTo>
                <a:cubicBezTo>
                  <a:pt x="53082" y="518583"/>
                  <a:pt x="35679" y="518840"/>
                  <a:pt x="19215" y="514350"/>
                </a:cubicBezTo>
                <a:cubicBezTo>
                  <a:pt x="11852" y="512342"/>
                  <a:pt x="641" y="509267"/>
                  <a:pt x="165" y="501650"/>
                </a:cubicBezTo>
                <a:cubicBezTo>
                  <a:pt x="-1702" y="471774"/>
                  <a:pt x="12865" y="412750"/>
                  <a:pt x="12865" y="412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Freeform: Shape 3">
            <a:extLst>
              <a:ext uri="{FF2B5EF4-FFF2-40B4-BE49-F238E27FC236}">
                <a16:creationId xmlns:a16="http://schemas.microsoft.com/office/drawing/2014/main" id="{3F3B9399-9D91-47D5-9ABE-BCA0AAFB6456}"/>
              </a:ext>
            </a:extLst>
          </p:cNvPr>
          <p:cNvSpPr/>
          <p:nvPr/>
        </p:nvSpPr>
        <p:spPr>
          <a:xfrm>
            <a:off x="3262269" y="3140652"/>
            <a:ext cx="211659" cy="142298"/>
          </a:xfrm>
          <a:custGeom>
            <a:avLst/>
            <a:gdLst>
              <a:gd name="connsiteX0" fmla="*/ 1631 w 211659"/>
              <a:gd name="connsiteY0" fmla="*/ 2598 h 142298"/>
              <a:gd name="connsiteX1" fmla="*/ 7981 w 211659"/>
              <a:gd name="connsiteY1" fmla="*/ 85148 h 142298"/>
              <a:gd name="connsiteX2" fmla="*/ 46081 w 211659"/>
              <a:gd name="connsiteY2" fmla="*/ 97848 h 142298"/>
              <a:gd name="connsiteX3" fmla="*/ 103231 w 211659"/>
              <a:gd name="connsiteY3" fmla="*/ 104198 h 142298"/>
              <a:gd name="connsiteX4" fmla="*/ 147681 w 211659"/>
              <a:gd name="connsiteY4" fmla="*/ 123248 h 142298"/>
              <a:gd name="connsiteX5" fmla="*/ 185781 w 211659"/>
              <a:gd name="connsiteY5" fmla="*/ 142298 h 142298"/>
              <a:gd name="connsiteX6" fmla="*/ 211181 w 211659"/>
              <a:gd name="connsiteY6" fmla="*/ 129598 h 142298"/>
              <a:gd name="connsiteX7" fmla="*/ 198481 w 211659"/>
              <a:gd name="connsiteY7" fmla="*/ 110548 h 142298"/>
              <a:gd name="connsiteX8" fmla="*/ 160381 w 211659"/>
              <a:gd name="connsiteY8" fmla="*/ 72448 h 142298"/>
              <a:gd name="connsiteX9" fmla="*/ 147681 w 211659"/>
              <a:gd name="connsiteY9" fmla="*/ 53398 h 142298"/>
              <a:gd name="connsiteX10" fmla="*/ 128631 w 211659"/>
              <a:gd name="connsiteY10" fmla="*/ 47048 h 142298"/>
              <a:gd name="connsiteX11" fmla="*/ 109581 w 211659"/>
              <a:gd name="connsiteY11" fmla="*/ 27998 h 142298"/>
              <a:gd name="connsiteX12" fmla="*/ 14331 w 211659"/>
              <a:gd name="connsiteY12" fmla="*/ 21648 h 142298"/>
              <a:gd name="connsiteX13" fmla="*/ 1631 w 211659"/>
              <a:gd name="connsiteY13" fmla="*/ 2598 h 14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1659" h="142298">
                <a:moveTo>
                  <a:pt x="1631" y="2598"/>
                </a:moveTo>
                <a:cubicBezTo>
                  <a:pt x="573" y="13181"/>
                  <a:pt x="-3690" y="60139"/>
                  <a:pt x="7981" y="85148"/>
                </a:cubicBezTo>
                <a:cubicBezTo>
                  <a:pt x="13642" y="97279"/>
                  <a:pt x="32776" y="96370"/>
                  <a:pt x="46081" y="97848"/>
                </a:cubicBezTo>
                <a:lnTo>
                  <a:pt x="103231" y="104198"/>
                </a:lnTo>
                <a:cubicBezTo>
                  <a:pt x="147907" y="119090"/>
                  <a:pt x="92754" y="99708"/>
                  <a:pt x="147681" y="123248"/>
                </a:cubicBezTo>
                <a:cubicBezTo>
                  <a:pt x="184487" y="139022"/>
                  <a:pt x="149172" y="117892"/>
                  <a:pt x="185781" y="142298"/>
                </a:cubicBezTo>
                <a:cubicBezTo>
                  <a:pt x="194248" y="138065"/>
                  <a:pt x="207665" y="138387"/>
                  <a:pt x="211181" y="129598"/>
                </a:cubicBezTo>
                <a:cubicBezTo>
                  <a:pt x="214015" y="122512"/>
                  <a:pt x="203551" y="116252"/>
                  <a:pt x="198481" y="110548"/>
                </a:cubicBezTo>
                <a:cubicBezTo>
                  <a:pt x="186549" y="97124"/>
                  <a:pt x="170344" y="87392"/>
                  <a:pt x="160381" y="72448"/>
                </a:cubicBezTo>
                <a:cubicBezTo>
                  <a:pt x="156148" y="66098"/>
                  <a:pt x="153640" y="58166"/>
                  <a:pt x="147681" y="53398"/>
                </a:cubicBezTo>
                <a:cubicBezTo>
                  <a:pt x="142454" y="49217"/>
                  <a:pt x="134981" y="49165"/>
                  <a:pt x="128631" y="47048"/>
                </a:cubicBezTo>
                <a:cubicBezTo>
                  <a:pt x="122281" y="40698"/>
                  <a:pt x="118347" y="29946"/>
                  <a:pt x="109581" y="27998"/>
                </a:cubicBezTo>
                <a:cubicBezTo>
                  <a:pt x="78518" y="21095"/>
                  <a:pt x="43223" y="34983"/>
                  <a:pt x="14331" y="21648"/>
                </a:cubicBezTo>
                <a:cubicBezTo>
                  <a:pt x="3982" y="16871"/>
                  <a:pt x="2689" y="-7985"/>
                  <a:pt x="1631" y="259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Freeform: Shape 4">
            <a:extLst>
              <a:ext uri="{FF2B5EF4-FFF2-40B4-BE49-F238E27FC236}">
                <a16:creationId xmlns:a16="http://schemas.microsoft.com/office/drawing/2014/main" id="{E6C0D6D1-D589-4B3B-82C9-119BC54C7E63}"/>
              </a:ext>
            </a:extLst>
          </p:cNvPr>
          <p:cNvSpPr/>
          <p:nvPr/>
        </p:nvSpPr>
        <p:spPr>
          <a:xfrm>
            <a:off x="3358879" y="3333750"/>
            <a:ext cx="95521" cy="82550"/>
          </a:xfrm>
          <a:custGeom>
            <a:avLst/>
            <a:gdLst>
              <a:gd name="connsiteX0" fmla="*/ 271 w 95521"/>
              <a:gd name="connsiteY0" fmla="*/ 38100 h 82550"/>
              <a:gd name="connsiteX1" fmla="*/ 25671 w 95521"/>
              <a:gd name="connsiteY1" fmla="*/ 69850 h 82550"/>
              <a:gd name="connsiteX2" fmla="*/ 63771 w 95521"/>
              <a:gd name="connsiteY2" fmla="*/ 82550 h 82550"/>
              <a:gd name="connsiteX3" fmla="*/ 89171 w 95521"/>
              <a:gd name="connsiteY3" fmla="*/ 76200 h 82550"/>
              <a:gd name="connsiteX4" fmla="*/ 95521 w 95521"/>
              <a:gd name="connsiteY4" fmla="*/ 57150 h 82550"/>
              <a:gd name="connsiteX5" fmla="*/ 63771 w 95521"/>
              <a:gd name="connsiteY5" fmla="*/ 0 h 82550"/>
              <a:gd name="connsiteX6" fmla="*/ 12971 w 95521"/>
              <a:gd name="connsiteY6" fmla="*/ 19050 h 82550"/>
              <a:gd name="connsiteX7" fmla="*/ 271 w 95521"/>
              <a:gd name="connsiteY7" fmla="*/ 38100 h 8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21" h="82550">
                <a:moveTo>
                  <a:pt x="271" y="38100"/>
                </a:moveTo>
                <a:cubicBezTo>
                  <a:pt x="2388" y="46567"/>
                  <a:pt x="14568" y="62078"/>
                  <a:pt x="25671" y="69850"/>
                </a:cubicBezTo>
                <a:cubicBezTo>
                  <a:pt x="36638" y="77527"/>
                  <a:pt x="63771" y="82550"/>
                  <a:pt x="63771" y="82550"/>
                </a:cubicBezTo>
                <a:cubicBezTo>
                  <a:pt x="72238" y="80433"/>
                  <a:pt x="82356" y="81652"/>
                  <a:pt x="89171" y="76200"/>
                </a:cubicBezTo>
                <a:cubicBezTo>
                  <a:pt x="94398" y="72019"/>
                  <a:pt x="95521" y="63843"/>
                  <a:pt x="95521" y="57150"/>
                </a:cubicBezTo>
                <a:cubicBezTo>
                  <a:pt x="95521" y="30648"/>
                  <a:pt x="79657" y="19857"/>
                  <a:pt x="63771" y="0"/>
                </a:cubicBezTo>
                <a:cubicBezTo>
                  <a:pt x="52148" y="2906"/>
                  <a:pt x="21272" y="8673"/>
                  <a:pt x="12971" y="19050"/>
                </a:cubicBezTo>
                <a:cubicBezTo>
                  <a:pt x="9004" y="24009"/>
                  <a:pt x="-1846" y="29633"/>
                  <a:pt x="271" y="381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 name="Freeform: Shape 5">
            <a:extLst>
              <a:ext uri="{FF2B5EF4-FFF2-40B4-BE49-F238E27FC236}">
                <a16:creationId xmlns:a16="http://schemas.microsoft.com/office/drawing/2014/main" id="{BF307BA4-02D3-42A7-A3B1-D4686E33ECF5}"/>
              </a:ext>
            </a:extLst>
          </p:cNvPr>
          <p:cNvSpPr/>
          <p:nvPr/>
        </p:nvSpPr>
        <p:spPr>
          <a:xfrm rot="10800000">
            <a:off x="3487160" y="3333750"/>
            <a:ext cx="100590" cy="215900"/>
          </a:xfrm>
          <a:custGeom>
            <a:avLst/>
            <a:gdLst>
              <a:gd name="connsiteX0" fmla="*/ 0 w 101600"/>
              <a:gd name="connsiteY0" fmla="*/ 158750 h 215900"/>
              <a:gd name="connsiteX1" fmla="*/ 6350 w 101600"/>
              <a:gd name="connsiteY1" fmla="*/ 31750 h 215900"/>
              <a:gd name="connsiteX2" fmla="*/ 12700 w 101600"/>
              <a:gd name="connsiteY2" fmla="*/ 6350 h 215900"/>
              <a:gd name="connsiteX3" fmla="*/ 31750 w 101600"/>
              <a:gd name="connsiteY3" fmla="*/ 0 h 215900"/>
              <a:gd name="connsiteX4" fmla="*/ 50800 w 101600"/>
              <a:gd name="connsiteY4" fmla="*/ 6350 h 215900"/>
              <a:gd name="connsiteX5" fmla="*/ 69850 w 101600"/>
              <a:gd name="connsiteY5" fmla="*/ 50800 h 215900"/>
              <a:gd name="connsiteX6" fmla="*/ 82550 w 101600"/>
              <a:gd name="connsiteY6" fmla="*/ 76200 h 215900"/>
              <a:gd name="connsiteX7" fmla="*/ 95250 w 101600"/>
              <a:gd name="connsiteY7" fmla="*/ 139700 h 215900"/>
              <a:gd name="connsiteX8" fmla="*/ 101600 w 101600"/>
              <a:gd name="connsiteY8" fmla="*/ 158750 h 215900"/>
              <a:gd name="connsiteX9" fmla="*/ 95250 w 101600"/>
              <a:gd name="connsiteY9" fmla="*/ 209550 h 215900"/>
              <a:gd name="connsiteX10" fmla="*/ 76200 w 101600"/>
              <a:gd name="connsiteY10" fmla="*/ 215900 h 215900"/>
              <a:gd name="connsiteX11" fmla="*/ 25400 w 101600"/>
              <a:gd name="connsiteY11" fmla="*/ 209550 h 215900"/>
              <a:gd name="connsiteX12" fmla="*/ 6350 w 101600"/>
              <a:gd name="connsiteY12" fmla="*/ 171450 h 215900"/>
              <a:gd name="connsiteX13" fmla="*/ 0 w 101600"/>
              <a:gd name="connsiteY13" fmla="*/ 15875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600" h="215900">
                <a:moveTo>
                  <a:pt x="0" y="158750"/>
                </a:moveTo>
                <a:cubicBezTo>
                  <a:pt x="0" y="135467"/>
                  <a:pt x="2830" y="73990"/>
                  <a:pt x="6350" y="31750"/>
                </a:cubicBezTo>
                <a:cubicBezTo>
                  <a:pt x="7075" y="23053"/>
                  <a:pt x="7248" y="13165"/>
                  <a:pt x="12700" y="6350"/>
                </a:cubicBezTo>
                <a:cubicBezTo>
                  <a:pt x="16881" y="1123"/>
                  <a:pt x="25400" y="2117"/>
                  <a:pt x="31750" y="0"/>
                </a:cubicBezTo>
                <a:cubicBezTo>
                  <a:pt x="38100" y="2117"/>
                  <a:pt x="45573" y="2169"/>
                  <a:pt x="50800" y="6350"/>
                </a:cubicBezTo>
                <a:cubicBezTo>
                  <a:pt x="66886" y="19219"/>
                  <a:pt x="63313" y="33369"/>
                  <a:pt x="69850" y="50800"/>
                </a:cubicBezTo>
                <a:cubicBezTo>
                  <a:pt x="73174" y="59663"/>
                  <a:pt x="79226" y="67337"/>
                  <a:pt x="82550" y="76200"/>
                </a:cubicBezTo>
                <a:cubicBezTo>
                  <a:pt x="89451" y="94602"/>
                  <a:pt x="91259" y="121743"/>
                  <a:pt x="95250" y="139700"/>
                </a:cubicBezTo>
                <a:cubicBezTo>
                  <a:pt x="96702" y="146234"/>
                  <a:pt x="99483" y="152400"/>
                  <a:pt x="101600" y="158750"/>
                </a:cubicBezTo>
                <a:cubicBezTo>
                  <a:pt x="99483" y="175683"/>
                  <a:pt x="102181" y="193956"/>
                  <a:pt x="95250" y="209550"/>
                </a:cubicBezTo>
                <a:cubicBezTo>
                  <a:pt x="92532" y="215667"/>
                  <a:pt x="82893" y="215900"/>
                  <a:pt x="76200" y="215900"/>
                </a:cubicBezTo>
                <a:cubicBezTo>
                  <a:pt x="59135" y="215900"/>
                  <a:pt x="42333" y="211667"/>
                  <a:pt x="25400" y="209550"/>
                </a:cubicBezTo>
                <a:cubicBezTo>
                  <a:pt x="18979" y="199918"/>
                  <a:pt x="6350" y="184595"/>
                  <a:pt x="6350" y="171450"/>
                </a:cubicBezTo>
                <a:cubicBezTo>
                  <a:pt x="6350" y="166717"/>
                  <a:pt x="0" y="182033"/>
                  <a:pt x="0" y="15875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Freeform: Shape 6">
            <a:extLst>
              <a:ext uri="{FF2B5EF4-FFF2-40B4-BE49-F238E27FC236}">
                <a16:creationId xmlns:a16="http://schemas.microsoft.com/office/drawing/2014/main" id="{DFF1DD4C-CCC5-4470-899E-3BBB939E2CB3}"/>
              </a:ext>
            </a:extLst>
          </p:cNvPr>
          <p:cNvSpPr/>
          <p:nvPr/>
        </p:nvSpPr>
        <p:spPr>
          <a:xfrm>
            <a:off x="3613150" y="3416300"/>
            <a:ext cx="131268" cy="172825"/>
          </a:xfrm>
          <a:custGeom>
            <a:avLst/>
            <a:gdLst>
              <a:gd name="connsiteX0" fmla="*/ 44450 w 146050"/>
              <a:gd name="connsiteY0" fmla="*/ 0 h 217275"/>
              <a:gd name="connsiteX1" fmla="*/ 76200 w 146050"/>
              <a:gd name="connsiteY1" fmla="*/ 12700 h 217275"/>
              <a:gd name="connsiteX2" fmla="*/ 133350 w 146050"/>
              <a:gd name="connsiteY2" fmla="*/ 31750 h 217275"/>
              <a:gd name="connsiteX3" fmla="*/ 146050 w 146050"/>
              <a:gd name="connsiteY3" fmla="*/ 69850 h 217275"/>
              <a:gd name="connsiteX4" fmla="*/ 139700 w 146050"/>
              <a:gd name="connsiteY4" fmla="*/ 120650 h 217275"/>
              <a:gd name="connsiteX5" fmla="*/ 120650 w 146050"/>
              <a:gd name="connsiteY5" fmla="*/ 146050 h 217275"/>
              <a:gd name="connsiteX6" fmla="*/ 76200 w 146050"/>
              <a:gd name="connsiteY6" fmla="*/ 184150 h 217275"/>
              <a:gd name="connsiteX7" fmla="*/ 50800 w 146050"/>
              <a:gd name="connsiteY7" fmla="*/ 190500 h 217275"/>
              <a:gd name="connsiteX8" fmla="*/ 6350 w 146050"/>
              <a:gd name="connsiteY8" fmla="*/ 215900 h 217275"/>
              <a:gd name="connsiteX9" fmla="*/ 0 w 146050"/>
              <a:gd name="connsiteY9" fmla="*/ 196850 h 217275"/>
              <a:gd name="connsiteX10" fmla="*/ 6350 w 146050"/>
              <a:gd name="connsiteY10" fmla="*/ 63500 h 217275"/>
              <a:gd name="connsiteX11" fmla="*/ 31750 w 146050"/>
              <a:gd name="connsiteY11" fmla="*/ 57150 h 217275"/>
              <a:gd name="connsiteX12" fmla="*/ 57150 w 146050"/>
              <a:gd name="connsiteY12" fmla="*/ 19050 h 217275"/>
              <a:gd name="connsiteX13" fmla="*/ 44450 w 146050"/>
              <a:gd name="connsiteY13" fmla="*/ 38100 h 217275"/>
              <a:gd name="connsiteX14" fmla="*/ 25400 w 146050"/>
              <a:gd name="connsiteY14" fmla="*/ 57150 h 217275"/>
              <a:gd name="connsiteX15" fmla="*/ 12700 w 146050"/>
              <a:gd name="connsiteY15" fmla="*/ 31750 h 217275"/>
              <a:gd name="connsiteX16" fmla="*/ 44450 w 146050"/>
              <a:gd name="connsiteY16" fmla="*/ 19050 h 217275"/>
              <a:gd name="connsiteX17" fmla="*/ 44450 w 146050"/>
              <a:gd name="connsiteY17" fmla="*/ 0 h 21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050" h="217275">
                <a:moveTo>
                  <a:pt x="44450" y="0"/>
                </a:moveTo>
                <a:cubicBezTo>
                  <a:pt x="55033" y="4233"/>
                  <a:pt x="65465" y="8866"/>
                  <a:pt x="76200" y="12700"/>
                </a:cubicBezTo>
                <a:cubicBezTo>
                  <a:pt x="95111" y="19454"/>
                  <a:pt x="117809" y="19034"/>
                  <a:pt x="133350" y="31750"/>
                </a:cubicBezTo>
                <a:cubicBezTo>
                  <a:pt x="143711" y="40227"/>
                  <a:pt x="146050" y="69850"/>
                  <a:pt x="146050" y="69850"/>
                </a:cubicBezTo>
                <a:cubicBezTo>
                  <a:pt x="143933" y="86783"/>
                  <a:pt x="145096" y="104461"/>
                  <a:pt x="139700" y="120650"/>
                </a:cubicBezTo>
                <a:cubicBezTo>
                  <a:pt x="136353" y="130690"/>
                  <a:pt x="127538" y="138015"/>
                  <a:pt x="120650" y="146050"/>
                </a:cubicBezTo>
                <a:cubicBezTo>
                  <a:pt x="111118" y="157171"/>
                  <a:pt x="88748" y="177876"/>
                  <a:pt x="76200" y="184150"/>
                </a:cubicBezTo>
                <a:cubicBezTo>
                  <a:pt x="68394" y="188053"/>
                  <a:pt x="59267" y="188383"/>
                  <a:pt x="50800" y="190500"/>
                </a:cubicBezTo>
                <a:cubicBezTo>
                  <a:pt x="41876" y="199424"/>
                  <a:pt x="24624" y="223210"/>
                  <a:pt x="6350" y="215900"/>
                </a:cubicBezTo>
                <a:cubicBezTo>
                  <a:pt x="135" y="213414"/>
                  <a:pt x="2117" y="203200"/>
                  <a:pt x="0" y="196850"/>
                </a:cubicBezTo>
                <a:cubicBezTo>
                  <a:pt x="2117" y="152400"/>
                  <a:pt x="-3512" y="106894"/>
                  <a:pt x="6350" y="63500"/>
                </a:cubicBezTo>
                <a:cubicBezTo>
                  <a:pt x="8284" y="54990"/>
                  <a:pt x="25182" y="62897"/>
                  <a:pt x="31750" y="57150"/>
                </a:cubicBezTo>
                <a:cubicBezTo>
                  <a:pt x="43237" y="47099"/>
                  <a:pt x="48683" y="31750"/>
                  <a:pt x="57150" y="19050"/>
                </a:cubicBezTo>
                <a:cubicBezTo>
                  <a:pt x="61383" y="12700"/>
                  <a:pt x="49846" y="32704"/>
                  <a:pt x="44450" y="38100"/>
                </a:cubicBezTo>
                <a:lnTo>
                  <a:pt x="25400" y="57150"/>
                </a:lnTo>
                <a:cubicBezTo>
                  <a:pt x="21167" y="48683"/>
                  <a:pt x="14039" y="41121"/>
                  <a:pt x="12700" y="31750"/>
                </a:cubicBezTo>
                <a:cubicBezTo>
                  <a:pt x="9684" y="10641"/>
                  <a:pt x="28366" y="2966"/>
                  <a:pt x="44450" y="19050"/>
                </a:cubicBezTo>
                <a:lnTo>
                  <a:pt x="4445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6" name="Rectangle 65">
            <a:extLst>
              <a:ext uri="{FF2B5EF4-FFF2-40B4-BE49-F238E27FC236}">
                <a16:creationId xmlns:a16="http://schemas.microsoft.com/office/drawing/2014/main" id="{905DBC9F-8837-46DA-AC6C-855B1B2A407E}"/>
              </a:ext>
            </a:extLst>
          </p:cNvPr>
          <p:cNvSpPr/>
          <p:nvPr/>
        </p:nvSpPr>
        <p:spPr>
          <a:xfrm>
            <a:off x="454763" y="7244297"/>
            <a:ext cx="6042732" cy="707886"/>
          </a:xfrm>
          <a:prstGeom prst="rect">
            <a:avLst/>
          </a:prstGeom>
        </p:spPr>
        <p:txBody>
          <a:bodyPr wrap="square">
            <a:spAutoFit/>
          </a:bodyPr>
          <a:lstStyle/>
          <a:p>
            <a:r>
              <a:rPr lang="en-AU" sz="1600" b="1" dirty="0">
                <a:latin typeface="Arial Narrow" panose="020B0606020202030204" pitchFamily="34" charset="0"/>
              </a:rPr>
              <a:t>EBFM tools in action </a:t>
            </a:r>
          </a:p>
          <a:p>
            <a:r>
              <a:rPr lang="en-US" sz="1200" dirty="0">
                <a:latin typeface="Arial Narrow" panose="020B0606020202030204" pitchFamily="34" charset="0"/>
              </a:rPr>
              <a:t>EBFM tools are often context-specific, matching local goals for management</a:t>
            </a:r>
            <a:r>
              <a:rPr lang="en-US" sz="1200" baseline="30000" dirty="0">
                <a:latin typeface="Arial Narrow" panose="020B0606020202030204" pitchFamily="34" charset="0"/>
              </a:rPr>
              <a:t>[3]</a:t>
            </a:r>
            <a:r>
              <a:rPr lang="en-US" sz="1200" dirty="0">
                <a:latin typeface="Arial Narrow" panose="020B0606020202030204" pitchFamily="34" charset="0"/>
              </a:rPr>
              <a:t>. </a:t>
            </a:r>
          </a:p>
          <a:p>
            <a:r>
              <a:rPr lang="en-US" sz="1200" dirty="0">
                <a:latin typeface="Arial Narrow" panose="020B0606020202030204" pitchFamily="34" charset="0"/>
              </a:rPr>
              <a:t>Two common EBFM tools include </a:t>
            </a:r>
            <a:r>
              <a:rPr lang="en-US" sz="1200" b="1" dirty="0">
                <a:latin typeface="Arial Narrow" panose="020B0606020202030204" pitchFamily="34" charset="0"/>
              </a:rPr>
              <a:t>Marine Protected Areas </a:t>
            </a:r>
            <a:r>
              <a:rPr lang="en-US" sz="1200" dirty="0">
                <a:latin typeface="Arial Narrow" panose="020B0606020202030204" pitchFamily="34" charset="0"/>
              </a:rPr>
              <a:t>and </a:t>
            </a:r>
            <a:r>
              <a:rPr lang="en-US" sz="1200" b="1" dirty="0">
                <a:latin typeface="Arial Narrow" panose="020B0606020202030204" pitchFamily="34" charset="0"/>
              </a:rPr>
              <a:t>bycatch reduction.</a:t>
            </a:r>
            <a:endParaRPr lang="en-US" sz="1200" dirty="0">
              <a:latin typeface="Arial Narrow" panose="020B0606020202030204" pitchFamily="34" charset="0"/>
            </a:endParaRPr>
          </a:p>
        </p:txBody>
      </p:sp>
      <p:cxnSp>
        <p:nvCxnSpPr>
          <p:cNvPr id="69" name="Straight Connector 68">
            <a:extLst>
              <a:ext uri="{FF2B5EF4-FFF2-40B4-BE49-F238E27FC236}">
                <a16:creationId xmlns:a16="http://schemas.microsoft.com/office/drawing/2014/main" id="{C4019E91-70B1-43C0-94A8-0C83A5FA77DE}"/>
              </a:ext>
            </a:extLst>
          </p:cNvPr>
          <p:cNvCxnSpPr>
            <a:cxnSpLocks/>
          </p:cNvCxnSpPr>
          <p:nvPr/>
        </p:nvCxnSpPr>
        <p:spPr>
          <a:xfrm flipH="1">
            <a:off x="502054" y="7232909"/>
            <a:ext cx="58818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870CA6DF-3483-4C23-8D00-C015066FFE82}"/>
              </a:ext>
            </a:extLst>
          </p:cNvPr>
          <p:cNvSpPr/>
          <p:nvPr/>
        </p:nvSpPr>
        <p:spPr>
          <a:xfrm>
            <a:off x="502053" y="4199369"/>
            <a:ext cx="5881835" cy="88640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Rectangle 75">
            <a:extLst>
              <a:ext uri="{FF2B5EF4-FFF2-40B4-BE49-F238E27FC236}">
                <a16:creationId xmlns:a16="http://schemas.microsoft.com/office/drawing/2014/main" id="{8B426FC0-434E-4A3D-B9BB-8FE4A7A1AA19}"/>
              </a:ext>
            </a:extLst>
          </p:cNvPr>
          <p:cNvSpPr/>
          <p:nvPr/>
        </p:nvSpPr>
        <p:spPr>
          <a:xfrm>
            <a:off x="454763" y="4206160"/>
            <a:ext cx="6166771"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What is the difference between traditional single-species MSY and EBFM? Ans. </a:t>
            </a:r>
            <a:endParaRPr lang="en-US" sz="1200" dirty="0">
              <a:latin typeface="Arial Narrow" panose="020B0606020202030204" pitchFamily="34" charset="0"/>
              <a:ea typeface="Times New Roman" panose="02020603050405020304" pitchFamily="18" charset="0"/>
            </a:endParaRPr>
          </a:p>
        </p:txBody>
      </p:sp>
      <p:sp>
        <p:nvSpPr>
          <p:cNvPr id="79" name="Rectangle 78">
            <a:extLst>
              <a:ext uri="{FF2B5EF4-FFF2-40B4-BE49-F238E27FC236}">
                <a16:creationId xmlns:a16="http://schemas.microsoft.com/office/drawing/2014/main" id="{6DC613F2-4CD3-4376-82A3-49005C767503}"/>
              </a:ext>
            </a:extLst>
          </p:cNvPr>
          <p:cNvSpPr/>
          <p:nvPr/>
        </p:nvSpPr>
        <p:spPr>
          <a:xfrm>
            <a:off x="573211" y="4496442"/>
            <a:ext cx="5736499" cy="51150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Traditional single-species MSY focuses only on the target species. </a:t>
            </a:r>
          </a:p>
          <a:p>
            <a:r>
              <a:rPr lang="en-AU" sz="1200" dirty="0">
                <a:solidFill>
                  <a:schemeClr val="tx1">
                    <a:lumMod val="65000"/>
                    <a:lumOff val="35000"/>
                  </a:schemeClr>
                </a:solidFill>
                <a:latin typeface="Comic Sans MS" panose="030F0702030302020204" pitchFamily="66" charset="0"/>
              </a:rPr>
              <a:t>EBFM focuses on the ecosystem that supports the fishery. </a:t>
            </a:r>
          </a:p>
        </p:txBody>
      </p:sp>
      <p:sp>
        <p:nvSpPr>
          <p:cNvPr id="8" name="Rectangle 7">
            <a:extLst>
              <a:ext uri="{FF2B5EF4-FFF2-40B4-BE49-F238E27FC236}">
                <a16:creationId xmlns:a16="http://schemas.microsoft.com/office/drawing/2014/main" id="{0739E0B8-52E3-4F35-A582-FEC627158CE7}"/>
              </a:ext>
            </a:extLst>
          </p:cNvPr>
          <p:cNvSpPr/>
          <p:nvPr/>
        </p:nvSpPr>
        <p:spPr>
          <a:xfrm>
            <a:off x="3555526" y="2068806"/>
            <a:ext cx="2820542" cy="707886"/>
          </a:xfrm>
          <a:prstGeom prst="rect">
            <a:avLst/>
          </a:prstGeom>
          <a:solidFill>
            <a:schemeClr val="bg1">
              <a:lumMod val="85000"/>
            </a:schemeClr>
          </a:solidFill>
        </p:spPr>
        <p:txBody>
          <a:bodyPr wrap="square">
            <a:spAutoFit/>
          </a:bodyPr>
          <a:lstStyle/>
          <a:p>
            <a:pPr algn="ctr"/>
            <a:r>
              <a:rPr lang="en-US" sz="800" i="1" dirty="0">
                <a:latin typeface="Arial Narrow" panose="020B0606020202030204" pitchFamily="34" charset="0"/>
              </a:rPr>
              <a:t>“As a model, maximum sustainable yield (MSY) has been one of the most influential concepts to inform fish stock management. </a:t>
            </a:r>
            <a:br>
              <a:rPr lang="en-US" sz="800" i="1" dirty="0">
                <a:latin typeface="Arial Narrow" panose="020B0606020202030204" pitchFamily="34" charset="0"/>
              </a:rPr>
            </a:br>
            <a:r>
              <a:rPr lang="en-US" sz="800" i="1" dirty="0">
                <a:latin typeface="Arial Narrow" panose="020B0606020202030204" pitchFamily="34" charset="0"/>
              </a:rPr>
              <a:t>It has been criticized as a fisheries management tool as</a:t>
            </a:r>
            <a:r>
              <a:rPr lang="en-US" sz="800" b="1" i="1" dirty="0">
                <a:latin typeface="Arial Narrow" panose="020B0606020202030204" pitchFamily="34" charset="0"/>
              </a:rPr>
              <a:t> it ignores the size and age of the animal being harvested, its reproductive status and the effects of fishing on the ecosystem more broadly</a:t>
            </a:r>
            <a:r>
              <a:rPr lang="en-US" sz="800" i="1" dirty="0">
                <a:latin typeface="Arial Narrow" panose="020B0606020202030204" pitchFamily="34" charset="0"/>
              </a:rPr>
              <a:t>” </a:t>
            </a:r>
            <a:r>
              <a:rPr lang="en-US" sz="800" baseline="30000" dirty="0">
                <a:latin typeface="Arial Narrow" panose="020B0606020202030204" pitchFamily="34" charset="0"/>
              </a:rPr>
              <a:t>[1]</a:t>
            </a:r>
            <a:r>
              <a:rPr lang="en-US" sz="800" dirty="0">
                <a:latin typeface="Arial Narrow" panose="020B0606020202030204" pitchFamily="34" charset="0"/>
              </a:rPr>
              <a:t>.</a:t>
            </a:r>
            <a:endParaRPr lang="en-AU" sz="800" dirty="0">
              <a:latin typeface="Arial Narrow" panose="020B0606020202030204" pitchFamily="34" charset="0"/>
            </a:endParaRPr>
          </a:p>
        </p:txBody>
      </p:sp>
      <p:sp>
        <p:nvSpPr>
          <p:cNvPr id="88" name="Rectangle 87">
            <a:extLst>
              <a:ext uri="{FF2B5EF4-FFF2-40B4-BE49-F238E27FC236}">
                <a16:creationId xmlns:a16="http://schemas.microsoft.com/office/drawing/2014/main" id="{FBAF60A5-399E-4609-B840-CBF3DABB3E74}"/>
              </a:ext>
            </a:extLst>
          </p:cNvPr>
          <p:cNvSpPr/>
          <p:nvPr/>
        </p:nvSpPr>
        <p:spPr>
          <a:xfrm>
            <a:off x="4042019" y="2824385"/>
            <a:ext cx="2400614" cy="1338828"/>
          </a:xfrm>
          <a:prstGeom prst="rect">
            <a:avLst/>
          </a:prstGeom>
        </p:spPr>
        <p:txBody>
          <a:bodyPr wrap="square">
            <a:spAutoFit/>
          </a:bodyPr>
          <a:lstStyle/>
          <a:p>
            <a:pPr algn="r"/>
            <a:r>
              <a:rPr lang="en-AU" sz="900" dirty="0">
                <a:latin typeface="Arial Narrow" panose="020B0606020202030204" pitchFamily="34" charset="0"/>
              </a:rPr>
              <a:t>“</a:t>
            </a:r>
            <a:r>
              <a:rPr lang="en-AU" sz="900" i="1" dirty="0">
                <a:latin typeface="Arial Narrow" panose="020B0606020202030204" pitchFamily="34" charset="0"/>
              </a:rPr>
              <a:t>The aim (of EBFM) is to sustain </a:t>
            </a:r>
            <a:r>
              <a:rPr lang="en-US" sz="900" i="1" dirty="0">
                <a:latin typeface="Arial Narrow" panose="020B0606020202030204" pitchFamily="34" charset="0"/>
              </a:rPr>
              <a:t>healthy marine ecosystems and the fisheries they support by addressing some of the </a:t>
            </a:r>
            <a:r>
              <a:rPr lang="en-US" sz="900" b="1" i="1" dirty="0">
                <a:latin typeface="Arial Narrow" panose="020B0606020202030204" pitchFamily="34" charset="0"/>
              </a:rPr>
              <a:t>unintended consequences of fishing</a:t>
            </a:r>
            <a:r>
              <a:rPr lang="en-US" sz="900" i="1" dirty="0">
                <a:latin typeface="Arial Narrow" panose="020B0606020202030204" pitchFamily="34" charset="0"/>
              </a:rPr>
              <a:t>, such as </a:t>
            </a:r>
            <a:r>
              <a:rPr lang="en-US" sz="900" b="1" i="1" dirty="0">
                <a:latin typeface="Arial Narrow" panose="020B0606020202030204" pitchFamily="34" charset="0"/>
              </a:rPr>
              <a:t>habitat destruction</a:t>
            </a:r>
            <a:r>
              <a:rPr lang="en-US" sz="900" i="1" dirty="0">
                <a:latin typeface="Arial Narrow" panose="020B0606020202030204" pitchFamily="34" charset="0"/>
              </a:rPr>
              <a:t>, incidental mortality of non-target species (i.e. </a:t>
            </a:r>
            <a:r>
              <a:rPr lang="en-US" sz="900" b="1" i="1" dirty="0">
                <a:latin typeface="Arial Narrow" panose="020B0606020202030204" pitchFamily="34" charset="0"/>
              </a:rPr>
              <a:t>bycatch</a:t>
            </a:r>
            <a:r>
              <a:rPr lang="en-US" sz="900" i="1" dirty="0">
                <a:latin typeface="Arial Narrow" panose="020B0606020202030204" pitchFamily="34" charset="0"/>
              </a:rPr>
              <a:t>) and changes in the structure and function of ecosystems. An ecosystem approach to fisheries requires that fisheries should be managed to limit their impact on the ecosystem to the extent possible” </a:t>
            </a:r>
            <a:r>
              <a:rPr lang="en-US" sz="900" baseline="30000" dirty="0">
                <a:latin typeface="Arial Narrow" panose="020B0606020202030204" pitchFamily="34" charset="0"/>
              </a:rPr>
              <a:t>[2]</a:t>
            </a:r>
            <a:r>
              <a:rPr lang="en-US" sz="900" dirty="0">
                <a:latin typeface="Arial Narrow" panose="020B0606020202030204" pitchFamily="34" charset="0"/>
              </a:rPr>
              <a:t>. </a:t>
            </a:r>
          </a:p>
        </p:txBody>
      </p:sp>
      <p:sp>
        <p:nvSpPr>
          <p:cNvPr id="9" name="TextBox 8">
            <a:extLst>
              <a:ext uri="{FF2B5EF4-FFF2-40B4-BE49-F238E27FC236}">
                <a16:creationId xmlns:a16="http://schemas.microsoft.com/office/drawing/2014/main" id="{49C9B430-2EA2-4F50-B2A9-8FC57FE23B49}"/>
              </a:ext>
            </a:extLst>
          </p:cNvPr>
          <p:cNvSpPr txBox="1"/>
          <p:nvPr/>
        </p:nvSpPr>
        <p:spPr>
          <a:xfrm rot="20262164">
            <a:off x="1407207" y="2547372"/>
            <a:ext cx="328002" cy="215444"/>
          </a:xfrm>
          <a:prstGeom prst="rect">
            <a:avLst/>
          </a:prstGeom>
          <a:noFill/>
        </p:spPr>
        <p:txBody>
          <a:bodyPr wrap="square" rtlCol="0">
            <a:spAutoFit/>
          </a:bodyPr>
          <a:lstStyle/>
          <a:p>
            <a:r>
              <a:rPr lang="en-AU" sz="800" dirty="0">
                <a:latin typeface="Arial Narrow" panose="020B0606020202030204" pitchFamily="34" charset="0"/>
                <a:cs typeface="Arial" panose="020B0604020202020204" pitchFamily="34" charset="0"/>
              </a:rPr>
              <a:t>O</a:t>
            </a:r>
            <a:r>
              <a:rPr lang="en-AU" sz="600" dirty="0">
                <a:latin typeface="Arial Narrow" panose="020B0606020202030204" pitchFamily="34" charset="0"/>
                <a:cs typeface="Arial" panose="020B0604020202020204" pitchFamily="34" charset="0"/>
              </a:rPr>
              <a:t>2</a:t>
            </a:r>
            <a:endParaRPr lang="en-AU" sz="800" dirty="0">
              <a:latin typeface="Arial Narrow" panose="020B060602020203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E1D3BE75-B6DC-4410-A7D9-7CE4C24C0262}"/>
              </a:ext>
            </a:extLst>
          </p:cNvPr>
          <p:cNvSpPr txBox="1"/>
          <p:nvPr/>
        </p:nvSpPr>
        <p:spPr>
          <a:xfrm rot="1190280">
            <a:off x="624349" y="2038177"/>
            <a:ext cx="328002" cy="215444"/>
          </a:xfrm>
          <a:prstGeom prst="rect">
            <a:avLst/>
          </a:prstGeom>
          <a:noFill/>
        </p:spPr>
        <p:txBody>
          <a:bodyPr wrap="square" rtlCol="0">
            <a:spAutoFit/>
          </a:bodyPr>
          <a:lstStyle/>
          <a:p>
            <a:r>
              <a:rPr lang="en-AU" sz="800" dirty="0">
                <a:latin typeface="Arial Narrow" panose="020B0606020202030204" pitchFamily="34" charset="0"/>
                <a:cs typeface="Arial" panose="020B0604020202020204" pitchFamily="34" charset="0"/>
              </a:rPr>
              <a:t>°C</a:t>
            </a:r>
            <a:endParaRPr lang="en-AU" sz="1000" dirty="0">
              <a:latin typeface="Arial Narrow" panose="020B060602020203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99AC2EA8-A938-423D-AC2A-BC798F4EC37A}"/>
              </a:ext>
            </a:extLst>
          </p:cNvPr>
          <p:cNvSpPr txBox="1"/>
          <p:nvPr/>
        </p:nvSpPr>
        <p:spPr>
          <a:xfrm rot="1074680">
            <a:off x="2264473" y="3088383"/>
            <a:ext cx="468959" cy="215444"/>
          </a:xfrm>
          <a:prstGeom prst="rect">
            <a:avLst/>
          </a:prstGeom>
          <a:noFill/>
        </p:spPr>
        <p:txBody>
          <a:bodyPr wrap="square" rtlCol="0">
            <a:spAutoFit/>
          </a:bodyPr>
          <a:lstStyle/>
          <a:p>
            <a:r>
              <a:rPr lang="en-AU" sz="800" dirty="0">
                <a:latin typeface="Arial Narrow" panose="020B0606020202030204" pitchFamily="34" charset="0"/>
                <a:cs typeface="Arial" panose="020B0604020202020204" pitchFamily="34" charset="0"/>
              </a:rPr>
              <a:t>Clarity</a:t>
            </a:r>
            <a:endParaRPr lang="en-AU" sz="1000" dirty="0">
              <a:latin typeface="Arial Narrow" panose="020B060602020203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9B3EAEFC-77E1-41D8-A0F8-44BBA7DCBBCC}"/>
              </a:ext>
            </a:extLst>
          </p:cNvPr>
          <p:cNvSpPr txBox="1"/>
          <p:nvPr/>
        </p:nvSpPr>
        <p:spPr>
          <a:xfrm rot="20171452">
            <a:off x="461121" y="2161004"/>
            <a:ext cx="328002" cy="215444"/>
          </a:xfrm>
          <a:prstGeom prst="rect">
            <a:avLst/>
          </a:prstGeom>
          <a:noFill/>
        </p:spPr>
        <p:txBody>
          <a:bodyPr wrap="square" rtlCol="0">
            <a:spAutoFit/>
          </a:bodyPr>
          <a:lstStyle/>
          <a:p>
            <a:r>
              <a:rPr lang="en-AU" sz="800" dirty="0">
                <a:latin typeface="Arial Narrow" panose="020B0606020202030204" pitchFamily="34" charset="0"/>
                <a:cs typeface="Arial" panose="020B0604020202020204" pitchFamily="34" charset="0"/>
              </a:rPr>
              <a:t>pH</a:t>
            </a:r>
            <a:endParaRPr lang="en-AU" sz="1000" dirty="0">
              <a:latin typeface="Arial Narrow" panose="020B0606020202030204" pitchFamily="34" charset="0"/>
              <a:cs typeface="Arial" panose="020B0604020202020204" pitchFamily="34" charset="0"/>
            </a:endParaRPr>
          </a:p>
        </p:txBody>
      </p:sp>
      <p:sp>
        <p:nvSpPr>
          <p:cNvPr id="96" name="TextBox 95">
            <a:extLst>
              <a:ext uri="{FF2B5EF4-FFF2-40B4-BE49-F238E27FC236}">
                <a16:creationId xmlns:a16="http://schemas.microsoft.com/office/drawing/2014/main" id="{36C55E70-A828-4E0F-9AC2-97D0B9376155}"/>
              </a:ext>
            </a:extLst>
          </p:cNvPr>
          <p:cNvSpPr txBox="1"/>
          <p:nvPr/>
        </p:nvSpPr>
        <p:spPr>
          <a:xfrm rot="483068">
            <a:off x="959504" y="1852035"/>
            <a:ext cx="663785" cy="215444"/>
          </a:xfrm>
          <a:prstGeom prst="rect">
            <a:avLst/>
          </a:prstGeom>
          <a:noFill/>
        </p:spPr>
        <p:txBody>
          <a:bodyPr wrap="square" rtlCol="0">
            <a:spAutoFit/>
          </a:bodyPr>
          <a:lstStyle/>
          <a:p>
            <a:r>
              <a:rPr lang="en-AU" sz="800" dirty="0">
                <a:latin typeface="Arial Narrow" panose="020B0606020202030204" pitchFamily="34" charset="0"/>
                <a:cs typeface="Arial" panose="020B0604020202020204" pitchFamily="34" charset="0"/>
              </a:rPr>
              <a:t>Nutrients</a:t>
            </a:r>
            <a:endParaRPr lang="en-AU" sz="1000" dirty="0">
              <a:latin typeface="Arial Narrow" panose="020B0606020202030204" pitchFamily="34" charset="0"/>
              <a:cs typeface="Arial" panose="020B0604020202020204" pitchFamily="34" charset="0"/>
            </a:endParaRPr>
          </a:p>
        </p:txBody>
      </p:sp>
      <p:sp>
        <p:nvSpPr>
          <p:cNvPr id="97" name="TextBox 96">
            <a:extLst>
              <a:ext uri="{FF2B5EF4-FFF2-40B4-BE49-F238E27FC236}">
                <a16:creationId xmlns:a16="http://schemas.microsoft.com/office/drawing/2014/main" id="{C2941141-DB32-4CCF-B886-632FE1711241}"/>
              </a:ext>
            </a:extLst>
          </p:cNvPr>
          <p:cNvSpPr txBox="1"/>
          <p:nvPr/>
        </p:nvSpPr>
        <p:spPr>
          <a:xfrm rot="18081066">
            <a:off x="1149915" y="2079503"/>
            <a:ext cx="706037" cy="215444"/>
          </a:xfrm>
          <a:prstGeom prst="rect">
            <a:avLst/>
          </a:prstGeom>
          <a:noFill/>
        </p:spPr>
        <p:txBody>
          <a:bodyPr wrap="square" rtlCol="0">
            <a:spAutoFit/>
          </a:bodyPr>
          <a:lstStyle/>
          <a:p>
            <a:r>
              <a:rPr lang="en-AU" sz="800" dirty="0">
                <a:latin typeface="Arial Narrow" panose="020B0606020202030204" pitchFamily="34" charset="0"/>
                <a:cs typeface="Arial" panose="020B0604020202020204" pitchFamily="34" charset="0"/>
              </a:rPr>
              <a:t>Competition</a:t>
            </a:r>
            <a:endParaRPr lang="en-AU" sz="1000" dirty="0">
              <a:latin typeface="Arial Narrow" panose="020B0606020202030204" pitchFamily="34" charset="0"/>
              <a:cs typeface="Arial" panose="020B0604020202020204" pitchFamily="34" charset="0"/>
            </a:endParaRPr>
          </a:p>
        </p:txBody>
      </p:sp>
      <p:sp>
        <p:nvSpPr>
          <p:cNvPr id="98" name="TextBox 97">
            <a:extLst>
              <a:ext uri="{FF2B5EF4-FFF2-40B4-BE49-F238E27FC236}">
                <a16:creationId xmlns:a16="http://schemas.microsoft.com/office/drawing/2014/main" id="{4FD4A6A0-57A9-4E21-AF80-1B4F4B7B90B7}"/>
              </a:ext>
            </a:extLst>
          </p:cNvPr>
          <p:cNvSpPr txBox="1"/>
          <p:nvPr/>
        </p:nvSpPr>
        <p:spPr>
          <a:xfrm rot="21409523">
            <a:off x="1739406" y="3124853"/>
            <a:ext cx="599946" cy="215444"/>
          </a:xfrm>
          <a:prstGeom prst="rect">
            <a:avLst/>
          </a:prstGeom>
          <a:noFill/>
        </p:spPr>
        <p:txBody>
          <a:bodyPr wrap="square" rtlCol="0">
            <a:spAutoFit/>
          </a:bodyPr>
          <a:lstStyle/>
          <a:p>
            <a:r>
              <a:rPr lang="en-AU" sz="800" dirty="0">
                <a:latin typeface="Arial Narrow" panose="020B0606020202030204" pitchFamily="34" charset="0"/>
                <a:cs typeface="Arial" panose="020B0604020202020204" pitchFamily="34" charset="0"/>
              </a:rPr>
              <a:t>Predators </a:t>
            </a:r>
            <a:endParaRPr lang="en-AU" sz="1000" dirty="0">
              <a:latin typeface="Arial Narrow" panose="020B0606020202030204" pitchFamily="34" charset="0"/>
              <a:cs typeface="Arial" panose="020B0604020202020204" pitchFamily="34" charset="0"/>
            </a:endParaRPr>
          </a:p>
        </p:txBody>
      </p:sp>
      <p:sp>
        <p:nvSpPr>
          <p:cNvPr id="99" name="TextBox 98">
            <a:extLst>
              <a:ext uri="{FF2B5EF4-FFF2-40B4-BE49-F238E27FC236}">
                <a16:creationId xmlns:a16="http://schemas.microsoft.com/office/drawing/2014/main" id="{BFD65EDD-8055-43AF-9924-8B5C212182EF}"/>
              </a:ext>
            </a:extLst>
          </p:cNvPr>
          <p:cNvSpPr txBox="1"/>
          <p:nvPr/>
        </p:nvSpPr>
        <p:spPr>
          <a:xfrm rot="1747190">
            <a:off x="1529260" y="2941783"/>
            <a:ext cx="599946" cy="215444"/>
          </a:xfrm>
          <a:prstGeom prst="rect">
            <a:avLst/>
          </a:prstGeom>
          <a:noFill/>
        </p:spPr>
        <p:txBody>
          <a:bodyPr wrap="square" rtlCol="0">
            <a:spAutoFit/>
          </a:bodyPr>
          <a:lstStyle/>
          <a:p>
            <a:r>
              <a:rPr lang="en-AU" sz="800" dirty="0">
                <a:latin typeface="Arial Narrow" panose="020B0606020202030204" pitchFamily="34" charset="0"/>
                <a:cs typeface="Arial" panose="020B0604020202020204" pitchFamily="34" charset="0"/>
              </a:rPr>
              <a:t>Prey</a:t>
            </a:r>
            <a:endParaRPr lang="en-AU" sz="1000" dirty="0">
              <a:latin typeface="Arial Narrow" panose="020B0606020202030204" pitchFamily="34" charset="0"/>
              <a:cs typeface="Arial" panose="020B0604020202020204" pitchFamily="34" charset="0"/>
            </a:endParaRPr>
          </a:p>
        </p:txBody>
      </p:sp>
      <p:sp>
        <p:nvSpPr>
          <p:cNvPr id="100" name="TextBox 99">
            <a:extLst>
              <a:ext uri="{FF2B5EF4-FFF2-40B4-BE49-F238E27FC236}">
                <a16:creationId xmlns:a16="http://schemas.microsoft.com/office/drawing/2014/main" id="{ADCECBD0-6B2C-4AA3-982E-4054F7A315C5}"/>
              </a:ext>
            </a:extLst>
          </p:cNvPr>
          <p:cNvSpPr txBox="1"/>
          <p:nvPr/>
        </p:nvSpPr>
        <p:spPr>
          <a:xfrm rot="20632207">
            <a:off x="472907" y="1782981"/>
            <a:ext cx="706037" cy="215444"/>
          </a:xfrm>
          <a:prstGeom prst="rect">
            <a:avLst/>
          </a:prstGeom>
          <a:noFill/>
        </p:spPr>
        <p:txBody>
          <a:bodyPr wrap="square" rtlCol="0">
            <a:spAutoFit/>
          </a:bodyPr>
          <a:lstStyle/>
          <a:p>
            <a:r>
              <a:rPr lang="en-AU" sz="800" dirty="0">
                <a:latin typeface="Arial Narrow" panose="020B0606020202030204" pitchFamily="34" charset="0"/>
                <a:cs typeface="Arial" panose="020B0604020202020204" pitchFamily="34" charset="0"/>
              </a:rPr>
              <a:t>Diversity </a:t>
            </a:r>
            <a:endParaRPr lang="en-AU" sz="1000" dirty="0">
              <a:latin typeface="Arial Narrow" panose="020B0606020202030204" pitchFamily="34" charset="0"/>
              <a:cs typeface="Arial" panose="020B0604020202020204" pitchFamily="34" charset="0"/>
            </a:endParaRPr>
          </a:p>
        </p:txBody>
      </p:sp>
      <p:sp>
        <p:nvSpPr>
          <p:cNvPr id="102" name="Rectangle 101">
            <a:extLst>
              <a:ext uri="{FF2B5EF4-FFF2-40B4-BE49-F238E27FC236}">
                <a16:creationId xmlns:a16="http://schemas.microsoft.com/office/drawing/2014/main" id="{CBBD957A-FA4F-49E4-8503-36AC4760AFAD}"/>
              </a:ext>
            </a:extLst>
          </p:cNvPr>
          <p:cNvSpPr/>
          <p:nvPr/>
        </p:nvSpPr>
        <p:spPr>
          <a:xfrm>
            <a:off x="502053" y="5136378"/>
            <a:ext cx="5881835" cy="92978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Rectangle 102">
            <a:extLst>
              <a:ext uri="{FF2B5EF4-FFF2-40B4-BE49-F238E27FC236}">
                <a16:creationId xmlns:a16="http://schemas.microsoft.com/office/drawing/2014/main" id="{E78F4D57-EE7B-4606-A69F-15FAADA1CE84}"/>
              </a:ext>
            </a:extLst>
          </p:cNvPr>
          <p:cNvSpPr/>
          <p:nvPr/>
        </p:nvSpPr>
        <p:spPr>
          <a:xfrm>
            <a:off x="457779" y="5149639"/>
            <a:ext cx="6610893"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What do MSY models in traditional single-species fisheries management ignore? Ans.</a:t>
            </a:r>
            <a:r>
              <a:rPr lang="en-AU" sz="800" dirty="0">
                <a:latin typeface="Arial Narrow" panose="020B0606020202030204" pitchFamily="34" charset="0"/>
                <a:ea typeface="Times New Roman" panose="02020603050405020304" pitchFamily="18" charset="0"/>
              </a:rPr>
              <a:t>(</a:t>
            </a:r>
            <a:r>
              <a:rPr lang="en-AU" sz="700" i="1" dirty="0">
                <a:latin typeface="Arial Narrow" panose="020B0606020202030204" pitchFamily="34" charset="0"/>
                <a:ea typeface="Times New Roman" panose="02020603050405020304" pitchFamily="18" charset="0"/>
              </a:rPr>
              <a:t>hint</a:t>
            </a:r>
            <a:r>
              <a:rPr lang="en-AU" sz="700" dirty="0">
                <a:latin typeface="Arial Narrow" panose="020B0606020202030204" pitchFamily="34" charset="0"/>
                <a:ea typeface="Times New Roman" panose="02020603050405020304" pitchFamily="18" charset="0"/>
              </a:rPr>
              <a:t>: see bold)</a:t>
            </a:r>
            <a:endParaRPr lang="en-US" sz="1200" dirty="0">
              <a:latin typeface="Arial Narrow" panose="020B0606020202030204" pitchFamily="34" charset="0"/>
              <a:ea typeface="Times New Roman" panose="02020603050405020304" pitchFamily="18" charset="0"/>
            </a:endParaRPr>
          </a:p>
        </p:txBody>
      </p:sp>
      <p:sp>
        <p:nvSpPr>
          <p:cNvPr id="104" name="Rectangle 103">
            <a:extLst>
              <a:ext uri="{FF2B5EF4-FFF2-40B4-BE49-F238E27FC236}">
                <a16:creationId xmlns:a16="http://schemas.microsoft.com/office/drawing/2014/main" id="{6AC4C802-0D2F-446F-B21C-EBAA67D82FDD}"/>
              </a:ext>
            </a:extLst>
          </p:cNvPr>
          <p:cNvSpPr/>
          <p:nvPr/>
        </p:nvSpPr>
        <p:spPr>
          <a:xfrm>
            <a:off x="573212" y="5433449"/>
            <a:ext cx="5746040" cy="53919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The size and age of the animal being harvested, its reproductive status and the effects of fishing on the ecosystem more broadly</a:t>
            </a:r>
            <a:r>
              <a:rPr lang="en-AU" sz="1200" baseline="30000" dirty="0">
                <a:solidFill>
                  <a:schemeClr val="tx1">
                    <a:lumMod val="65000"/>
                    <a:lumOff val="35000"/>
                  </a:schemeClr>
                </a:solidFill>
                <a:latin typeface="Comic Sans MS" panose="030F0702030302020204" pitchFamily="66" charset="0"/>
              </a:rPr>
              <a:t>[1]</a:t>
            </a:r>
            <a:r>
              <a:rPr lang="en-AU" sz="1200" dirty="0">
                <a:solidFill>
                  <a:schemeClr val="tx1">
                    <a:lumMod val="65000"/>
                    <a:lumOff val="35000"/>
                  </a:schemeClr>
                </a:solidFill>
                <a:latin typeface="Comic Sans MS" panose="030F0702030302020204" pitchFamily="66" charset="0"/>
              </a:rPr>
              <a:t>. </a:t>
            </a:r>
          </a:p>
        </p:txBody>
      </p:sp>
      <p:sp>
        <p:nvSpPr>
          <p:cNvPr id="108" name="Rectangle 107">
            <a:extLst>
              <a:ext uri="{FF2B5EF4-FFF2-40B4-BE49-F238E27FC236}">
                <a16:creationId xmlns:a16="http://schemas.microsoft.com/office/drawing/2014/main" id="{A042A581-70FD-4EDC-A2B7-DADCB4F4FBF6}"/>
              </a:ext>
            </a:extLst>
          </p:cNvPr>
          <p:cNvSpPr/>
          <p:nvPr/>
        </p:nvSpPr>
        <p:spPr>
          <a:xfrm>
            <a:off x="502053" y="6122591"/>
            <a:ext cx="5881835" cy="104473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Rectangle 108">
            <a:extLst>
              <a:ext uri="{FF2B5EF4-FFF2-40B4-BE49-F238E27FC236}">
                <a16:creationId xmlns:a16="http://schemas.microsoft.com/office/drawing/2014/main" id="{2B15826E-2996-4464-8601-2042EEC50159}"/>
              </a:ext>
            </a:extLst>
          </p:cNvPr>
          <p:cNvSpPr/>
          <p:nvPr/>
        </p:nvSpPr>
        <p:spPr>
          <a:xfrm>
            <a:off x="482612" y="6130025"/>
            <a:ext cx="6349137"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What are the unintended consequences of fishing that MSY models fail to address? Ans. </a:t>
            </a:r>
            <a:endParaRPr lang="en-US" sz="1200" dirty="0">
              <a:latin typeface="Arial Narrow" panose="020B0606020202030204" pitchFamily="34" charset="0"/>
              <a:ea typeface="Times New Roman" panose="02020603050405020304" pitchFamily="18" charset="0"/>
            </a:endParaRPr>
          </a:p>
        </p:txBody>
      </p:sp>
      <p:sp>
        <p:nvSpPr>
          <p:cNvPr id="110" name="Rectangle 109">
            <a:extLst>
              <a:ext uri="{FF2B5EF4-FFF2-40B4-BE49-F238E27FC236}">
                <a16:creationId xmlns:a16="http://schemas.microsoft.com/office/drawing/2014/main" id="{0D5BFDEE-04EA-4E3A-A321-BA4D48E1E007}"/>
              </a:ext>
            </a:extLst>
          </p:cNvPr>
          <p:cNvSpPr/>
          <p:nvPr/>
        </p:nvSpPr>
        <p:spPr>
          <a:xfrm>
            <a:off x="596289" y="6418411"/>
            <a:ext cx="5746040" cy="66120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Habitat destruction and bycatch. As well as any serious deterioration in trophic levels and ecosystem structure by removing top predators with unpredicted consequences at bottom trophic levels</a:t>
            </a:r>
            <a:r>
              <a:rPr lang="en-AU" sz="1200" baseline="30000" dirty="0">
                <a:solidFill>
                  <a:schemeClr val="tx1">
                    <a:lumMod val="65000"/>
                    <a:lumOff val="35000"/>
                  </a:schemeClr>
                </a:solidFill>
                <a:latin typeface="Comic Sans MS" panose="030F0702030302020204" pitchFamily="66" charset="0"/>
              </a:rPr>
              <a:t>[2]</a:t>
            </a:r>
            <a:r>
              <a:rPr lang="en-AU" sz="1200" dirty="0">
                <a:solidFill>
                  <a:schemeClr val="tx1">
                    <a:lumMod val="65000"/>
                    <a:lumOff val="35000"/>
                  </a:schemeClr>
                </a:solidFill>
                <a:latin typeface="Comic Sans MS" panose="030F0702030302020204" pitchFamily="66" charset="0"/>
              </a:rPr>
              <a:t>.  </a:t>
            </a:r>
          </a:p>
        </p:txBody>
      </p:sp>
      <p:sp>
        <p:nvSpPr>
          <p:cNvPr id="114" name="Rectangle 113">
            <a:extLst>
              <a:ext uri="{FF2B5EF4-FFF2-40B4-BE49-F238E27FC236}">
                <a16:creationId xmlns:a16="http://schemas.microsoft.com/office/drawing/2014/main" id="{C20A350B-7948-495E-983D-7B031722A410}"/>
              </a:ext>
            </a:extLst>
          </p:cNvPr>
          <p:cNvSpPr/>
          <p:nvPr/>
        </p:nvSpPr>
        <p:spPr>
          <a:xfrm>
            <a:off x="497166" y="7964349"/>
            <a:ext cx="5870318" cy="37733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 name="Rectangle 114">
            <a:extLst>
              <a:ext uri="{FF2B5EF4-FFF2-40B4-BE49-F238E27FC236}">
                <a16:creationId xmlns:a16="http://schemas.microsoft.com/office/drawing/2014/main" id="{87BBA0BC-944D-4B5B-BFC8-B4C13FB4A502}"/>
              </a:ext>
            </a:extLst>
          </p:cNvPr>
          <p:cNvSpPr/>
          <p:nvPr/>
        </p:nvSpPr>
        <p:spPr>
          <a:xfrm>
            <a:off x="525461" y="7993637"/>
            <a:ext cx="5842022"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Activity: Name 2 EBFM tools:</a:t>
            </a:r>
            <a:endParaRPr lang="en-US" sz="1200" b="1" dirty="0">
              <a:latin typeface="Arial Narrow" panose="020B0606020202030204" pitchFamily="34" charset="0"/>
              <a:ea typeface="Times New Roman" panose="02020603050405020304" pitchFamily="18" charset="0"/>
            </a:endParaRPr>
          </a:p>
        </p:txBody>
      </p:sp>
      <p:sp>
        <p:nvSpPr>
          <p:cNvPr id="116" name="Rectangle 115">
            <a:extLst>
              <a:ext uri="{FF2B5EF4-FFF2-40B4-BE49-F238E27FC236}">
                <a16:creationId xmlns:a16="http://schemas.microsoft.com/office/drawing/2014/main" id="{BEB930C7-0B75-4C1F-9B76-B7B8629F7649}"/>
              </a:ext>
            </a:extLst>
          </p:cNvPr>
          <p:cNvSpPr/>
          <p:nvPr/>
        </p:nvSpPr>
        <p:spPr>
          <a:xfrm>
            <a:off x="2511254" y="8009903"/>
            <a:ext cx="3812813" cy="27401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117" name="Rectangle 116">
            <a:extLst>
              <a:ext uri="{FF2B5EF4-FFF2-40B4-BE49-F238E27FC236}">
                <a16:creationId xmlns:a16="http://schemas.microsoft.com/office/drawing/2014/main" id="{954C5E00-03FC-4EB0-B04B-631842F2960A}"/>
              </a:ext>
            </a:extLst>
          </p:cNvPr>
          <p:cNvSpPr/>
          <p:nvPr/>
        </p:nvSpPr>
        <p:spPr>
          <a:xfrm flipH="1">
            <a:off x="2532962" y="8000278"/>
            <a:ext cx="3812813" cy="276999"/>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Marine Protected Areas and bycatch reduction</a:t>
            </a:r>
          </a:p>
        </p:txBody>
      </p:sp>
      <p:sp>
        <p:nvSpPr>
          <p:cNvPr id="118" name="Rectangle 117">
            <a:extLst>
              <a:ext uri="{FF2B5EF4-FFF2-40B4-BE49-F238E27FC236}">
                <a16:creationId xmlns:a16="http://schemas.microsoft.com/office/drawing/2014/main" id="{BE68FF65-36CF-42E8-B027-36BD487ACA57}"/>
              </a:ext>
            </a:extLst>
          </p:cNvPr>
          <p:cNvSpPr/>
          <p:nvPr/>
        </p:nvSpPr>
        <p:spPr>
          <a:xfrm>
            <a:off x="431591" y="8327067"/>
            <a:ext cx="6180646" cy="530915"/>
          </a:xfrm>
          <a:prstGeom prst="rect">
            <a:avLst/>
          </a:prstGeom>
        </p:spPr>
        <p:txBody>
          <a:bodyPr wrap="square">
            <a:spAutoFit/>
          </a:bodyPr>
          <a:lstStyle/>
          <a:p>
            <a:r>
              <a:rPr lang="en-AU" sz="570" baseline="30000" dirty="0">
                <a:latin typeface="Arial Narrow" panose="020B0606020202030204" pitchFamily="34" charset="0"/>
              </a:rPr>
              <a:t>[1] </a:t>
            </a:r>
            <a:r>
              <a:rPr lang="en-AU" sz="570" dirty="0">
                <a:latin typeface="Arial Narrow" panose="020B0606020202030204" pitchFamily="34" charset="0"/>
              </a:rPr>
              <a:t>QCAA</a:t>
            </a:r>
            <a:r>
              <a:rPr lang="en-US" sz="570" dirty="0">
                <a:latin typeface="Arial Narrow" panose="020B0606020202030204" pitchFamily="34" charset="0"/>
              </a:rPr>
              <a:t> (2018). Marine Science 2019 v1.2: General Senior </a:t>
            </a:r>
            <a:r>
              <a:rPr lang="en-US" sz="570" dirty="0" err="1">
                <a:latin typeface="Arial Narrow" panose="020B0606020202030204" pitchFamily="34" charset="0"/>
              </a:rPr>
              <a:t>Syllubus</a:t>
            </a:r>
            <a:r>
              <a:rPr lang="en-US" sz="570" dirty="0">
                <a:latin typeface="Arial Narrow" panose="020B0606020202030204" pitchFamily="34" charset="0"/>
              </a:rPr>
              <a:t>. QCAA. Accessed 13.04.2019 from: https://www.qcaa.qld.edu.au/senior/senior-subjects/sciences/marine-science/syllabus</a:t>
            </a:r>
          </a:p>
          <a:p>
            <a:r>
              <a:rPr lang="en-US" sz="570" baseline="30000" dirty="0">
                <a:latin typeface="Arial Narrow" panose="020B0606020202030204" pitchFamily="34" charset="0"/>
              </a:rPr>
              <a:t>[2] </a:t>
            </a:r>
            <a:r>
              <a:rPr lang="en-US" sz="570" dirty="0">
                <a:latin typeface="Arial Narrow" panose="020B0606020202030204" pitchFamily="34" charset="0"/>
              </a:rPr>
              <a:t>Zhou, S., Smith, A.D.M., Punt, A., Richardson, A.J., Gibbs, M., Fulton, E.A., Pascoe, S., Bulman, C., Bayliss, P. and Sainsbury, K.</a:t>
            </a:r>
            <a:r>
              <a:rPr lang="en-US" sz="570" i="1" dirty="0">
                <a:latin typeface="Arial Narrow" panose="020B0606020202030204" pitchFamily="34" charset="0"/>
              </a:rPr>
              <a:t> </a:t>
            </a:r>
            <a:r>
              <a:rPr lang="en-US" sz="570" dirty="0">
                <a:latin typeface="Arial Narrow" panose="020B0606020202030204" pitchFamily="34" charset="0"/>
              </a:rPr>
              <a:t>(2010). Ecosystem-based fisheries management requires a change to the selective fishing philosophy. </a:t>
            </a:r>
            <a:r>
              <a:rPr lang="en-US" sz="570" i="1" dirty="0">
                <a:latin typeface="Arial Narrow" panose="020B0606020202030204" pitchFamily="34" charset="0"/>
              </a:rPr>
              <a:t>PNAS </a:t>
            </a:r>
            <a:r>
              <a:rPr lang="en-AU" sz="570" i="1" dirty="0">
                <a:latin typeface="Arial Narrow" panose="020B0606020202030204" pitchFamily="34" charset="0"/>
              </a:rPr>
              <a:t> 107(21):9485-9 DOI: 10.1073/pnas.0912771107</a:t>
            </a:r>
          </a:p>
          <a:p>
            <a:r>
              <a:rPr lang="en-AU" sz="570" baseline="30000" dirty="0">
                <a:latin typeface="Arial Narrow" panose="020B0606020202030204" pitchFamily="34" charset="0"/>
              </a:rPr>
              <a:t>[3] </a:t>
            </a:r>
            <a:r>
              <a:rPr lang="en-AU" sz="570" dirty="0" err="1">
                <a:latin typeface="Arial Narrow" panose="020B0606020202030204" pitchFamily="34" charset="0"/>
              </a:rPr>
              <a:t>Trochta</a:t>
            </a:r>
            <a:r>
              <a:rPr lang="en-AU" sz="570" dirty="0">
                <a:latin typeface="Arial Narrow" panose="020B0606020202030204" pitchFamily="34" charset="0"/>
              </a:rPr>
              <a:t>, J.T., Pons, M., Rudd, M.B., </a:t>
            </a:r>
            <a:r>
              <a:rPr lang="en-AU" sz="570" dirty="0" err="1">
                <a:latin typeface="Arial Narrow" panose="020B0606020202030204" pitchFamily="34" charset="0"/>
              </a:rPr>
              <a:t>Krigbaum</a:t>
            </a:r>
            <a:r>
              <a:rPr lang="en-AU" sz="570" dirty="0">
                <a:latin typeface="Arial Narrow" panose="020B0606020202030204" pitchFamily="34" charset="0"/>
              </a:rPr>
              <a:t>, M., </a:t>
            </a:r>
            <a:r>
              <a:rPr lang="en-AU" sz="570" dirty="0" err="1">
                <a:latin typeface="Arial Narrow" panose="020B0606020202030204" pitchFamily="34" charset="0"/>
              </a:rPr>
              <a:t>Tanz</a:t>
            </a:r>
            <a:r>
              <a:rPr lang="en-AU" sz="570" dirty="0">
                <a:latin typeface="Arial Narrow" panose="020B0606020202030204" pitchFamily="34" charset="0"/>
              </a:rPr>
              <a:t>, A. and </a:t>
            </a:r>
            <a:r>
              <a:rPr lang="en-AU" sz="570" dirty="0" err="1">
                <a:latin typeface="Arial Narrow" panose="020B0606020202030204" pitchFamily="34" charset="0"/>
              </a:rPr>
              <a:t>Hilborn</a:t>
            </a:r>
            <a:r>
              <a:rPr lang="en-AU" sz="570" dirty="0">
                <a:latin typeface="Arial Narrow" panose="020B0606020202030204" pitchFamily="34" charset="0"/>
              </a:rPr>
              <a:t>, R. (2018). Ecosystem-based fisheries management: Perception on definitions, implementations, and aspirations. </a:t>
            </a:r>
            <a:r>
              <a:rPr lang="en-AU" sz="570" i="1" dirty="0" err="1">
                <a:latin typeface="Arial Narrow" panose="020B0606020202030204" pitchFamily="34" charset="0"/>
              </a:rPr>
              <a:t>PLoS</a:t>
            </a:r>
            <a:r>
              <a:rPr lang="en-AU" sz="570" i="1" dirty="0">
                <a:latin typeface="Arial Narrow" panose="020B0606020202030204" pitchFamily="34" charset="0"/>
              </a:rPr>
              <a:t> ONE 13(1):e0190468. DOI: 10.1371/journal.pone.0190467</a:t>
            </a:r>
            <a:endParaRPr lang="en-US" sz="570" i="1" dirty="0">
              <a:latin typeface="Arial Narrow" panose="020B0606020202030204" pitchFamily="34" charset="0"/>
            </a:endParaRPr>
          </a:p>
        </p:txBody>
      </p:sp>
      <p:cxnSp>
        <p:nvCxnSpPr>
          <p:cNvPr id="10" name="Straight Connector 9">
            <a:extLst>
              <a:ext uri="{FF2B5EF4-FFF2-40B4-BE49-F238E27FC236}">
                <a16:creationId xmlns:a16="http://schemas.microsoft.com/office/drawing/2014/main" id="{65978DA7-4186-F030-028D-196350AFE8A2}"/>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6">
            <a:extLst>
              <a:ext uri="{FF2B5EF4-FFF2-40B4-BE49-F238E27FC236}">
                <a16:creationId xmlns:a16="http://schemas.microsoft.com/office/drawing/2014/main" id="{C4AC365A-163B-1120-F91D-3CA578D78F92}"/>
              </a:ext>
            </a:extLst>
          </p:cNvPr>
          <p:cNvSpPr txBox="1"/>
          <p:nvPr/>
        </p:nvSpPr>
        <p:spPr>
          <a:xfrm>
            <a:off x="2582348"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Fisheries &amp; Population Dynamics</a:t>
            </a:r>
            <a:endParaRPr lang="en-AU" sz="1100" b="1" dirty="0">
              <a:latin typeface="Arial Narrow" pitchFamily="34" charset="0"/>
            </a:endParaRPr>
          </a:p>
        </p:txBody>
      </p:sp>
      <p:sp>
        <p:nvSpPr>
          <p:cNvPr id="13" name="TextBox 36">
            <a:extLst>
              <a:ext uri="{FF2B5EF4-FFF2-40B4-BE49-F238E27FC236}">
                <a16:creationId xmlns:a16="http://schemas.microsoft.com/office/drawing/2014/main" id="{60665F64-55CC-0FDB-910A-09B2E9DDC147}"/>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2619068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B75CC-0CA9-566A-A18F-38C204A94722}"/>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1BEA60F6-0819-93D2-6A1F-D796628B8FFD}"/>
              </a:ext>
            </a:extLst>
          </p:cNvPr>
          <p:cNvSpPr txBox="1"/>
          <p:nvPr/>
        </p:nvSpPr>
        <p:spPr>
          <a:xfrm>
            <a:off x="1436826" y="118257"/>
            <a:ext cx="4395990" cy="954107"/>
          </a:xfrm>
          <a:prstGeom prst="rect">
            <a:avLst/>
          </a:prstGeom>
          <a:noFill/>
        </p:spPr>
        <p:txBody>
          <a:bodyPr wrap="square" rtlCol="0">
            <a:spAutoFit/>
          </a:bodyPr>
          <a:lstStyle/>
          <a:p>
            <a:r>
              <a:rPr lang="en-US" sz="2000" b="1" dirty="0">
                <a:latin typeface="Arial Narrow" pitchFamily="34" charset="0"/>
              </a:rPr>
              <a:t>Discriminate</a:t>
            </a:r>
            <a:r>
              <a:rPr lang="en-US" sz="1200" dirty="0">
                <a:latin typeface="Arial Narrow" pitchFamily="34" charset="0"/>
              </a:rPr>
              <a:t> between the three main types of fishery (i.e. artisanal, recreational and commercial) and describe the variety of meanings of the term fishery.</a:t>
            </a:r>
            <a:endParaRPr lang="en-AU" sz="1200" dirty="0">
              <a:latin typeface="Arial Narrow" panose="020B0606020202030204"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27402978-AEEF-7738-85B6-2AF88B01178A}"/>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83C4D70E-9295-71D1-CD06-AC4BF1A1221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9B92BBDC-6A6D-6F6F-D2D5-96F861EF65A0}"/>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3813374F-E63A-6EFB-DDFC-32215F9B37D3}"/>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9B50CA87-F1C8-ED42-83A5-E78026A4D04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FD8AA86E-A441-E50A-6527-0E40FCE47A16}"/>
              </a:ext>
            </a:extLst>
          </p:cNvPr>
          <p:cNvSpPr txBox="1"/>
          <p:nvPr/>
        </p:nvSpPr>
        <p:spPr>
          <a:xfrm>
            <a:off x="5693106" y="230847"/>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878354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B6D23-B7CB-8465-56A0-A8AD3ED150CB}"/>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767ADE87-766B-EF7A-92B5-4DA92249E02A}"/>
              </a:ext>
            </a:extLst>
          </p:cNvPr>
          <p:cNvSpPr txBox="1"/>
          <p:nvPr/>
        </p:nvSpPr>
        <p:spPr>
          <a:xfrm>
            <a:off x="1456261" y="214201"/>
            <a:ext cx="4136929" cy="769441"/>
          </a:xfrm>
          <a:prstGeom prst="rect">
            <a:avLst/>
          </a:prstGeom>
          <a:noFill/>
        </p:spPr>
        <p:txBody>
          <a:bodyPr wrap="square" rtlCol="0">
            <a:spAutoFit/>
          </a:bodyPr>
          <a:lstStyle/>
          <a:p>
            <a:r>
              <a:rPr lang="en-US" sz="2000" b="1" dirty="0">
                <a:latin typeface="Arial Narrow" pitchFamily="34" charset="0"/>
              </a:rPr>
              <a:t>Contrast</a:t>
            </a:r>
            <a:r>
              <a:rPr lang="en-US" sz="1200" dirty="0">
                <a:latin typeface="Arial Narrow" pitchFamily="34" charset="0"/>
              </a:rPr>
              <a:t> ecosystem-based fisheries management and traditional single species maximum sustainable yield</a:t>
            </a:r>
            <a:endParaRPr lang="en-US" sz="1200" i="1" dirty="0">
              <a:latin typeface="Arial Narrow"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1F0D8730-A49F-8203-3BBC-32CAFF056950}"/>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C2B31D5E-08CA-AC66-91E7-A3796943407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ED827AE4-DE3D-243F-A88A-39432D556156}"/>
              </a:ext>
            </a:extLst>
          </p:cNvPr>
          <p:cNvSpPr/>
          <p:nvPr/>
        </p:nvSpPr>
        <p:spPr>
          <a:xfrm>
            <a:off x="508863" y="964142"/>
            <a:ext cx="5844292" cy="77999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C3DDCD3-9268-05AB-1215-F59969D5C26D}"/>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8D3C77F6-93A5-6B2C-80E9-9B04B0C0BBE2}"/>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E336B019-048A-60E4-A2B4-06572ADB9738}"/>
              </a:ext>
            </a:extLst>
          </p:cNvPr>
          <p:cNvSpPr txBox="1"/>
          <p:nvPr/>
        </p:nvSpPr>
        <p:spPr>
          <a:xfrm>
            <a:off x="5693106" y="230847"/>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280388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8FBAC-3BE4-2FFD-AA8D-2A3D82DBC232}"/>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BCB9253F-5FE1-83BC-8685-7FF1EDE7C0B0}"/>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F3996D5F-9069-99BD-1CB4-A880CD7BD3D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A600A444-12A8-14F4-0ECA-5B452760CFE0}"/>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CB0C5736-7A96-A085-3D6D-99F6D7F79A3B}"/>
              </a:ext>
            </a:extLst>
          </p:cNvPr>
          <p:cNvSpPr txBox="1"/>
          <p:nvPr/>
        </p:nvSpPr>
        <p:spPr>
          <a:xfrm>
            <a:off x="1433672" y="143357"/>
            <a:ext cx="3975431" cy="738664"/>
          </a:xfrm>
          <a:prstGeom prst="rect">
            <a:avLst/>
          </a:prstGeom>
          <a:noFill/>
        </p:spPr>
        <p:txBody>
          <a:bodyPr wrap="square" rtlCol="0">
            <a:spAutoFit/>
          </a:bodyPr>
          <a:lstStyle/>
          <a:p>
            <a:r>
              <a:rPr lang="en-AU" b="1" dirty="0">
                <a:latin typeface="Arial Narrow" pitchFamily="34" charset="0"/>
              </a:rPr>
              <a:t>16. Title - </a:t>
            </a:r>
            <a:r>
              <a:rPr lang="en-US" sz="1200" dirty="0">
                <a:latin typeface="Arial Narrow" pitchFamily="34" charset="0"/>
              </a:rPr>
              <a:t>Explain the benefits of marine protected areas to fisheries, e.g. spill-over effect, fisheries replenishment, bycatch reduction, insurance.</a:t>
            </a:r>
          </a:p>
        </p:txBody>
      </p:sp>
      <p:sp>
        <p:nvSpPr>
          <p:cNvPr id="3" name="TextBox 17">
            <a:extLst>
              <a:ext uri="{FF2B5EF4-FFF2-40B4-BE49-F238E27FC236}">
                <a16:creationId xmlns:a16="http://schemas.microsoft.com/office/drawing/2014/main" id="{0A09C521-C191-D1DC-481C-EB03BCB4E736}"/>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6" name="TextBox 5">
            <a:extLst>
              <a:ext uri="{FF2B5EF4-FFF2-40B4-BE49-F238E27FC236}">
                <a16:creationId xmlns:a16="http://schemas.microsoft.com/office/drawing/2014/main" id="{86BBF196-BFFC-1C19-71F4-94D06CBA4242}"/>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9" name="TextBox 36">
            <a:extLst>
              <a:ext uri="{FF2B5EF4-FFF2-40B4-BE49-F238E27FC236}">
                <a16:creationId xmlns:a16="http://schemas.microsoft.com/office/drawing/2014/main" id="{7824E72F-8728-F9F5-0BC4-FE5ECEBAD52B}"/>
              </a:ext>
            </a:extLst>
          </p:cNvPr>
          <p:cNvSpPr txBox="1"/>
          <p:nvPr/>
        </p:nvSpPr>
        <p:spPr>
          <a:xfrm>
            <a:off x="2582348"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Fisheries &amp; Population Dynamics</a:t>
            </a:r>
            <a:endParaRPr lang="en-AU" sz="1100" b="1" dirty="0">
              <a:latin typeface="Arial Narrow" pitchFamily="34" charset="0"/>
            </a:endParaRPr>
          </a:p>
        </p:txBody>
      </p:sp>
      <p:sp>
        <p:nvSpPr>
          <p:cNvPr id="11" name="TextBox 36">
            <a:extLst>
              <a:ext uri="{FF2B5EF4-FFF2-40B4-BE49-F238E27FC236}">
                <a16:creationId xmlns:a16="http://schemas.microsoft.com/office/drawing/2014/main" id="{E2CC48DB-A157-1685-BCA8-E601F5022B29}"/>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54365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CA954-C290-8C10-3824-3150C01EE114}"/>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34F7BF6D-C473-235C-84AB-012541AE60C3}"/>
              </a:ext>
            </a:extLst>
          </p:cNvPr>
          <p:cNvSpPr txBox="1"/>
          <p:nvPr/>
        </p:nvSpPr>
        <p:spPr>
          <a:xfrm>
            <a:off x="1456261" y="214201"/>
            <a:ext cx="4136929" cy="584775"/>
          </a:xfrm>
          <a:prstGeom prst="rect">
            <a:avLst/>
          </a:prstGeom>
          <a:noFill/>
        </p:spPr>
        <p:txBody>
          <a:bodyPr wrap="square" rtlCol="0">
            <a:spAutoFit/>
          </a:bodyPr>
          <a:lstStyle/>
          <a:p>
            <a:r>
              <a:rPr lang="en-US" sz="2000" b="1" dirty="0">
                <a:latin typeface="Arial Narrow" pitchFamily="34" charset="0"/>
              </a:rPr>
              <a:t>Explain </a:t>
            </a:r>
            <a:r>
              <a:rPr lang="en-US" sz="1200" dirty="0">
                <a:latin typeface="Arial Narrow" pitchFamily="34" charset="0"/>
              </a:rPr>
              <a:t>the benefits of marine protected areas to fisheries, e.g. spill-over effect, fisheries replenishment, bycatch reduction, insurance.</a:t>
            </a:r>
            <a:endParaRPr lang="en-US" sz="1200" b="1" dirty="0">
              <a:latin typeface="Arial Narrow" pitchFamily="34" charset="0"/>
            </a:endParaRPr>
          </a:p>
        </p:txBody>
      </p:sp>
      <p:sp>
        <p:nvSpPr>
          <p:cNvPr id="31" name="TextBox 30">
            <a:extLst>
              <a:ext uri="{FF2B5EF4-FFF2-40B4-BE49-F238E27FC236}">
                <a16:creationId xmlns:a16="http://schemas.microsoft.com/office/drawing/2014/main" id="{2A467514-A474-A734-A805-224433F16D9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EE18B8C2-EE5E-A7D5-62D6-135CDF44145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72765284-CA19-928B-89B7-2010CDDC0D8D}"/>
              </a:ext>
            </a:extLst>
          </p:cNvPr>
          <p:cNvSpPr/>
          <p:nvPr/>
        </p:nvSpPr>
        <p:spPr>
          <a:xfrm>
            <a:off x="508863" y="964142"/>
            <a:ext cx="5844292" cy="77999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E3C4F0E1-9281-42FA-3D94-F80F08815E4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904F27D3-AAC7-E30F-27A4-7F5DB27ABF58}"/>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F42D1D31-5611-4958-2C82-FC3DDE9C92A5}"/>
              </a:ext>
            </a:extLst>
          </p:cNvPr>
          <p:cNvSpPr txBox="1"/>
          <p:nvPr/>
        </p:nvSpPr>
        <p:spPr>
          <a:xfrm>
            <a:off x="5693106" y="230847"/>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853133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74208" y="249828"/>
            <a:ext cx="4112222" cy="553998"/>
          </a:xfrm>
          <a:prstGeom prst="rect">
            <a:avLst/>
          </a:prstGeom>
          <a:noFill/>
        </p:spPr>
        <p:txBody>
          <a:bodyPr wrap="square" rtlCol="0">
            <a:spAutoFit/>
          </a:bodyPr>
          <a:lstStyle/>
          <a:p>
            <a:r>
              <a:rPr lang="en-US" b="1" dirty="0">
                <a:latin typeface="Arial Narrow" pitchFamily="34" charset="0"/>
              </a:rPr>
              <a:t>17. MPAs – </a:t>
            </a:r>
            <a:r>
              <a:rPr lang="en-US" sz="1200" dirty="0">
                <a:latin typeface="Arial Narrow" pitchFamily="34" charset="0"/>
              </a:rPr>
              <a:t>Justify the use of estuarine and open-water marine protected areas for fishery sustainability.</a:t>
            </a:r>
            <a:endParaRPr lang="en-US" sz="1200" i="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2" name="Picture 1">
            <a:extLst>
              <a:ext uri="{FF2B5EF4-FFF2-40B4-BE49-F238E27FC236}">
                <a16:creationId xmlns:a16="http://schemas.microsoft.com/office/drawing/2014/main" id="{B40E84D5-206A-463C-8342-529D2D9F40D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rcRect l="21311" t="5238" r="3557" b="17756"/>
          <a:stretch/>
        </p:blipFill>
        <p:spPr>
          <a:xfrm>
            <a:off x="499343" y="1387603"/>
            <a:ext cx="5872685" cy="3262378"/>
          </a:xfrm>
          <a:prstGeom prst="rect">
            <a:avLst/>
          </a:prstGeom>
        </p:spPr>
      </p:pic>
      <p:sp>
        <p:nvSpPr>
          <p:cNvPr id="13" name="Rectangle 12">
            <a:extLst>
              <a:ext uri="{FF2B5EF4-FFF2-40B4-BE49-F238E27FC236}">
                <a16:creationId xmlns:a16="http://schemas.microsoft.com/office/drawing/2014/main" id="{BBEEAA5A-E35B-4BD2-B4BB-EABF1A70A5A5}"/>
              </a:ext>
            </a:extLst>
          </p:cNvPr>
          <p:cNvSpPr/>
          <p:nvPr/>
        </p:nvSpPr>
        <p:spPr>
          <a:xfrm>
            <a:off x="372658" y="1024581"/>
            <a:ext cx="6039327" cy="307777"/>
          </a:xfrm>
          <a:prstGeom prst="rect">
            <a:avLst/>
          </a:prstGeom>
        </p:spPr>
        <p:txBody>
          <a:bodyPr wrap="square">
            <a:spAutoFit/>
          </a:bodyPr>
          <a:lstStyle/>
          <a:p>
            <a:pPr algn="ctr"/>
            <a:r>
              <a:rPr lang="en-AU" sz="1400" b="1" dirty="0">
                <a:latin typeface="Arial Narrow" panose="020B0606020202030204" pitchFamily="34" charset="0"/>
              </a:rPr>
              <a:t>These are all the marine protected areas (MPAs) around the world in May, 2019</a:t>
            </a:r>
            <a:r>
              <a:rPr lang="en-AU" sz="1400" b="1" baseline="30000" dirty="0">
                <a:latin typeface="Arial Narrow" panose="020B0606020202030204" pitchFamily="34" charset="0"/>
              </a:rPr>
              <a:t>[1]</a:t>
            </a:r>
            <a:r>
              <a:rPr lang="en-AU" sz="1400" b="1" dirty="0">
                <a:latin typeface="Arial Narrow" panose="020B0606020202030204" pitchFamily="34" charset="0"/>
              </a:rPr>
              <a:t>.</a:t>
            </a:r>
            <a:endParaRPr lang="en-US" sz="1100" dirty="0">
              <a:latin typeface="Arial Narrow" panose="020B0606020202030204" pitchFamily="34" charset="0"/>
            </a:endParaRPr>
          </a:p>
        </p:txBody>
      </p:sp>
      <p:sp>
        <p:nvSpPr>
          <p:cNvPr id="14" name="Rectangle 13">
            <a:extLst>
              <a:ext uri="{FF2B5EF4-FFF2-40B4-BE49-F238E27FC236}">
                <a16:creationId xmlns:a16="http://schemas.microsoft.com/office/drawing/2014/main" id="{40930E82-C31E-4BBF-92BD-05310AC49005}"/>
              </a:ext>
            </a:extLst>
          </p:cNvPr>
          <p:cNvSpPr/>
          <p:nvPr/>
        </p:nvSpPr>
        <p:spPr>
          <a:xfrm>
            <a:off x="443857" y="4649981"/>
            <a:ext cx="6213429" cy="646331"/>
          </a:xfrm>
          <a:prstGeom prst="rect">
            <a:avLst/>
          </a:prstGeom>
        </p:spPr>
        <p:txBody>
          <a:bodyPr wrap="square">
            <a:spAutoFit/>
          </a:bodyPr>
          <a:lstStyle/>
          <a:p>
            <a:r>
              <a:rPr lang="en-US" sz="1200" dirty="0">
                <a:latin typeface="Arial Narrow" panose="020B0606020202030204" pitchFamily="34" charset="0"/>
              </a:rPr>
              <a:t>This is a picture of 14,830 MPAs, covering 7.59% of the ocean, protecting a total area of 27,495,595km</a:t>
            </a:r>
            <a:r>
              <a:rPr lang="en-US" sz="1200" baseline="30000" dirty="0">
                <a:latin typeface="Arial Narrow" panose="020B0606020202030204" pitchFamily="34" charset="0"/>
              </a:rPr>
              <a:t>2</a:t>
            </a:r>
            <a:r>
              <a:rPr lang="en-US" sz="1200" dirty="0">
                <a:latin typeface="Arial Narrow" panose="020B0606020202030204" pitchFamily="34" charset="0"/>
              </a:rPr>
              <a:t>. This is a ten-fold increase from the year 2000 when MPAs only covered ~2,000,000km</a:t>
            </a:r>
            <a:r>
              <a:rPr lang="en-US" sz="1200" baseline="30000" dirty="0">
                <a:latin typeface="Arial Narrow" panose="020B0606020202030204" pitchFamily="34" charset="0"/>
              </a:rPr>
              <a:t>2</a:t>
            </a:r>
            <a:r>
              <a:rPr lang="en-US" sz="1200" dirty="0">
                <a:latin typeface="Arial Narrow" panose="020B0606020202030204" pitchFamily="34" charset="0"/>
              </a:rPr>
              <a:t>. National waters comprise 39% (protects 17.7%). The high seas comprise 61% (but only protect 1.18% of the high seas)</a:t>
            </a:r>
            <a:r>
              <a:rPr lang="en-US" sz="1200" baseline="30000" dirty="0">
                <a:latin typeface="Arial Narrow" panose="020B0606020202030204" pitchFamily="34" charset="0"/>
              </a:rPr>
              <a:t>[2]</a:t>
            </a:r>
            <a:r>
              <a:rPr lang="en-US" sz="1200" dirty="0">
                <a:latin typeface="Arial Narrow" panose="020B0606020202030204" pitchFamily="34" charset="0"/>
              </a:rPr>
              <a:t>.</a:t>
            </a:r>
            <a:endParaRPr lang="en-US" sz="1200" baseline="30000" dirty="0">
              <a:latin typeface="Arial Narrow" panose="020B0606020202030204" pitchFamily="34" charset="0"/>
            </a:endParaRPr>
          </a:p>
        </p:txBody>
      </p:sp>
      <p:sp>
        <p:nvSpPr>
          <p:cNvPr id="18" name="Rectangle 17">
            <a:extLst>
              <a:ext uri="{FF2B5EF4-FFF2-40B4-BE49-F238E27FC236}">
                <a16:creationId xmlns:a16="http://schemas.microsoft.com/office/drawing/2014/main" id="{35E130B6-E8A4-457B-9541-4E63ED7EADB3}"/>
              </a:ext>
            </a:extLst>
          </p:cNvPr>
          <p:cNvSpPr/>
          <p:nvPr/>
        </p:nvSpPr>
        <p:spPr>
          <a:xfrm>
            <a:off x="508862" y="5325525"/>
            <a:ext cx="5863485" cy="352402"/>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7FB9185D-8A7C-4904-BA44-956E22FAE28F}"/>
              </a:ext>
            </a:extLst>
          </p:cNvPr>
          <p:cNvSpPr/>
          <p:nvPr/>
        </p:nvSpPr>
        <p:spPr>
          <a:xfrm>
            <a:off x="495059" y="5363226"/>
            <a:ext cx="5876969" cy="276999"/>
          </a:xfrm>
          <a:prstGeom prst="rect">
            <a:avLst/>
          </a:prstGeom>
        </p:spPr>
        <p:txBody>
          <a:bodyPr wrap="square">
            <a:spAutoFit/>
          </a:bodyPr>
          <a:lstStyle/>
          <a:p>
            <a:pPr>
              <a:spcAft>
                <a:spcPts val="0"/>
              </a:spcAft>
            </a:pPr>
            <a:r>
              <a:rPr lang="en-AU" sz="1200" b="1" dirty="0">
                <a:solidFill>
                  <a:schemeClr val="bg1"/>
                </a:solidFill>
                <a:latin typeface="Arial Narrow" panose="020B0606020202030204" pitchFamily="34" charset="0"/>
                <a:ea typeface="Times New Roman" panose="02020603050405020304" pitchFamily="18" charset="0"/>
              </a:rPr>
              <a:t>Q. How many MPAs exist today? </a:t>
            </a:r>
            <a:r>
              <a:rPr lang="en-AU" sz="1200" b="1" baseline="30000" dirty="0">
                <a:solidFill>
                  <a:schemeClr val="bg1"/>
                </a:solidFill>
                <a:latin typeface="Arial Narrow" panose="020B0606020202030204" pitchFamily="34" charset="0"/>
                <a:ea typeface="Times New Roman" panose="02020603050405020304" pitchFamily="18" charset="0"/>
              </a:rPr>
              <a:t>[2]</a:t>
            </a:r>
            <a:r>
              <a:rPr lang="en-AU" sz="1200" b="1" dirty="0">
                <a:solidFill>
                  <a:schemeClr val="bg1"/>
                </a:solidFill>
                <a:latin typeface="Arial Narrow" panose="020B0606020202030204" pitchFamily="34" charset="0"/>
                <a:ea typeface="Times New Roman" panose="02020603050405020304" pitchFamily="18" charset="0"/>
              </a:rPr>
              <a:t> Ans.  </a:t>
            </a:r>
            <a:endParaRPr lang="en-US" sz="1200" dirty="0">
              <a:solidFill>
                <a:schemeClr val="bg1"/>
              </a:solidFill>
              <a:latin typeface="Arial Narrow" panose="020B0606020202030204" pitchFamily="34" charset="0"/>
              <a:ea typeface="Times New Roman" panose="02020603050405020304" pitchFamily="18" charset="0"/>
            </a:endParaRPr>
          </a:p>
        </p:txBody>
      </p:sp>
      <p:sp>
        <p:nvSpPr>
          <p:cNvPr id="22" name="Rectangle 21">
            <a:extLst>
              <a:ext uri="{FF2B5EF4-FFF2-40B4-BE49-F238E27FC236}">
                <a16:creationId xmlns:a16="http://schemas.microsoft.com/office/drawing/2014/main" id="{D1793F4D-9C42-46FE-A9EF-58030535754C}"/>
              </a:ext>
            </a:extLst>
          </p:cNvPr>
          <p:cNvSpPr/>
          <p:nvPr/>
        </p:nvSpPr>
        <p:spPr>
          <a:xfrm>
            <a:off x="435201" y="8495064"/>
            <a:ext cx="6180646" cy="437043"/>
          </a:xfrm>
          <a:prstGeom prst="rect">
            <a:avLst/>
          </a:prstGeom>
        </p:spPr>
        <p:txBody>
          <a:bodyPr wrap="square">
            <a:spAutoFit/>
          </a:bodyPr>
          <a:lstStyle/>
          <a:p>
            <a:r>
              <a:rPr lang="en-US" sz="790" baseline="30000" dirty="0">
                <a:latin typeface="Arial Narrow" panose="020B0606020202030204" pitchFamily="34" charset="0"/>
              </a:rPr>
              <a:t>[1] </a:t>
            </a:r>
            <a:r>
              <a:rPr lang="en-US" sz="790" dirty="0">
                <a:latin typeface="Arial Narrow" panose="020B0606020202030204" pitchFamily="34" charset="0"/>
              </a:rPr>
              <a:t>Global Fishing Watch (2016-2019). </a:t>
            </a:r>
            <a:r>
              <a:rPr lang="en-US" sz="790" i="1" dirty="0">
                <a:latin typeface="Arial Narrow" panose="020B0606020202030204" pitchFamily="34" charset="0"/>
              </a:rPr>
              <a:t>Global Fishing Watch. </a:t>
            </a:r>
            <a:r>
              <a:rPr lang="en-US" sz="790" dirty="0">
                <a:latin typeface="Arial Narrow" panose="020B0606020202030204" pitchFamily="34" charset="0"/>
              </a:rPr>
              <a:t>Accessed 09.05.2019 from: https://globalfishingwatch.org/map/</a:t>
            </a:r>
          </a:p>
          <a:p>
            <a:r>
              <a:rPr lang="en-US" sz="790" baseline="30000" dirty="0">
                <a:latin typeface="Arial Narrow" panose="020B0606020202030204" pitchFamily="34" charset="0"/>
              </a:rPr>
              <a:t>[2] </a:t>
            </a:r>
            <a:r>
              <a:rPr lang="en-US" sz="790" dirty="0">
                <a:latin typeface="Arial Narrow" panose="020B0606020202030204" pitchFamily="34" charset="0"/>
              </a:rPr>
              <a:t>Protected Planet (2014-2019). Explore the World’s Marine Protected Areas. UNEP-WCMC. Accessed 09.05.2019 from: https://www.protectedplanet.net/marine </a:t>
            </a:r>
            <a:endParaRPr lang="en-US" sz="790" baseline="30000" dirty="0">
              <a:latin typeface="Arial Narrow" panose="020B0606020202030204" pitchFamily="34" charset="0"/>
            </a:endParaRPr>
          </a:p>
          <a:p>
            <a:endParaRPr lang="en-US" sz="640" i="1" dirty="0">
              <a:latin typeface="Arial Narrow" panose="020B0606020202030204" pitchFamily="34" charset="0"/>
            </a:endParaRPr>
          </a:p>
        </p:txBody>
      </p:sp>
      <p:sp>
        <p:nvSpPr>
          <p:cNvPr id="23" name="Rectangle 22">
            <a:extLst>
              <a:ext uri="{FF2B5EF4-FFF2-40B4-BE49-F238E27FC236}">
                <a16:creationId xmlns:a16="http://schemas.microsoft.com/office/drawing/2014/main" id="{421D934F-00E9-4859-A0EB-DB641DA1B9BB}"/>
              </a:ext>
            </a:extLst>
          </p:cNvPr>
          <p:cNvSpPr/>
          <p:nvPr/>
        </p:nvSpPr>
        <p:spPr>
          <a:xfrm>
            <a:off x="424576" y="5707139"/>
            <a:ext cx="5863485" cy="1323439"/>
          </a:xfrm>
          <a:prstGeom prst="rect">
            <a:avLst/>
          </a:prstGeom>
        </p:spPr>
        <p:txBody>
          <a:bodyPr wrap="square">
            <a:spAutoFit/>
          </a:bodyPr>
          <a:lstStyle/>
          <a:p>
            <a:r>
              <a:rPr lang="en-US" sz="1600" b="1" dirty="0">
                <a:latin typeface="Arial Narrow" panose="020B0606020202030204" pitchFamily="34" charset="0"/>
              </a:rPr>
              <a:t>MPA formula for more fish!</a:t>
            </a:r>
          </a:p>
          <a:p>
            <a:endParaRPr lang="en-US" sz="400" b="1" dirty="0">
              <a:latin typeface="Arial Narrow" panose="020B0606020202030204" pitchFamily="34" charset="0"/>
            </a:endParaRPr>
          </a:p>
          <a:p>
            <a:pPr marL="171450" indent="-171450">
              <a:buFont typeface="Wingdings" panose="05000000000000000000" pitchFamily="2" charset="2"/>
              <a:buChar char="ü"/>
            </a:pPr>
            <a:r>
              <a:rPr lang="en-US" sz="1200" dirty="0">
                <a:latin typeface="Arial Narrow" panose="020B0606020202030204" pitchFamily="34" charset="0"/>
              </a:rPr>
              <a:t>Protect specific life stage (e.g. nursery ground, spawning season)</a:t>
            </a:r>
          </a:p>
          <a:p>
            <a:pPr marL="171450" indent="-171450">
              <a:buFont typeface="Wingdings" panose="05000000000000000000" pitchFamily="2" charset="2"/>
              <a:buChar char="ü"/>
            </a:pPr>
            <a:r>
              <a:rPr lang="en-US" sz="1200" dirty="0">
                <a:latin typeface="Arial Narrow" panose="020B0606020202030204" pitchFamily="34" charset="0"/>
              </a:rPr>
              <a:t>Protect critical functions (e.g. feeding grounds and spawning grounds)</a:t>
            </a:r>
          </a:p>
          <a:p>
            <a:pPr marL="171450" indent="-171450">
              <a:buFont typeface="Wingdings" panose="05000000000000000000" pitchFamily="2" charset="2"/>
              <a:buChar char="ü"/>
            </a:pPr>
            <a:r>
              <a:rPr lang="en-US" sz="1200" dirty="0">
                <a:latin typeface="Arial Narrow" panose="020B0606020202030204" pitchFamily="34" charset="0"/>
              </a:rPr>
              <a:t>Protect dispersion centers for the supply of larvae to a fishery</a:t>
            </a:r>
          </a:p>
          <a:p>
            <a:pPr marL="171450" indent="-171450">
              <a:buFont typeface="Wingdings" panose="05000000000000000000" pitchFamily="2" charset="2"/>
              <a:buChar char="ü"/>
            </a:pPr>
            <a:r>
              <a:rPr lang="en-US" sz="1200" dirty="0">
                <a:latin typeface="Arial Narrow" panose="020B0606020202030204" pitchFamily="34" charset="0"/>
              </a:rPr>
              <a:t>Protect critical environmental requirements for fished species</a:t>
            </a:r>
          </a:p>
          <a:p>
            <a:pPr marL="171450" indent="-171450">
              <a:buFont typeface="Wingdings" panose="05000000000000000000" pitchFamily="2" charset="2"/>
              <a:buChar char="ü"/>
            </a:pPr>
            <a:r>
              <a:rPr lang="en-US" sz="1200" dirty="0">
                <a:latin typeface="Arial Narrow" panose="020B0606020202030204" pitchFamily="34" charset="0"/>
              </a:rPr>
              <a:t>Protect ecosystem services (provisional, cultural, supporting, regulating)</a:t>
            </a:r>
          </a:p>
        </p:txBody>
      </p:sp>
      <p:sp>
        <p:nvSpPr>
          <p:cNvPr id="26" name="TextBox 25">
            <a:extLst>
              <a:ext uri="{FF2B5EF4-FFF2-40B4-BE49-F238E27FC236}">
                <a16:creationId xmlns:a16="http://schemas.microsoft.com/office/drawing/2014/main" id="{89A4CB60-E7A3-4228-940A-33AA779BFB7F}"/>
              </a:ext>
            </a:extLst>
          </p:cNvPr>
          <p:cNvSpPr txBox="1"/>
          <p:nvPr/>
        </p:nvSpPr>
        <p:spPr>
          <a:xfrm>
            <a:off x="4783776" y="5705109"/>
            <a:ext cx="1572102" cy="276999"/>
          </a:xfrm>
          <a:prstGeom prst="rect">
            <a:avLst/>
          </a:prstGeom>
          <a:noFill/>
        </p:spPr>
        <p:txBody>
          <a:bodyPr wrap="square" rtlCol="0">
            <a:spAutoFit/>
          </a:bodyPr>
          <a:lstStyle/>
          <a:p>
            <a:pPr algn="ctr"/>
            <a:r>
              <a:rPr lang="en-AU" sz="1200" b="1" dirty="0">
                <a:latin typeface="Arial Narrow" panose="020B0606020202030204" pitchFamily="34" charset="0"/>
              </a:rPr>
              <a:t>“Spill-over” effects</a:t>
            </a:r>
          </a:p>
        </p:txBody>
      </p:sp>
      <p:sp>
        <p:nvSpPr>
          <p:cNvPr id="27" name="Oval 26">
            <a:extLst>
              <a:ext uri="{FF2B5EF4-FFF2-40B4-BE49-F238E27FC236}">
                <a16:creationId xmlns:a16="http://schemas.microsoft.com/office/drawing/2014/main" id="{BB22146D-A1DA-4623-8071-8B6964162DF0}"/>
              </a:ext>
            </a:extLst>
          </p:cNvPr>
          <p:cNvSpPr/>
          <p:nvPr/>
        </p:nvSpPr>
        <p:spPr>
          <a:xfrm>
            <a:off x="5191647" y="5970966"/>
            <a:ext cx="873111" cy="919257"/>
          </a:xfrm>
          <a:prstGeom prst="ellipse">
            <a:avLst/>
          </a:prstGeom>
          <a:solidFill>
            <a:schemeClr val="bg1">
              <a:lumMod val="85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a:extLst>
              <a:ext uri="{FF2B5EF4-FFF2-40B4-BE49-F238E27FC236}">
                <a16:creationId xmlns:a16="http://schemas.microsoft.com/office/drawing/2014/main" id="{552F4EBE-A635-4DA6-AD3D-83CAB5300AC2}"/>
              </a:ext>
            </a:extLst>
          </p:cNvPr>
          <p:cNvSpPr txBox="1"/>
          <p:nvPr/>
        </p:nvSpPr>
        <p:spPr>
          <a:xfrm>
            <a:off x="5044331" y="6266416"/>
            <a:ext cx="1080120" cy="276999"/>
          </a:xfrm>
          <a:prstGeom prst="rect">
            <a:avLst/>
          </a:prstGeom>
          <a:noFill/>
        </p:spPr>
        <p:txBody>
          <a:bodyPr wrap="square" rtlCol="0">
            <a:spAutoFit/>
          </a:bodyPr>
          <a:lstStyle/>
          <a:p>
            <a:pPr algn="ctr"/>
            <a:r>
              <a:rPr lang="en-AU" sz="1200" b="1" dirty="0">
                <a:latin typeface="Arial Narrow" panose="020B0606020202030204" pitchFamily="34" charset="0"/>
              </a:rPr>
              <a:t>MPA</a:t>
            </a:r>
          </a:p>
        </p:txBody>
      </p:sp>
      <p:sp>
        <p:nvSpPr>
          <p:cNvPr id="29" name="Freeform: Shape 28">
            <a:extLst>
              <a:ext uri="{FF2B5EF4-FFF2-40B4-BE49-F238E27FC236}">
                <a16:creationId xmlns:a16="http://schemas.microsoft.com/office/drawing/2014/main" id="{840F246B-B26D-4AAC-AB02-4E9BAEA4187E}"/>
              </a:ext>
            </a:extLst>
          </p:cNvPr>
          <p:cNvSpPr/>
          <p:nvPr/>
        </p:nvSpPr>
        <p:spPr>
          <a:xfrm>
            <a:off x="5664321" y="6007562"/>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Freeform: Shape 29">
            <a:extLst>
              <a:ext uri="{FF2B5EF4-FFF2-40B4-BE49-F238E27FC236}">
                <a16:creationId xmlns:a16="http://schemas.microsoft.com/office/drawing/2014/main" id="{3D6070D2-E71B-4705-8986-3CA72D1111AB}"/>
              </a:ext>
            </a:extLst>
          </p:cNvPr>
          <p:cNvSpPr/>
          <p:nvPr/>
        </p:nvSpPr>
        <p:spPr>
          <a:xfrm>
            <a:off x="5480055" y="6042913"/>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Freeform: Shape 30">
            <a:extLst>
              <a:ext uri="{FF2B5EF4-FFF2-40B4-BE49-F238E27FC236}">
                <a16:creationId xmlns:a16="http://schemas.microsoft.com/office/drawing/2014/main" id="{F3B8D1CC-3488-43F3-ADA7-2460241EEA4F}"/>
              </a:ext>
            </a:extLst>
          </p:cNvPr>
          <p:cNvSpPr/>
          <p:nvPr/>
        </p:nvSpPr>
        <p:spPr>
          <a:xfrm>
            <a:off x="5295789" y="6102799"/>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Freeform: Shape 31">
            <a:extLst>
              <a:ext uri="{FF2B5EF4-FFF2-40B4-BE49-F238E27FC236}">
                <a16:creationId xmlns:a16="http://schemas.microsoft.com/office/drawing/2014/main" id="{8AB64A2B-F5F9-46A9-B64E-5821E419C3AC}"/>
              </a:ext>
            </a:extLst>
          </p:cNvPr>
          <p:cNvSpPr/>
          <p:nvPr/>
        </p:nvSpPr>
        <p:spPr>
          <a:xfrm>
            <a:off x="5798914" y="6194717"/>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Freeform: Shape 33">
            <a:extLst>
              <a:ext uri="{FF2B5EF4-FFF2-40B4-BE49-F238E27FC236}">
                <a16:creationId xmlns:a16="http://schemas.microsoft.com/office/drawing/2014/main" id="{7E3D8DA2-0350-49C3-8AC9-8C11D9F4635C}"/>
              </a:ext>
            </a:extLst>
          </p:cNvPr>
          <p:cNvSpPr/>
          <p:nvPr/>
        </p:nvSpPr>
        <p:spPr>
          <a:xfrm>
            <a:off x="5205858" y="6370618"/>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Freeform: Shape 34">
            <a:extLst>
              <a:ext uri="{FF2B5EF4-FFF2-40B4-BE49-F238E27FC236}">
                <a16:creationId xmlns:a16="http://schemas.microsoft.com/office/drawing/2014/main" id="{9D89D1DC-62C9-410A-A954-848F8BBD8C0E}"/>
              </a:ext>
            </a:extLst>
          </p:cNvPr>
          <p:cNvSpPr/>
          <p:nvPr/>
        </p:nvSpPr>
        <p:spPr>
          <a:xfrm>
            <a:off x="5612492" y="6454081"/>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Freeform: Shape 35">
            <a:extLst>
              <a:ext uri="{FF2B5EF4-FFF2-40B4-BE49-F238E27FC236}">
                <a16:creationId xmlns:a16="http://schemas.microsoft.com/office/drawing/2014/main" id="{4E9A3467-F70A-47FD-8F6D-CF5C889EFEDF}"/>
              </a:ext>
            </a:extLst>
          </p:cNvPr>
          <p:cNvSpPr/>
          <p:nvPr/>
        </p:nvSpPr>
        <p:spPr>
          <a:xfrm>
            <a:off x="5404917" y="6530300"/>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Freeform: Shape 36">
            <a:extLst>
              <a:ext uri="{FF2B5EF4-FFF2-40B4-BE49-F238E27FC236}">
                <a16:creationId xmlns:a16="http://schemas.microsoft.com/office/drawing/2014/main" id="{D96BDC8A-E6C3-4DF6-AB0F-36230BEBEB90}"/>
              </a:ext>
            </a:extLst>
          </p:cNvPr>
          <p:cNvSpPr/>
          <p:nvPr/>
        </p:nvSpPr>
        <p:spPr>
          <a:xfrm>
            <a:off x="5598532" y="6713646"/>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Freeform: Shape 37">
            <a:extLst>
              <a:ext uri="{FF2B5EF4-FFF2-40B4-BE49-F238E27FC236}">
                <a16:creationId xmlns:a16="http://schemas.microsoft.com/office/drawing/2014/main" id="{EE8D22BE-AA92-4B8B-8E5E-F926187619DD}"/>
              </a:ext>
            </a:extLst>
          </p:cNvPr>
          <p:cNvSpPr/>
          <p:nvPr/>
        </p:nvSpPr>
        <p:spPr>
          <a:xfrm>
            <a:off x="5404482" y="6765862"/>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Freeform: Shape 38">
            <a:extLst>
              <a:ext uri="{FF2B5EF4-FFF2-40B4-BE49-F238E27FC236}">
                <a16:creationId xmlns:a16="http://schemas.microsoft.com/office/drawing/2014/main" id="{0A4D6D2E-2A13-4A1A-9C32-83C4B1BF4F93}"/>
              </a:ext>
            </a:extLst>
          </p:cNvPr>
          <p:cNvSpPr/>
          <p:nvPr/>
        </p:nvSpPr>
        <p:spPr>
          <a:xfrm>
            <a:off x="6105333" y="6109808"/>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Freeform: Shape 39">
            <a:extLst>
              <a:ext uri="{FF2B5EF4-FFF2-40B4-BE49-F238E27FC236}">
                <a16:creationId xmlns:a16="http://schemas.microsoft.com/office/drawing/2014/main" id="{4DF9E58C-0410-4D79-B9E6-42398388AF52}"/>
              </a:ext>
            </a:extLst>
          </p:cNvPr>
          <p:cNvSpPr/>
          <p:nvPr/>
        </p:nvSpPr>
        <p:spPr>
          <a:xfrm>
            <a:off x="5086152" y="6623802"/>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Shape 41">
            <a:extLst>
              <a:ext uri="{FF2B5EF4-FFF2-40B4-BE49-F238E27FC236}">
                <a16:creationId xmlns:a16="http://schemas.microsoft.com/office/drawing/2014/main" id="{A976CF61-CBDD-476D-AB5D-0440696831C4}"/>
              </a:ext>
            </a:extLst>
          </p:cNvPr>
          <p:cNvSpPr/>
          <p:nvPr/>
        </p:nvSpPr>
        <p:spPr>
          <a:xfrm>
            <a:off x="4979430" y="6407890"/>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Shape 44">
            <a:extLst>
              <a:ext uri="{FF2B5EF4-FFF2-40B4-BE49-F238E27FC236}">
                <a16:creationId xmlns:a16="http://schemas.microsoft.com/office/drawing/2014/main" id="{F5E99859-C365-4CE5-8EEC-624F3EDBA77A}"/>
              </a:ext>
            </a:extLst>
          </p:cNvPr>
          <p:cNvSpPr/>
          <p:nvPr/>
        </p:nvSpPr>
        <p:spPr>
          <a:xfrm>
            <a:off x="4925803" y="6209385"/>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Shape 46">
            <a:extLst>
              <a:ext uri="{FF2B5EF4-FFF2-40B4-BE49-F238E27FC236}">
                <a16:creationId xmlns:a16="http://schemas.microsoft.com/office/drawing/2014/main" id="{F9E89F49-74D4-4FED-B099-16641B5CC3FC}"/>
              </a:ext>
            </a:extLst>
          </p:cNvPr>
          <p:cNvSpPr/>
          <p:nvPr/>
        </p:nvSpPr>
        <p:spPr>
          <a:xfrm>
            <a:off x="5844396" y="6415427"/>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Freeform: Shape 47">
            <a:extLst>
              <a:ext uri="{FF2B5EF4-FFF2-40B4-BE49-F238E27FC236}">
                <a16:creationId xmlns:a16="http://schemas.microsoft.com/office/drawing/2014/main" id="{565E139E-B761-41AA-9E55-24EE12CBF6BA}"/>
              </a:ext>
            </a:extLst>
          </p:cNvPr>
          <p:cNvSpPr/>
          <p:nvPr/>
        </p:nvSpPr>
        <p:spPr>
          <a:xfrm>
            <a:off x="6026881" y="6324009"/>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Rectangle 49">
            <a:extLst>
              <a:ext uri="{FF2B5EF4-FFF2-40B4-BE49-F238E27FC236}">
                <a16:creationId xmlns:a16="http://schemas.microsoft.com/office/drawing/2014/main" id="{6A67143C-5908-4EDF-9E11-842E4AFC808A}"/>
              </a:ext>
            </a:extLst>
          </p:cNvPr>
          <p:cNvSpPr/>
          <p:nvPr/>
        </p:nvSpPr>
        <p:spPr>
          <a:xfrm>
            <a:off x="495059" y="7058360"/>
            <a:ext cx="5881835" cy="144913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Rectangle 50">
            <a:extLst>
              <a:ext uri="{FF2B5EF4-FFF2-40B4-BE49-F238E27FC236}">
                <a16:creationId xmlns:a16="http://schemas.microsoft.com/office/drawing/2014/main" id="{86D2C058-3B6F-48EF-AEBE-51D3B10E5C32}"/>
              </a:ext>
            </a:extLst>
          </p:cNvPr>
          <p:cNvSpPr/>
          <p:nvPr/>
        </p:nvSpPr>
        <p:spPr>
          <a:xfrm>
            <a:off x="589295" y="7354180"/>
            <a:ext cx="5698766" cy="107428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Any of the above </a:t>
            </a:r>
          </a:p>
        </p:txBody>
      </p:sp>
      <p:sp>
        <p:nvSpPr>
          <p:cNvPr id="53" name="Rectangle 52">
            <a:extLst>
              <a:ext uri="{FF2B5EF4-FFF2-40B4-BE49-F238E27FC236}">
                <a16:creationId xmlns:a16="http://schemas.microsoft.com/office/drawing/2014/main" id="{19AA472B-337A-4D6C-AE73-294B950102FA}"/>
              </a:ext>
            </a:extLst>
          </p:cNvPr>
          <p:cNvSpPr/>
          <p:nvPr/>
        </p:nvSpPr>
        <p:spPr>
          <a:xfrm>
            <a:off x="495059" y="7057257"/>
            <a:ext cx="6349137"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How are estuarine and open water MPAs of value to fisheries sustainability? Ans. </a:t>
            </a:r>
            <a:endParaRPr lang="en-US" sz="1200" dirty="0">
              <a:latin typeface="Arial Narrow" panose="020B0606020202030204" pitchFamily="34" charset="0"/>
              <a:ea typeface="Times New Roman" panose="02020603050405020304" pitchFamily="18" charset="0"/>
            </a:endParaRPr>
          </a:p>
        </p:txBody>
      </p:sp>
      <p:sp>
        <p:nvSpPr>
          <p:cNvPr id="4" name="Rectangle 3">
            <a:extLst>
              <a:ext uri="{FF2B5EF4-FFF2-40B4-BE49-F238E27FC236}">
                <a16:creationId xmlns:a16="http://schemas.microsoft.com/office/drawing/2014/main" id="{63545C93-A121-45C0-85EA-5D1518B51B18}"/>
              </a:ext>
            </a:extLst>
          </p:cNvPr>
          <p:cNvSpPr/>
          <p:nvPr/>
        </p:nvSpPr>
        <p:spPr>
          <a:xfrm>
            <a:off x="2996952" y="5363790"/>
            <a:ext cx="3334032" cy="260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50000"/>
                  <a:lumOff val="50000"/>
                </a:schemeClr>
              </a:solidFill>
              <a:latin typeface="Comic Sans MS" panose="030F0702030302020204" pitchFamily="66" charset="0"/>
            </a:endParaRPr>
          </a:p>
        </p:txBody>
      </p:sp>
      <p:cxnSp>
        <p:nvCxnSpPr>
          <p:cNvPr id="5" name="Straight Connector 4">
            <a:extLst>
              <a:ext uri="{FF2B5EF4-FFF2-40B4-BE49-F238E27FC236}">
                <a16:creationId xmlns:a16="http://schemas.microsoft.com/office/drawing/2014/main" id="{D357E296-B748-0C6B-828F-FB769B41AE92}"/>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4B6FF7E1-FCA2-A3D8-080F-0B20E9012872}"/>
              </a:ext>
            </a:extLst>
          </p:cNvPr>
          <p:cNvSpPr txBox="1"/>
          <p:nvPr/>
        </p:nvSpPr>
        <p:spPr>
          <a:xfrm>
            <a:off x="2582348"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Fisheries &amp; Population Dynamics</a:t>
            </a:r>
            <a:endParaRPr lang="en-AU" sz="1100" b="1" dirty="0">
              <a:latin typeface="Arial Narrow" pitchFamily="34" charset="0"/>
            </a:endParaRPr>
          </a:p>
        </p:txBody>
      </p:sp>
      <p:sp>
        <p:nvSpPr>
          <p:cNvPr id="7" name="TextBox 36">
            <a:extLst>
              <a:ext uri="{FF2B5EF4-FFF2-40B4-BE49-F238E27FC236}">
                <a16:creationId xmlns:a16="http://schemas.microsoft.com/office/drawing/2014/main" id="{B4B2CCF7-521C-8A91-F960-E7FD75F5B61C}"/>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1233668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B1B70-4658-98C2-0C33-DAD36C4B4097}"/>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5A617F96-6E75-A60C-E309-363C2AD24D55}"/>
              </a:ext>
            </a:extLst>
          </p:cNvPr>
          <p:cNvSpPr txBox="1"/>
          <p:nvPr/>
        </p:nvSpPr>
        <p:spPr>
          <a:xfrm>
            <a:off x="1456261" y="214201"/>
            <a:ext cx="4136929" cy="584775"/>
          </a:xfrm>
          <a:prstGeom prst="rect">
            <a:avLst/>
          </a:prstGeom>
          <a:noFill/>
        </p:spPr>
        <p:txBody>
          <a:bodyPr wrap="square" rtlCol="0">
            <a:spAutoFit/>
          </a:bodyPr>
          <a:lstStyle/>
          <a:p>
            <a:r>
              <a:rPr lang="en-US" sz="2000" b="1" dirty="0">
                <a:latin typeface="Arial Narrow" pitchFamily="34" charset="0"/>
              </a:rPr>
              <a:t>Justify </a:t>
            </a:r>
            <a:r>
              <a:rPr lang="en-US" sz="1200" dirty="0">
                <a:latin typeface="Arial Narrow" pitchFamily="34" charset="0"/>
              </a:rPr>
              <a:t>the use of estuarine and open-water marine protected areas for fishery sustainability.</a:t>
            </a:r>
            <a:endParaRPr lang="en-US" sz="1200" b="1" dirty="0">
              <a:latin typeface="Arial Narrow" pitchFamily="34" charset="0"/>
            </a:endParaRPr>
          </a:p>
        </p:txBody>
      </p:sp>
      <p:sp>
        <p:nvSpPr>
          <p:cNvPr id="31" name="TextBox 30">
            <a:extLst>
              <a:ext uri="{FF2B5EF4-FFF2-40B4-BE49-F238E27FC236}">
                <a16:creationId xmlns:a16="http://schemas.microsoft.com/office/drawing/2014/main" id="{18EDD00A-2D04-5665-40B9-F592C3E6EA02}"/>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204A5E9C-D758-7461-D9FD-99FFE7A9F3D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7CD7BCDD-F74B-2903-5429-03EAC2F403CF}"/>
              </a:ext>
            </a:extLst>
          </p:cNvPr>
          <p:cNvSpPr/>
          <p:nvPr/>
        </p:nvSpPr>
        <p:spPr>
          <a:xfrm>
            <a:off x="508863" y="964142"/>
            <a:ext cx="5844292" cy="77999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5E02EDBF-9A31-816A-8A26-B0C04A3E519B}"/>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1D71CA71-7ABE-64B9-FBA0-C2592F2DE38E}"/>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09598E15-A61C-6B07-D425-4E6D5CB480AC}"/>
              </a:ext>
            </a:extLst>
          </p:cNvPr>
          <p:cNvSpPr txBox="1"/>
          <p:nvPr/>
        </p:nvSpPr>
        <p:spPr>
          <a:xfrm>
            <a:off x="5693106" y="230847"/>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065960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81431" y="212850"/>
            <a:ext cx="4112222" cy="553998"/>
          </a:xfrm>
          <a:prstGeom prst="rect">
            <a:avLst/>
          </a:prstGeom>
          <a:noFill/>
        </p:spPr>
        <p:txBody>
          <a:bodyPr wrap="square" rtlCol="0">
            <a:spAutoFit/>
          </a:bodyPr>
          <a:lstStyle/>
          <a:p>
            <a:r>
              <a:rPr lang="en-US" b="1" dirty="0">
                <a:latin typeface="Arial Narrow" pitchFamily="34" charset="0"/>
              </a:rPr>
              <a:t>18. Australian Fishing Zone – </a:t>
            </a:r>
            <a:r>
              <a:rPr lang="en-US" sz="1200" dirty="0">
                <a:latin typeface="Arial Narrow" pitchFamily="34" charset="0"/>
              </a:rPr>
              <a:t>Identify the Australian Fishing Zone (AFZ)</a:t>
            </a:r>
            <a:r>
              <a:rPr lang="en-US" sz="1200" b="1" dirty="0">
                <a:latin typeface="Arial Narrow" panose="020B0606020202030204" pitchFamily="34" charset="0"/>
              </a:rPr>
              <a:t> </a:t>
            </a:r>
            <a:endParaRPr lang="en-US" sz="1200" i="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1" name="Rectangle 10">
            <a:extLst>
              <a:ext uri="{FF2B5EF4-FFF2-40B4-BE49-F238E27FC236}">
                <a16:creationId xmlns:a16="http://schemas.microsoft.com/office/drawing/2014/main" id="{1E431F13-8284-4DA4-A9C2-C433D413D802}"/>
              </a:ext>
            </a:extLst>
          </p:cNvPr>
          <p:cNvSpPr/>
          <p:nvPr/>
        </p:nvSpPr>
        <p:spPr>
          <a:xfrm>
            <a:off x="508863" y="979454"/>
            <a:ext cx="5863484" cy="2000548"/>
          </a:xfrm>
          <a:prstGeom prst="rect">
            <a:avLst/>
          </a:prstGeom>
          <a:solidFill>
            <a:schemeClr val="bg1">
              <a:lumMod val="85000"/>
            </a:schemeClr>
          </a:solidFill>
        </p:spPr>
        <p:txBody>
          <a:bodyPr wrap="square">
            <a:spAutoFit/>
          </a:bodyPr>
          <a:lstStyle/>
          <a:p>
            <a:r>
              <a:rPr lang="en-AU" sz="1200" dirty="0">
                <a:latin typeface="Arial Narrow" panose="020B0606020202030204" pitchFamily="34" charset="0"/>
              </a:rPr>
              <a:t>The </a:t>
            </a:r>
            <a:r>
              <a:rPr lang="en-AU" sz="1200" b="1" dirty="0">
                <a:latin typeface="Arial Narrow" panose="020B0606020202030204" pitchFamily="34" charset="0"/>
              </a:rPr>
              <a:t>Australian Fishing Zone </a:t>
            </a:r>
            <a:r>
              <a:rPr lang="en-AU" sz="1200" dirty="0">
                <a:latin typeface="Arial Narrow" panose="020B0606020202030204" pitchFamily="34" charset="0"/>
              </a:rPr>
              <a:t>is defined as follows in the </a:t>
            </a:r>
            <a:r>
              <a:rPr lang="en-AU" sz="1200" b="1" dirty="0">
                <a:latin typeface="Arial Narrow" panose="020B0606020202030204" pitchFamily="34" charset="0"/>
              </a:rPr>
              <a:t>Fisheries Management Act 1991</a:t>
            </a:r>
            <a:r>
              <a:rPr lang="en-AU" sz="1200" baseline="30000" dirty="0">
                <a:latin typeface="Arial Narrow" panose="020B0606020202030204" pitchFamily="34" charset="0"/>
              </a:rPr>
              <a:t>[1]</a:t>
            </a:r>
            <a:endParaRPr lang="en-AU" sz="1200" dirty="0">
              <a:latin typeface="Arial Narrow" panose="020B0606020202030204" pitchFamily="34" charset="0"/>
            </a:endParaRPr>
          </a:p>
          <a:p>
            <a:endParaRPr lang="en-US" sz="500" dirty="0">
              <a:latin typeface="Arial Narrow" panose="020B0606020202030204" pitchFamily="34" charset="0"/>
            </a:endParaRPr>
          </a:p>
          <a:p>
            <a:r>
              <a:rPr lang="en-US" sz="1200" dirty="0">
                <a:latin typeface="Arial Narrow" panose="020B0606020202030204" pitchFamily="34" charset="0"/>
              </a:rPr>
              <a:t>                         	(a)  the waters adjacent to Australia within the outer limits of the </a:t>
            </a:r>
          </a:p>
          <a:p>
            <a:r>
              <a:rPr lang="en-US" sz="1200" b="1" dirty="0">
                <a:latin typeface="Arial Narrow" panose="020B0606020202030204" pitchFamily="34" charset="0"/>
              </a:rPr>
              <a:t>	exclusive economic zone </a:t>
            </a:r>
            <a:r>
              <a:rPr lang="en-US" sz="1200" dirty="0">
                <a:latin typeface="Arial Narrow" panose="020B0606020202030204" pitchFamily="34" charset="0"/>
              </a:rPr>
              <a:t>adjacent to the coast of Australia; and</a:t>
            </a:r>
          </a:p>
          <a:p>
            <a:endParaRPr lang="en-US" sz="500" dirty="0">
              <a:latin typeface="Arial Narrow" panose="020B0606020202030204" pitchFamily="34" charset="0"/>
            </a:endParaRPr>
          </a:p>
          <a:p>
            <a:endParaRPr lang="en-US" sz="300" dirty="0">
              <a:latin typeface="Arial Narrow" panose="020B0606020202030204" pitchFamily="34" charset="0"/>
            </a:endParaRPr>
          </a:p>
          <a:p>
            <a:r>
              <a:rPr lang="en-US" sz="1200" dirty="0">
                <a:latin typeface="Arial Narrow" panose="020B0606020202030204" pitchFamily="34" charset="0"/>
              </a:rPr>
              <a:t>	(b) the waters adjacent to each external territory within the outer limits of the 	exclusive economic zone adjacent to the coast of the external Territory;</a:t>
            </a:r>
          </a:p>
          <a:p>
            <a:endParaRPr lang="en-US" sz="500" dirty="0">
              <a:latin typeface="Arial Narrow" panose="020B0606020202030204" pitchFamily="34" charset="0"/>
            </a:endParaRPr>
          </a:p>
          <a:p>
            <a:r>
              <a:rPr lang="en-US" sz="1200" dirty="0">
                <a:latin typeface="Arial Narrow" panose="020B0606020202030204" pitchFamily="34" charset="0"/>
              </a:rPr>
              <a:t>	but does </a:t>
            </a:r>
            <a:r>
              <a:rPr lang="en-US" sz="1200" b="1" dirty="0">
                <a:latin typeface="Arial Narrow" panose="020B0606020202030204" pitchFamily="34" charset="0"/>
              </a:rPr>
              <a:t>not</a:t>
            </a:r>
            <a:r>
              <a:rPr lang="en-US" sz="1200" dirty="0">
                <a:latin typeface="Arial Narrow" panose="020B0606020202030204" pitchFamily="34" charset="0"/>
              </a:rPr>
              <a:t> include:</a:t>
            </a:r>
          </a:p>
          <a:p>
            <a:endParaRPr lang="en-US" sz="500" dirty="0">
              <a:latin typeface="Arial Narrow" panose="020B0606020202030204" pitchFamily="34" charset="0"/>
            </a:endParaRPr>
          </a:p>
          <a:p>
            <a:r>
              <a:rPr lang="en-US" sz="1200" dirty="0">
                <a:latin typeface="Arial Narrow" panose="020B0606020202030204" pitchFamily="34" charset="0"/>
              </a:rPr>
              <a:t>                     	(c)  </a:t>
            </a:r>
            <a:r>
              <a:rPr lang="en-US" sz="1200" b="1" dirty="0">
                <a:latin typeface="Arial Narrow" panose="020B0606020202030204" pitchFamily="34" charset="0"/>
              </a:rPr>
              <a:t>coastal waters </a:t>
            </a:r>
            <a:r>
              <a:rPr lang="en-US" sz="1200" dirty="0">
                <a:latin typeface="Arial Narrow" panose="020B0606020202030204" pitchFamily="34" charset="0"/>
              </a:rPr>
              <a:t>of, or waters within the limits of, a State or internal Territory; or</a:t>
            </a:r>
          </a:p>
          <a:p>
            <a:endParaRPr lang="en-US" sz="500" dirty="0">
              <a:latin typeface="Arial Narrow" panose="020B0606020202030204" pitchFamily="34" charset="0"/>
            </a:endParaRPr>
          </a:p>
          <a:p>
            <a:r>
              <a:rPr lang="en-US" sz="1200" dirty="0">
                <a:latin typeface="Arial Narrow" panose="020B0606020202030204" pitchFamily="34" charset="0"/>
              </a:rPr>
              <a:t>                     	(d)  waters that are excepted waters</a:t>
            </a:r>
            <a:r>
              <a:rPr lang="en-AU" sz="1200" dirty="0">
                <a:latin typeface="Arial Narrow" panose="020B0606020202030204" pitchFamily="34" charset="0"/>
              </a:rPr>
              <a:t> (specified by Proclamation under section 11) </a:t>
            </a:r>
            <a:endParaRPr lang="en-US" sz="1200" dirty="0">
              <a:latin typeface="Arial Narrow" panose="020B0606020202030204" pitchFamily="34" charset="0"/>
            </a:endParaRPr>
          </a:p>
        </p:txBody>
      </p:sp>
      <p:cxnSp>
        <p:nvCxnSpPr>
          <p:cNvPr id="13" name="Straight Connector 12">
            <a:extLst>
              <a:ext uri="{FF2B5EF4-FFF2-40B4-BE49-F238E27FC236}">
                <a16:creationId xmlns:a16="http://schemas.microsoft.com/office/drawing/2014/main" id="{2145464A-678A-49CD-B54D-6CA5A4BA02FA}"/>
              </a:ext>
            </a:extLst>
          </p:cNvPr>
          <p:cNvCxnSpPr/>
          <p:nvPr/>
        </p:nvCxnSpPr>
        <p:spPr>
          <a:xfrm flipH="1">
            <a:off x="497258" y="298000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CB6EBFB-3604-401A-A195-BBB8010310EE}"/>
              </a:ext>
            </a:extLst>
          </p:cNvPr>
          <p:cNvSpPr/>
          <p:nvPr/>
        </p:nvSpPr>
        <p:spPr>
          <a:xfrm>
            <a:off x="426995" y="8195825"/>
            <a:ext cx="6204775" cy="630942"/>
          </a:xfrm>
          <a:prstGeom prst="rect">
            <a:avLst/>
          </a:prstGeom>
        </p:spPr>
        <p:txBody>
          <a:bodyPr wrap="square">
            <a:spAutoFit/>
          </a:bodyPr>
          <a:lstStyle/>
          <a:p>
            <a:r>
              <a:rPr lang="en-AU" sz="700" baseline="30000" dirty="0">
                <a:latin typeface="Arial Narrow" panose="020B0606020202030204" pitchFamily="34" charset="0"/>
              </a:rPr>
              <a:t>{1} </a:t>
            </a:r>
            <a:r>
              <a:rPr lang="en-AU" sz="700" dirty="0">
                <a:latin typeface="Arial Narrow" panose="020B0606020202030204" pitchFamily="34" charset="0"/>
              </a:rPr>
              <a:t>Federal Register of Legislation (2017). </a:t>
            </a:r>
            <a:r>
              <a:rPr lang="en-AU" sz="700" i="1" dirty="0">
                <a:latin typeface="Arial Narrow" panose="020B0606020202030204" pitchFamily="34" charset="0"/>
              </a:rPr>
              <a:t>Fisheries Management Act No. 162 of 1991 as amended, taking into account amendments up to Fisheries Legislation Amendment (Representation) Act 2017</a:t>
            </a:r>
            <a:r>
              <a:rPr lang="en-AU" sz="700" dirty="0">
                <a:latin typeface="Arial Narrow" panose="020B0606020202030204" pitchFamily="34" charset="0"/>
              </a:rPr>
              <a:t>. Australian Government. Accessed 18.05.2019 from: https://www.legislation.gov.au/Details/C2017C00363</a:t>
            </a:r>
            <a:br>
              <a:rPr lang="en-AU" sz="700" dirty="0">
                <a:latin typeface="Arial Narrow" panose="020B0606020202030204" pitchFamily="34" charset="0"/>
              </a:rPr>
            </a:br>
            <a:r>
              <a:rPr lang="en-AU" sz="700" baseline="30000" dirty="0">
                <a:latin typeface="Arial Narrow" panose="020B0606020202030204" pitchFamily="34" charset="0"/>
              </a:rPr>
              <a:t>[2] </a:t>
            </a:r>
            <a:r>
              <a:rPr lang="en-AU" sz="700" i="1" dirty="0">
                <a:latin typeface="Arial Narrow" panose="020B0606020202030204" pitchFamily="34" charset="0"/>
                <a:sym typeface="Wingdings" panose="05000000000000000000" pitchFamily="2" charset="2"/>
              </a:rPr>
              <a:t>Note: </a:t>
            </a:r>
            <a:r>
              <a:rPr lang="en-AU" sz="700" dirty="0">
                <a:latin typeface="Arial Narrow" panose="020B0606020202030204" pitchFamily="34" charset="0"/>
                <a:sym typeface="Wingdings" panose="05000000000000000000" pitchFamily="2" charset="2"/>
              </a:rPr>
              <a:t>in some places, </a:t>
            </a:r>
            <a:r>
              <a:rPr lang="en-AU" sz="700" i="1" dirty="0">
                <a:latin typeface="Arial Narrow" panose="020B0606020202030204" pitchFamily="34" charset="0"/>
                <a:sym typeface="Wingdings" panose="05000000000000000000" pitchFamily="2" charset="2"/>
              </a:rPr>
              <a:t>coastal waters </a:t>
            </a:r>
            <a:r>
              <a:rPr lang="en-AU" sz="700" dirty="0">
                <a:latin typeface="Arial Narrow" panose="020B0606020202030204" pitchFamily="34" charset="0"/>
                <a:sym typeface="Wingdings" panose="05000000000000000000" pitchFamily="2" charset="2"/>
              </a:rPr>
              <a:t>stretch out further than 3 nautical miles, but never more than 12 nautical miles</a:t>
            </a:r>
            <a:r>
              <a:rPr lang="en-AU" sz="700" b="1" dirty="0">
                <a:latin typeface="Arial Narrow" panose="020B0606020202030204" pitchFamily="34" charset="0"/>
                <a:sym typeface="Wingdings" panose="05000000000000000000" pitchFamily="2" charset="2"/>
              </a:rPr>
              <a:t>.</a:t>
            </a:r>
            <a:endParaRPr lang="en-AU" sz="700" dirty="0">
              <a:latin typeface="Arial Narrow" panose="020B0606020202030204" pitchFamily="34" charset="0"/>
            </a:endParaRPr>
          </a:p>
          <a:p>
            <a:r>
              <a:rPr lang="en-AU" sz="700" baseline="30000" dirty="0">
                <a:latin typeface="Arial Narrow" panose="020B0606020202030204" pitchFamily="34" charset="0"/>
              </a:rPr>
              <a:t>[3] </a:t>
            </a:r>
            <a:r>
              <a:rPr lang="en-AU" sz="700" dirty="0">
                <a:latin typeface="Arial Narrow" panose="020B0606020202030204" pitchFamily="34" charset="0"/>
              </a:rPr>
              <a:t>Oceans and the Law of the Sea (2018). </a:t>
            </a:r>
            <a:r>
              <a:rPr lang="en-AU" sz="700" i="1" dirty="0">
                <a:latin typeface="Arial Narrow" panose="020B0606020202030204" pitchFamily="34" charset="0"/>
              </a:rPr>
              <a:t>The United Nations Convention on the Law of the Sea (A historical perspective). </a:t>
            </a:r>
            <a:r>
              <a:rPr lang="en-AU" sz="700" dirty="0">
                <a:latin typeface="Arial Narrow" panose="020B0606020202030204" pitchFamily="34" charset="0"/>
              </a:rPr>
              <a:t>United Nations. Accessed: 18.05.2019 from: https://www.un.org/Depts/los/index.htm</a:t>
            </a:r>
          </a:p>
        </p:txBody>
      </p:sp>
      <p:cxnSp>
        <p:nvCxnSpPr>
          <p:cNvPr id="21" name="Straight Connector 20">
            <a:extLst>
              <a:ext uri="{FF2B5EF4-FFF2-40B4-BE49-F238E27FC236}">
                <a16:creationId xmlns:a16="http://schemas.microsoft.com/office/drawing/2014/main" id="{E76F7DD2-2AB8-41D0-B997-90083C4E826F}"/>
              </a:ext>
            </a:extLst>
          </p:cNvPr>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941B63C-8CAA-4378-B891-CE2A18C83FA4}"/>
              </a:ext>
            </a:extLst>
          </p:cNvPr>
          <p:cNvSpPr/>
          <p:nvPr/>
        </p:nvSpPr>
        <p:spPr>
          <a:xfrm>
            <a:off x="497258" y="6937396"/>
            <a:ext cx="5863484" cy="63604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6AE1A373-AE70-4396-ABCD-90A0F7F47FEA}"/>
              </a:ext>
            </a:extLst>
          </p:cNvPr>
          <p:cNvSpPr/>
          <p:nvPr/>
        </p:nvSpPr>
        <p:spPr>
          <a:xfrm>
            <a:off x="497258" y="6959324"/>
            <a:ext cx="5842022"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What does UNCLOS stand for? Ans.</a:t>
            </a:r>
            <a:r>
              <a:rPr lang="en-AU" sz="800" dirty="0">
                <a:latin typeface="Arial Narrow" panose="020B0606020202030204" pitchFamily="34" charset="0"/>
                <a:ea typeface="Times New Roman" panose="02020603050405020304" pitchFamily="18" charset="0"/>
              </a:rPr>
              <a:t>  </a:t>
            </a:r>
            <a:endParaRPr lang="en-US" sz="800" dirty="0">
              <a:latin typeface="Arial Narrow" panose="020B0606020202030204" pitchFamily="34" charset="0"/>
              <a:ea typeface="Times New Roman" panose="02020603050405020304" pitchFamily="18" charset="0"/>
            </a:endParaRPr>
          </a:p>
        </p:txBody>
      </p:sp>
      <p:sp>
        <p:nvSpPr>
          <p:cNvPr id="24" name="Rectangle 23">
            <a:extLst>
              <a:ext uri="{FF2B5EF4-FFF2-40B4-BE49-F238E27FC236}">
                <a16:creationId xmlns:a16="http://schemas.microsoft.com/office/drawing/2014/main" id="{FE1F248C-7F47-4B40-9386-2655E438B397}"/>
              </a:ext>
            </a:extLst>
          </p:cNvPr>
          <p:cNvSpPr/>
          <p:nvPr/>
        </p:nvSpPr>
        <p:spPr>
          <a:xfrm>
            <a:off x="540345" y="7214073"/>
            <a:ext cx="5762780" cy="27699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 The United Nations Convention on the Law of the Sea</a:t>
            </a:r>
          </a:p>
        </p:txBody>
      </p:sp>
      <p:cxnSp>
        <p:nvCxnSpPr>
          <p:cNvPr id="26" name="Straight Connector 25">
            <a:extLst>
              <a:ext uri="{FF2B5EF4-FFF2-40B4-BE49-F238E27FC236}">
                <a16:creationId xmlns:a16="http://schemas.microsoft.com/office/drawing/2014/main" id="{E8F8B815-1544-4A94-ADB2-3E6773E20A25}"/>
              </a:ext>
            </a:extLst>
          </p:cNvPr>
          <p:cNvCxnSpPr/>
          <p:nvPr/>
        </p:nvCxnSpPr>
        <p:spPr>
          <a:xfrm flipH="1">
            <a:off x="507244" y="529208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0FB270C-50E2-40BC-8D06-CF2E0985E06C}"/>
              </a:ext>
            </a:extLst>
          </p:cNvPr>
          <p:cNvSpPr/>
          <p:nvPr/>
        </p:nvSpPr>
        <p:spPr>
          <a:xfrm>
            <a:off x="507301" y="4603489"/>
            <a:ext cx="5848632" cy="60577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DEE04EBF-F55A-4A52-9C12-D70C09A6D6A0}"/>
              </a:ext>
            </a:extLst>
          </p:cNvPr>
          <p:cNvSpPr/>
          <p:nvPr/>
        </p:nvSpPr>
        <p:spPr>
          <a:xfrm>
            <a:off x="516531" y="4605244"/>
            <a:ext cx="5842022"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How many nautical miles offshore does the AFZ (usually) start and finish? Ans.</a:t>
            </a:r>
            <a:r>
              <a:rPr lang="en-AU" sz="800" dirty="0">
                <a:latin typeface="Arial Narrow" panose="020B0606020202030204" pitchFamily="34" charset="0"/>
                <a:ea typeface="Times New Roman" panose="02020603050405020304" pitchFamily="18" charset="0"/>
              </a:rPr>
              <a:t>  </a:t>
            </a:r>
            <a:endParaRPr lang="en-US" sz="800" dirty="0">
              <a:latin typeface="Arial Narrow" panose="020B0606020202030204" pitchFamily="34" charset="0"/>
              <a:ea typeface="Times New Roman" panose="02020603050405020304" pitchFamily="18" charset="0"/>
            </a:endParaRPr>
          </a:p>
        </p:txBody>
      </p:sp>
      <p:sp>
        <p:nvSpPr>
          <p:cNvPr id="29" name="Rectangle 28">
            <a:extLst>
              <a:ext uri="{FF2B5EF4-FFF2-40B4-BE49-F238E27FC236}">
                <a16:creationId xmlns:a16="http://schemas.microsoft.com/office/drawing/2014/main" id="{21578ECF-1A00-4CBF-AD3E-BFFDBDEBD3E8}"/>
              </a:ext>
            </a:extLst>
          </p:cNvPr>
          <p:cNvSpPr/>
          <p:nvPr/>
        </p:nvSpPr>
        <p:spPr>
          <a:xfrm>
            <a:off x="587207" y="4871690"/>
            <a:ext cx="5710029" cy="27699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 The AFC (usually) starts at 3nm and finishes at 200nm.</a:t>
            </a:r>
          </a:p>
        </p:txBody>
      </p:sp>
      <p:sp>
        <p:nvSpPr>
          <p:cNvPr id="44" name="Rectangle 43">
            <a:extLst>
              <a:ext uri="{FF2B5EF4-FFF2-40B4-BE49-F238E27FC236}">
                <a16:creationId xmlns:a16="http://schemas.microsoft.com/office/drawing/2014/main" id="{2FCB227A-65D7-4B1A-953D-B082E391DC87}"/>
              </a:ext>
            </a:extLst>
          </p:cNvPr>
          <p:cNvSpPr/>
          <p:nvPr/>
        </p:nvSpPr>
        <p:spPr>
          <a:xfrm>
            <a:off x="1193859" y="3889560"/>
            <a:ext cx="4827427" cy="537869"/>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48">
            <a:extLst>
              <a:ext uri="{FF2B5EF4-FFF2-40B4-BE49-F238E27FC236}">
                <a16:creationId xmlns:a16="http://schemas.microsoft.com/office/drawing/2014/main" id="{E96A2A32-CCB3-4337-8C31-977DA32C7154}"/>
              </a:ext>
            </a:extLst>
          </p:cNvPr>
          <p:cNvSpPr/>
          <p:nvPr/>
        </p:nvSpPr>
        <p:spPr>
          <a:xfrm>
            <a:off x="507301" y="3062082"/>
            <a:ext cx="5848632" cy="14320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0" name="Freeform: Shape 49">
            <a:extLst>
              <a:ext uri="{FF2B5EF4-FFF2-40B4-BE49-F238E27FC236}">
                <a16:creationId xmlns:a16="http://schemas.microsoft.com/office/drawing/2014/main" id="{2B9E9E46-1C29-4DD6-8BF1-509732B15F2A}"/>
              </a:ext>
            </a:extLst>
          </p:cNvPr>
          <p:cNvSpPr/>
          <p:nvPr/>
        </p:nvSpPr>
        <p:spPr>
          <a:xfrm>
            <a:off x="502102" y="3869396"/>
            <a:ext cx="5840109" cy="46780"/>
          </a:xfrm>
          <a:custGeom>
            <a:avLst/>
            <a:gdLst>
              <a:gd name="connsiteX0" fmla="*/ 0 w 2209800"/>
              <a:gd name="connsiteY0" fmla="*/ 55418 h 103909"/>
              <a:gd name="connsiteX1" fmla="*/ 41564 w 2209800"/>
              <a:gd name="connsiteY1" fmla="*/ 62346 h 103909"/>
              <a:gd name="connsiteX2" fmla="*/ 103909 w 2209800"/>
              <a:gd name="connsiteY2" fmla="*/ 69273 h 103909"/>
              <a:gd name="connsiteX3" fmla="*/ 173182 w 2209800"/>
              <a:gd name="connsiteY3" fmla="*/ 90055 h 103909"/>
              <a:gd name="connsiteX4" fmla="*/ 193964 w 2209800"/>
              <a:gd name="connsiteY4" fmla="*/ 103909 h 103909"/>
              <a:gd name="connsiteX5" fmla="*/ 249382 w 2209800"/>
              <a:gd name="connsiteY5" fmla="*/ 96982 h 103909"/>
              <a:gd name="connsiteX6" fmla="*/ 277091 w 2209800"/>
              <a:gd name="connsiteY6" fmla="*/ 90055 h 103909"/>
              <a:gd name="connsiteX7" fmla="*/ 408709 w 2209800"/>
              <a:gd name="connsiteY7" fmla="*/ 83127 h 103909"/>
              <a:gd name="connsiteX8" fmla="*/ 443345 w 2209800"/>
              <a:gd name="connsiteY8" fmla="*/ 76200 h 103909"/>
              <a:gd name="connsiteX9" fmla="*/ 491836 w 2209800"/>
              <a:gd name="connsiteY9" fmla="*/ 34636 h 103909"/>
              <a:gd name="connsiteX10" fmla="*/ 512618 w 2209800"/>
              <a:gd name="connsiteY10" fmla="*/ 27709 h 103909"/>
              <a:gd name="connsiteX11" fmla="*/ 574964 w 2209800"/>
              <a:gd name="connsiteY11" fmla="*/ 13855 h 103909"/>
              <a:gd name="connsiteX12" fmla="*/ 651164 w 2209800"/>
              <a:gd name="connsiteY12" fmla="*/ 20782 h 103909"/>
              <a:gd name="connsiteX13" fmla="*/ 685800 w 2209800"/>
              <a:gd name="connsiteY13" fmla="*/ 34636 h 103909"/>
              <a:gd name="connsiteX14" fmla="*/ 713509 w 2209800"/>
              <a:gd name="connsiteY14" fmla="*/ 41564 h 103909"/>
              <a:gd name="connsiteX15" fmla="*/ 817418 w 2209800"/>
              <a:gd name="connsiteY15" fmla="*/ 62346 h 103909"/>
              <a:gd name="connsiteX16" fmla="*/ 838200 w 2209800"/>
              <a:gd name="connsiteY16" fmla="*/ 48491 h 103909"/>
              <a:gd name="connsiteX17" fmla="*/ 865909 w 2209800"/>
              <a:gd name="connsiteY17" fmla="*/ 27709 h 103909"/>
              <a:gd name="connsiteX18" fmla="*/ 914400 w 2209800"/>
              <a:gd name="connsiteY18" fmla="*/ 6927 h 103909"/>
              <a:gd name="connsiteX19" fmla="*/ 942109 w 2209800"/>
              <a:gd name="connsiteY19" fmla="*/ 0 h 103909"/>
              <a:gd name="connsiteX20" fmla="*/ 1177636 w 2209800"/>
              <a:gd name="connsiteY20" fmla="*/ 6927 h 103909"/>
              <a:gd name="connsiteX21" fmla="*/ 1198418 w 2209800"/>
              <a:gd name="connsiteY21" fmla="*/ 13855 h 103909"/>
              <a:gd name="connsiteX22" fmla="*/ 1260764 w 2209800"/>
              <a:gd name="connsiteY22" fmla="*/ 20782 h 103909"/>
              <a:gd name="connsiteX23" fmla="*/ 1406236 w 2209800"/>
              <a:gd name="connsiteY23" fmla="*/ 20782 h 103909"/>
              <a:gd name="connsiteX24" fmla="*/ 1461654 w 2209800"/>
              <a:gd name="connsiteY24" fmla="*/ 27709 h 103909"/>
              <a:gd name="connsiteX25" fmla="*/ 1475509 w 2209800"/>
              <a:gd name="connsiteY25" fmla="*/ 48491 h 103909"/>
              <a:gd name="connsiteX26" fmla="*/ 1496291 w 2209800"/>
              <a:gd name="connsiteY26" fmla="*/ 83127 h 103909"/>
              <a:gd name="connsiteX27" fmla="*/ 1717964 w 2209800"/>
              <a:gd name="connsiteY27" fmla="*/ 69273 h 103909"/>
              <a:gd name="connsiteX28" fmla="*/ 1752600 w 2209800"/>
              <a:gd name="connsiteY28" fmla="*/ 62346 h 103909"/>
              <a:gd name="connsiteX29" fmla="*/ 1773382 w 2209800"/>
              <a:gd name="connsiteY29" fmla="*/ 48491 h 103909"/>
              <a:gd name="connsiteX30" fmla="*/ 1891145 w 2209800"/>
              <a:gd name="connsiteY30" fmla="*/ 55418 h 103909"/>
              <a:gd name="connsiteX31" fmla="*/ 1974273 w 2209800"/>
              <a:gd name="connsiteY31" fmla="*/ 62346 h 103909"/>
              <a:gd name="connsiteX32" fmla="*/ 2001982 w 2209800"/>
              <a:gd name="connsiteY32" fmla="*/ 41564 h 103909"/>
              <a:gd name="connsiteX33" fmla="*/ 2022764 w 2209800"/>
              <a:gd name="connsiteY33" fmla="*/ 27709 h 103909"/>
              <a:gd name="connsiteX34" fmla="*/ 2078182 w 2209800"/>
              <a:gd name="connsiteY34" fmla="*/ 20782 h 103909"/>
              <a:gd name="connsiteX35" fmla="*/ 2119745 w 2209800"/>
              <a:gd name="connsiteY35" fmla="*/ 13855 h 103909"/>
              <a:gd name="connsiteX36" fmla="*/ 2189018 w 2209800"/>
              <a:gd name="connsiteY36" fmla="*/ 34636 h 103909"/>
              <a:gd name="connsiteX37" fmla="*/ 2209800 w 2209800"/>
              <a:gd name="connsiteY37" fmla="*/ 41564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9800" h="103909">
                <a:moveTo>
                  <a:pt x="0" y="55418"/>
                </a:moveTo>
                <a:cubicBezTo>
                  <a:pt x="13855" y="57727"/>
                  <a:pt x="27641" y="60490"/>
                  <a:pt x="41564" y="62346"/>
                </a:cubicBezTo>
                <a:cubicBezTo>
                  <a:pt x="62290" y="65110"/>
                  <a:pt x="83243" y="66094"/>
                  <a:pt x="103909" y="69273"/>
                </a:cubicBezTo>
                <a:cubicBezTo>
                  <a:pt x="119320" y="71644"/>
                  <a:pt x="163183" y="85611"/>
                  <a:pt x="173182" y="90055"/>
                </a:cubicBezTo>
                <a:cubicBezTo>
                  <a:pt x="180790" y="93436"/>
                  <a:pt x="187037" y="99291"/>
                  <a:pt x="193964" y="103909"/>
                </a:cubicBezTo>
                <a:cubicBezTo>
                  <a:pt x="212437" y="101600"/>
                  <a:pt x="231019" y="100042"/>
                  <a:pt x="249382" y="96982"/>
                </a:cubicBezTo>
                <a:cubicBezTo>
                  <a:pt x="258773" y="95417"/>
                  <a:pt x="267606" y="90880"/>
                  <a:pt x="277091" y="90055"/>
                </a:cubicBezTo>
                <a:cubicBezTo>
                  <a:pt x="320859" y="86249"/>
                  <a:pt x="364836" y="85436"/>
                  <a:pt x="408709" y="83127"/>
                </a:cubicBezTo>
                <a:cubicBezTo>
                  <a:pt x="420254" y="80818"/>
                  <a:pt x="432586" y="80982"/>
                  <a:pt x="443345" y="76200"/>
                </a:cubicBezTo>
                <a:cubicBezTo>
                  <a:pt x="481184" y="59382"/>
                  <a:pt x="460944" y="55230"/>
                  <a:pt x="491836" y="34636"/>
                </a:cubicBezTo>
                <a:cubicBezTo>
                  <a:pt x="497912" y="30586"/>
                  <a:pt x="505597" y="29715"/>
                  <a:pt x="512618" y="27709"/>
                </a:cubicBezTo>
                <a:cubicBezTo>
                  <a:pt x="535446" y="21187"/>
                  <a:pt x="551154" y="18617"/>
                  <a:pt x="574964" y="13855"/>
                </a:cubicBezTo>
                <a:cubicBezTo>
                  <a:pt x="600364" y="16164"/>
                  <a:pt x="626096" y="16082"/>
                  <a:pt x="651164" y="20782"/>
                </a:cubicBezTo>
                <a:cubicBezTo>
                  <a:pt x="663386" y="23073"/>
                  <a:pt x="674003" y="30704"/>
                  <a:pt x="685800" y="34636"/>
                </a:cubicBezTo>
                <a:cubicBezTo>
                  <a:pt x="694832" y="37647"/>
                  <a:pt x="704273" y="39255"/>
                  <a:pt x="713509" y="41564"/>
                </a:cubicBezTo>
                <a:cubicBezTo>
                  <a:pt x="772471" y="80871"/>
                  <a:pt x="738524" y="71112"/>
                  <a:pt x="817418" y="62346"/>
                </a:cubicBezTo>
                <a:cubicBezTo>
                  <a:pt x="824345" y="57728"/>
                  <a:pt x="831425" y="53330"/>
                  <a:pt x="838200" y="48491"/>
                </a:cubicBezTo>
                <a:cubicBezTo>
                  <a:pt x="847595" y="41780"/>
                  <a:pt x="856118" y="33828"/>
                  <a:pt x="865909" y="27709"/>
                </a:cubicBezTo>
                <a:cubicBezTo>
                  <a:pt x="881460" y="17990"/>
                  <a:pt x="897037" y="11888"/>
                  <a:pt x="914400" y="6927"/>
                </a:cubicBezTo>
                <a:cubicBezTo>
                  <a:pt x="923554" y="4311"/>
                  <a:pt x="932873" y="2309"/>
                  <a:pt x="942109" y="0"/>
                </a:cubicBezTo>
                <a:cubicBezTo>
                  <a:pt x="1020618" y="2309"/>
                  <a:pt x="1099208" y="2687"/>
                  <a:pt x="1177636" y="6927"/>
                </a:cubicBezTo>
                <a:cubicBezTo>
                  <a:pt x="1184927" y="7321"/>
                  <a:pt x="1191215" y="12655"/>
                  <a:pt x="1198418" y="13855"/>
                </a:cubicBezTo>
                <a:cubicBezTo>
                  <a:pt x="1219043" y="17293"/>
                  <a:pt x="1239982" y="18473"/>
                  <a:pt x="1260764" y="20782"/>
                </a:cubicBezTo>
                <a:cubicBezTo>
                  <a:pt x="1324895" y="42159"/>
                  <a:pt x="1252259" y="20782"/>
                  <a:pt x="1406236" y="20782"/>
                </a:cubicBezTo>
                <a:cubicBezTo>
                  <a:pt x="1424852" y="20782"/>
                  <a:pt x="1443181" y="25400"/>
                  <a:pt x="1461654" y="27709"/>
                </a:cubicBezTo>
                <a:cubicBezTo>
                  <a:pt x="1466272" y="34636"/>
                  <a:pt x="1471096" y="41431"/>
                  <a:pt x="1475509" y="48491"/>
                </a:cubicBezTo>
                <a:cubicBezTo>
                  <a:pt x="1482645" y="59908"/>
                  <a:pt x="1483044" y="80718"/>
                  <a:pt x="1496291" y="83127"/>
                </a:cubicBezTo>
                <a:cubicBezTo>
                  <a:pt x="1511470" y="85887"/>
                  <a:pt x="1684503" y="71847"/>
                  <a:pt x="1717964" y="69273"/>
                </a:cubicBezTo>
                <a:cubicBezTo>
                  <a:pt x="1729509" y="66964"/>
                  <a:pt x="1741576" y="66480"/>
                  <a:pt x="1752600" y="62346"/>
                </a:cubicBezTo>
                <a:cubicBezTo>
                  <a:pt x="1760396" y="59423"/>
                  <a:pt x="1765067" y="48907"/>
                  <a:pt x="1773382" y="48491"/>
                </a:cubicBezTo>
                <a:lnTo>
                  <a:pt x="1891145" y="55418"/>
                </a:lnTo>
                <a:cubicBezTo>
                  <a:pt x="1923652" y="77090"/>
                  <a:pt x="1917900" y="79691"/>
                  <a:pt x="1974273" y="62346"/>
                </a:cubicBezTo>
                <a:cubicBezTo>
                  <a:pt x="1985308" y="58951"/>
                  <a:pt x="1992587" y="48275"/>
                  <a:pt x="2001982" y="41564"/>
                </a:cubicBezTo>
                <a:cubicBezTo>
                  <a:pt x="2008757" y="36725"/>
                  <a:pt x="2014732" y="29900"/>
                  <a:pt x="2022764" y="27709"/>
                </a:cubicBezTo>
                <a:cubicBezTo>
                  <a:pt x="2040724" y="22811"/>
                  <a:pt x="2059753" y="23415"/>
                  <a:pt x="2078182" y="20782"/>
                </a:cubicBezTo>
                <a:cubicBezTo>
                  <a:pt x="2092086" y="18796"/>
                  <a:pt x="2105891" y="16164"/>
                  <a:pt x="2119745" y="13855"/>
                </a:cubicBezTo>
                <a:cubicBezTo>
                  <a:pt x="2207925" y="26452"/>
                  <a:pt x="2138615" y="9435"/>
                  <a:pt x="2189018" y="34636"/>
                </a:cubicBezTo>
                <a:cubicBezTo>
                  <a:pt x="2195549" y="37902"/>
                  <a:pt x="2209800" y="41564"/>
                  <a:pt x="2209800" y="4156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Freeform: Shape 50">
            <a:extLst>
              <a:ext uri="{FF2B5EF4-FFF2-40B4-BE49-F238E27FC236}">
                <a16:creationId xmlns:a16="http://schemas.microsoft.com/office/drawing/2014/main" id="{30DBE29C-A0E8-40F4-B2CF-CCC5052C48F0}"/>
              </a:ext>
            </a:extLst>
          </p:cNvPr>
          <p:cNvSpPr/>
          <p:nvPr/>
        </p:nvSpPr>
        <p:spPr>
          <a:xfrm flipV="1">
            <a:off x="579498" y="3859600"/>
            <a:ext cx="5762713" cy="45896"/>
          </a:xfrm>
          <a:custGeom>
            <a:avLst/>
            <a:gdLst>
              <a:gd name="connsiteX0" fmla="*/ 0 w 2209800"/>
              <a:gd name="connsiteY0" fmla="*/ 55418 h 103909"/>
              <a:gd name="connsiteX1" fmla="*/ 41564 w 2209800"/>
              <a:gd name="connsiteY1" fmla="*/ 62346 h 103909"/>
              <a:gd name="connsiteX2" fmla="*/ 103909 w 2209800"/>
              <a:gd name="connsiteY2" fmla="*/ 69273 h 103909"/>
              <a:gd name="connsiteX3" fmla="*/ 173182 w 2209800"/>
              <a:gd name="connsiteY3" fmla="*/ 90055 h 103909"/>
              <a:gd name="connsiteX4" fmla="*/ 193964 w 2209800"/>
              <a:gd name="connsiteY4" fmla="*/ 103909 h 103909"/>
              <a:gd name="connsiteX5" fmla="*/ 249382 w 2209800"/>
              <a:gd name="connsiteY5" fmla="*/ 96982 h 103909"/>
              <a:gd name="connsiteX6" fmla="*/ 277091 w 2209800"/>
              <a:gd name="connsiteY6" fmla="*/ 90055 h 103909"/>
              <a:gd name="connsiteX7" fmla="*/ 408709 w 2209800"/>
              <a:gd name="connsiteY7" fmla="*/ 83127 h 103909"/>
              <a:gd name="connsiteX8" fmla="*/ 443345 w 2209800"/>
              <a:gd name="connsiteY8" fmla="*/ 76200 h 103909"/>
              <a:gd name="connsiteX9" fmla="*/ 491836 w 2209800"/>
              <a:gd name="connsiteY9" fmla="*/ 34636 h 103909"/>
              <a:gd name="connsiteX10" fmla="*/ 512618 w 2209800"/>
              <a:gd name="connsiteY10" fmla="*/ 27709 h 103909"/>
              <a:gd name="connsiteX11" fmla="*/ 574964 w 2209800"/>
              <a:gd name="connsiteY11" fmla="*/ 13855 h 103909"/>
              <a:gd name="connsiteX12" fmla="*/ 651164 w 2209800"/>
              <a:gd name="connsiteY12" fmla="*/ 20782 h 103909"/>
              <a:gd name="connsiteX13" fmla="*/ 685800 w 2209800"/>
              <a:gd name="connsiteY13" fmla="*/ 34636 h 103909"/>
              <a:gd name="connsiteX14" fmla="*/ 713509 w 2209800"/>
              <a:gd name="connsiteY14" fmla="*/ 41564 h 103909"/>
              <a:gd name="connsiteX15" fmla="*/ 817418 w 2209800"/>
              <a:gd name="connsiteY15" fmla="*/ 62346 h 103909"/>
              <a:gd name="connsiteX16" fmla="*/ 838200 w 2209800"/>
              <a:gd name="connsiteY16" fmla="*/ 48491 h 103909"/>
              <a:gd name="connsiteX17" fmla="*/ 865909 w 2209800"/>
              <a:gd name="connsiteY17" fmla="*/ 27709 h 103909"/>
              <a:gd name="connsiteX18" fmla="*/ 914400 w 2209800"/>
              <a:gd name="connsiteY18" fmla="*/ 6927 h 103909"/>
              <a:gd name="connsiteX19" fmla="*/ 942109 w 2209800"/>
              <a:gd name="connsiteY19" fmla="*/ 0 h 103909"/>
              <a:gd name="connsiteX20" fmla="*/ 1177636 w 2209800"/>
              <a:gd name="connsiteY20" fmla="*/ 6927 h 103909"/>
              <a:gd name="connsiteX21" fmla="*/ 1198418 w 2209800"/>
              <a:gd name="connsiteY21" fmla="*/ 13855 h 103909"/>
              <a:gd name="connsiteX22" fmla="*/ 1260764 w 2209800"/>
              <a:gd name="connsiteY22" fmla="*/ 20782 h 103909"/>
              <a:gd name="connsiteX23" fmla="*/ 1406236 w 2209800"/>
              <a:gd name="connsiteY23" fmla="*/ 20782 h 103909"/>
              <a:gd name="connsiteX24" fmla="*/ 1461654 w 2209800"/>
              <a:gd name="connsiteY24" fmla="*/ 27709 h 103909"/>
              <a:gd name="connsiteX25" fmla="*/ 1475509 w 2209800"/>
              <a:gd name="connsiteY25" fmla="*/ 48491 h 103909"/>
              <a:gd name="connsiteX26" fmla="*/ 1496291 w 2209800"/>
              <a:gd name="connsiteY26" fmla="*/ 83127 h 103909"/>
              <a:gd name="connsiteX27" fmla="*/ 1717964 w 2209800"/>
              <a:gd name="connsiteY27" fmla="*/ 69273 h 103909"/>
              <a:gd name="connsiteX28" fmla="*/ 1752600 w 2209800"/>
              <a:gd name="connsiteY28" fmla="*/ 62346 h 103909"/>
              <a:gd name="connsiteX29" fmla="*/ 1773382 w 2209800"/>
              <a:gd name="connsiteY29" fmla="*/ 48491 h 103909"/>
              <a:gd name="connsiteX30" fmla="*/ 1891145 w 2209800"/>
              <a:gd name="connsiteY30" fmla="*/ 55418 h 103909"/>
              <a:gd name="connsiteX31" fmla="*/ 1974273 w 2209800"/>
              <a:gd name="connsiteY31" fmla="*/ 62346 h 103909"/>
              <a:gd name="connsiteX32" fmla="*/ 2001982 w 2209800"/>
              <a:gd name="connsiteY32" fmla="*/ 41564 h 103909"/>
              <a:gd name="connsiteX33" fmla="*/ 2022764 w 2209800"/>
              <a:gd name="connsiteY33" fmla="*/ 27709 h 103909"/>
              <a:gd name="connsiteX34" fmla="*/ 2078182 w 2209800"/>
              <a:gd name="connsiteY34" fmla="*/ 20782 h 103909"/>
              <a:gd name="connsiteX35" fmla="*/ 2119745 w 2209800"/>
              <a:gd name="connsiteY35" fmla="*/ 13855 h 103909"/>
              <a:gd name="connsiteX36" fmla="*/ 2189018 w 2209800"/>
              <a:gd name="connsiteY36" fmla="*/ 34636 h 103909"/>
              <a:gd name="connsiteX37" fmla="*/ 2209800 w 2209800"/>
              <a:gd name="connsiteY37" fmla="*/ 41564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9800" h="103909">
                <a:moveTo>
                  <a:pt x="0" y="55418"/>
                </a:moveTo>
                <a:cubicBezTo>
                  <a:pt x="13855" y="57727"/>
                  <a:pt x="27641" y="60490"/>
                  <a:pt x="41564" y="62346"/>
                </a:cubicBezTo>
                <a:cubicBezTo>
                  <a:pt x="62290" y="65110"/>
                  <a:pt x="83243" y="66094"/>
                  <a:pt x="103909" y="69273"/>
                </a:cubicBezTo>
                <a:cubicBezTo>
                  <a:pt x="119320" y="71644"/>
                  <a:pt x="163183" y="85611"/>
                  <a:pt x="173182" y="90055"/>
                </a:cubicBezTo>
                <a:cubicBezTo>
                  <a:pt x="180790" y="93436"/>
                  <a:pt x="187037" y="99291"/>
                  <a:pt x="193964" y="103909"/>
                </a:cubicBezTo>
                <a:cubicBezTo>
                  <a:pt x="212437" y="101600"/>
                  <a:pt x="231019" y="100042"/>
                  <a:pt x="249382" y="96982"/>
                </a:cubicBezTo>
                <a:cubicBezTo>
                  <a:pt x="258773" y="95417"/>
                  <a:pt x="267606" y="90880"/>
                  <a:pt x="277091" y="90055"/>
                </a:cubicBezTo>
                <a:cubicBezTo>
                  <a:pt x="320859" y="86249"/>
                  <a:pt x="364836" y="85436"/>
                  <a:pt x="408709" y="83127"/>
                </a:cubicBezTo>
                <a:cubicBezTo>
                  <a:pt x="420254" y="80818"/>
                  <a:pt x="432586" y="80982"/>
                  <a:pt x="443345" y="76200"/>
                </a:cubicBezTo>
                <a:cubicBezTo>
                  <a:pt x="481184" y="59382"/>
                  <a:pt x="460944" y="55230"/>
                  <a:pt x="491836" y="34636"/>
                </a:cubicBezTo>
                <a:cubicBezTo>
                  <a:pt x="497912" y="30586"/>
                  <a:pt x="505597" y="29715"/>
                  <a:pt x="512618" y="27709"/>
                </a:cubicBezTo>
                <a:cubicBezTo>
                  <a:pt x="535446" y="21187"/>
                  <a:pt x="551154" y="18617"/>
                  <a:pt x="574964" y="13855"/>
                </a:cubicBezTo>
                <a:cubicBezTo>
                  <a:pt x="600364" y="16164"/>
                  <a:pt x="626096" y="16082"/>
                  <a:pt x="651164" y="20782"/>
                </a:cubicBezTo>
                <a:cubicBezTo>
                  <a:pt x="663386" y="23073"/>
                  <a:pt x="674003" y="30704"/>
                  <a:pt x="685800" y="34636"/>
                </a:cubicBezTo>
                <a:cubicBezTo>
                  <a:pt x="694832" y="37647"/>
                  <a:pt x="704273" y="39255"/>
                  <a:pt x="713509" y="41564"/>
                </a:cubicBezTo>
                <a:cubicBezTo>
                  <a:pt x="772471" y="80871"/>
                  <a:pt x="738524" y="71112"/>
                  <a:pt x="817418" y="62346"/>
                </a:cubicBezTo>
                <a:cubicBezTo>
                  <a:pt x="824345" y="57728"/>
                  <a:pt x="831425" y="53330"/>
                  <a:pt x="838200" y="48491"/>
                </a:cubicBezTo>
                <a:cubicBezTo>
                  <a:pt x="847595" y="41780"/>
                  <a:pt x="856118" y="33828"/>
                  <a:pt x="865909" y="27709"/>
                </a:cubicBezTo>
                <a:cubicBezTo>
                  <a:pt x="881460" y="17990"/>
                  <a:pt x="897037" y="11888"/>
                  <a:pt x="914400" y="6927"/>
                </a:cubicBezTo>
                <a:cubicBezTo>
                  <a:pt x="923554" y="4311"/>
                  <a:pt x="932873" y="2309"/>
                  <a:pt x="942109" y="0"/>
                </a:cubicBezTo>
                <a:cubicBezTo>
                  <a:pt x="1020618" y="2309"/>
                  <a:pt x="1099208" y="2687"/>
                  <a:pt x="1177636" y="6927"/>
                </a:cubicBezTo>
                <a:cubicBezTo>
                  <a:pt x="1184927" y="7321"/>
                  <a:pt x="1191215" y="12655"/>
                  <a:pt x="1198418" y="13855"/>
                </a:cubicBezTo>
                <a:cubicBezTo>
                  <a:pt x="1219043" y="17293"/>
                  <a:pt x="1239982" y="18473"/>
                  <a:pt x="1260764" y="20782"/>
                </a:cubicBezTo>
                <a:cubicBezTo>
                  <a:pt x="1324895" y="42159"/>
                  <a:pt x="1252259" y="20782"/>
                  <a:pt x="1406236" y="20782"/>
                </a:cubicBezTo>
                <a:cubicBezTo>
                  <a:pt x="1424852" y="20782"/>
                  <a:pt x="1443181" y="25400"/>
                  <a:pt x="1461654" y="27709"/>
                </a:cubicBezTo>
                <a:cubicBezTo>
                  <a:pt x="1466272" y="34636"/>
                  <a:pt x="1471096" y="41431"/>
                  <a:pt x="1475509" y="48491"/>
                </a:cubicBezTo>
                <a:cubicBezTo>
                  <a:pt x="1482645" y="59908"/>
                  <a:pt x="1483044" y="80718"/>
                  <a:pt x="1496291" y="83127"/>
                </a:cubicBezTo>
                <a:cubicBezTo>
                  <a:pt x="1511470" y="85887"/>
                  <a:pt x="1684503" y="71847"/>
                  <a:pt x="1717964" y="69273"/>
                </a:cubicBezTo>
                <a:cubicBezTo>
                  <a:pt x="1729509" y="66964"/>
                  <a:pt x="1741576" y="66480"/>
                  <a:pt x="1752600" y="62346"/>
                </a:cubicBezTo>
                <a:cubicBezTo>
                  <a:pt x="1760396" y="59423"/>
                  <a:pt x="1765067" y="48907"/>
                  <a:pt x="1773382" y="48491"/>
                </a:cubicBezTo>
                <a:lnTo>
                  <a:pt x="1891145" y="55418"/>
                </a:lnTo>
                <a:cubicBezTo>
                  <a:pt x="1923652" y="77090"/>
                  <a:pt x="1917900" y="79691"/>
                  <a:pt x="1974273" y="62346"/>
                </a:cubicBezTo>
                <a:cubicBezTo>
                  <a:pt x="1985308" y="58951"/>
                  <a:pt x="1992587" y="48275"/>
                  <a:pt x="2001982" y="41564"/>
                </a:cubicBezTo>
                <a:cubicBezTo>
                  <a:pt x="2008757" y="36725"/>
                  <a:pt x="2014732" y="29900"/>
                  <a:pt x="2022764" y="27709"/>
                </a:cubicBezTo>
                <a:cubicBezTo>
                  <a:pt x="2040724" y="22811"/>
                  <a:pt x="2059753" y="23415"/>
                  <a:pt x="2078182" y="20782"/>
                </a:cubicBezTo>
                <a:cubicBezTo>
                  <a:pt x="2092086" y="18796"/>
                  <a:pt x="2105891" y="16164"/>
                  <a:pt x="2119745" y="13855"/>
                </a:cubicBezTo>
                <a:cubicBezTo>
                  <a:pt x="2207925" y="26452"/>
                  <a:pt x="2138615" y="9435"/>
                  <a:pt x="2189018" y="34636"/>
                </a:cubicBezTo>
                <a:cubicBezTo>
                  <a:pt x="2195549" y="37902"/>
                  <a:pt x="2209800" y="41564"/>
                  <a:pt x="2209800" y="4156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Shape 51">
            <a:extLst>
              <a:ext uri="{FF2B5EF4-FFF2-40B4-BE49-F238E27FC236}">
                <a16:creationId xmlns:a16="http://schemas.microsoft.com/office/drawing/2014/main" id="{9FA57B12-540A-46DD-A419-FC45CFE91722}"/>
              </a:ext>
            </a:extLst>
          </p:cNvPr>
          <p:cNvSpPr/>
          <p:nvPr/>
        </p:nvSpPr>
        <p:spPr>
          <a:xfrm flipV="1">
            <a:off x="753078" y="3879523"/>
            <a:ext cx="4413848" cy="46780"/>
          </a:xfrm>
          <a:custGeom>
            <a:avLst/>
            <a:gdLst>
              <a:gd name="connsiteX0" fmla="*/ 0 w 2209800"/>
              <a:gd name="connsiteY0" fmla="*/ 55418 h 103909"/>
              <a:gd name="connsiteX1" fmla="*/ 41564 w 2209800"/>
              <a:gd name="connsiteY1" fmla="*/ 62346 h 103909"/>
              <a:gd name="connsiteX2" fmla="*/ 103909 w 2209800"/>
              <a:gd name="connsiteY2" fmla="*/ 69273 h 103909"/>
              <a:gd name="connsiteX3" fmla="*/ 173182 w 2209800"/>
              <a:gd name="connsiteY3" fmla="*/ 90055 h 103909"/>
              <a:gd name="connsiteX4" fmla="*/ 193964 w 2209800"/>
              <a:gd name="connsiteY4" fmla="*/ 103909 h 103909"/>
              <a:gd name="connsiteX5" fmla="*/ 249382 w 2209800"/>
              <a:gd name="connsiteY5" fmla="*/ 96982 h 103909"/>
              <a:gd name="connsiteX6" fmla="*/ 277091 w 2209800"/>
              <a:gd name="connsiteY6" fmla="*/ 90055 h 103909"/>
              <a:gd name="connsiteX7" fmla="*/ 408709 w 2209800"/>
              <a:gd name="connsiteY7" fmla="*/ 83127 h 103909"/>
              <a:gd name="connsiteX8" fmla="*/ 443345 w 2209800"/>
              <a:gd name="connsiteY8" fmla="*/ 76200 h 103909"/>
              <a:gd name="connsiteX9" fmla="*/ 491836 w 2209800"/>
              <a:gd name="connsiteY9" fmla="*/ 34636 h 103909"/>
              <a:gd name="connsiteX10" fmla="*/ 512618 w 2209800"/>
              <a:gd name="connsiteY10" fmla="*/ 27709 h 103909"/>
              <a:gd name="connsiteX11" fmla="*/ 574964 w 2209800"/>
              <a:gd name="connsiteY11" fmla="*/ 13855 h 103909"/>
              <a:gd name="connsiteX12" fmla="*/ 651164 w 2209800"/>
              <a:gd name="connsiteY12" fmla="*/ 20782 h 103909"/>
              <a:gd name="connsiteX13" fmla="*/ 685800 w 2209800"/>
              <a:gd name="connsiteY13" fmla="*/ 34636 h 103909"/>
              <a:gd name="connsiteX14" fmla="*/ 713509 w 2209800"/>
              <a:gd name="connsiteY14" fmla="*/ 41564 h 103909"/>
              <a:gd name="connsiteX15" fmla="*/ 817418 w 2209800"/>
              <a:gd name="connsiteY15" fmla="*/ 62346 h 103909"/>
              <a:gd name="connsiteX16" fmla="*/ 838200 w 2209800"/>
              <a:gd name="connsiteY16" fmla="*/ 48491 h 103909"/>
              <a:gd name="connsiteX17" fmla="*/ 865909 w 2209800"/>
              <a:gd name="connsiteY17" fmla="*/ 27709 h 103909"/>
              <a:gd name="connsiteX18" fmla="*/ 914400 w 2209800"/>
              <a:gd name="connsiteY18" fmla="*/ 6927 h 103909"/>
              <a:gd name="connsiteX19" fmla="*/ 942109 w 2209800"/>
              <a:gd name="connsiteY19" fmla="*/ 0 h 103909"/>
              <a:gd name="connsiteX20" fmla="*/ 1177636 w 2209800"/>
              <a:gd name="connsiteY20" fmla="*/ 6927 h 103909"/>
              <a:gd name="connsiteX21" fmla="*/ 1198418 w 2209800"/>
              <a:gd name="connsiteY21" fmla="*/ 13855 h 103909"/>
              <a:gd name="connsiteX22" fmla="*/ 1260764 w 2209800"/>
              <a:gd name="connsiteY22" fmla="*/ 20782 h 103909"/>
              <a:gd name="connsiteX23" fmla="*/ 1406236 w 2209800"/>
              <a:gd name="connsiteY23" fmla="*/ 20782 h 103909"/>
              <a:gd name="connsiteX24" fmla="*/ 1461654 w 2209800"/>
              <a:gd name="connsiteY24" fmla="*/ 27709 h 103909"/>
              <a:gd name="connsiteX25" fmla="*/ 1475509 w 2209800"/>
              <a:gd name="connsiteY25" fmla="*/ 48491 h 103909"/>
              <a:gd name="connsiteX26" fmla="*/ 1496291 w 2209800"/>
              <a:gd name="connsiteY26" fmla="*/ 83127 h 103909"/>
              <a:gd name="connsiteX27" fmla="*/ 1717964 w 2209800"/>
              <a:gd name="connsiteY27" fmla="*/ 69273 h 103909"/>
              <a:gd name="connsiteX28" fmla="*/ 1752600 w 2209800"/>
              <a:gd name="connsiteY28" fmla="*/ 62346 h 103909"/>
              <a:gd name="connsiteX29" fmla="*/ 1773382 w 2209800"/>
              <a:gd name="connsiteY29" fmla="*/ 48491 h 103909"/>
              <a:gd name="connsiteX30" fmla="*/ 1891145 w 2209800"/>
              <a:gd name="connsiteY30" fmla="*/ 55418 h 103909"/>
              <a:gd name="connsiteX31" fmla="*/ 1974273 w 2209800"/>
              <a:gd name="connsiteY31" fmla="*/ 62346 h 103909"/>
              <a:gd name="connsiteX32" fmla="*/ 2001982 w 2209800"/>
              <a:gd name="connsiteY32" fmla="*/ 41564 h 103909"/>
              <a:gd name="connsiteX33" fmla="*/ 2022764 w 2209800"/>
              <a:gd name="connsiteY33" fmla="*/ 27709 h 103909"/>
              <a:gd name="connsiteX34" fmla="*/ 2078182 w 2209800"/>
              <a:gd name="connsiteY34" fmla="*/ 20782 h 103909"/>
              <a:gd name="connsiteX35" fmla="*/ 2119745 w 2209800"/>
              <a:gd name="connsiteY35" fmla="*/ 13855 h 103909"/>
              <a:gd name="connsiteX36" fmla="*/ 2189018 w 2209800"/>
              <a:gd name="connsiteY36" fmla="*/ 34636 h 103909"/>
              <a:gd name="connsiteX37" fmla="*/ 2209800 w 2209800"/>
              <a:gd name="connsiteY37" fmla="*/ 41564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9800" h="103909">
                <a:moveTo>
                  <a:pt x="0" y="55418"/>
                </a:moveTo>
                <a:cubicBezTo>
                  <a:pt x="13855" y="57727"/>
                  <a:pt x="27641" y="60490"/>
                  <a:pt x="41564" y="62346"/>
                </a:cubicBezTo>
                <a:cubicBezTo>
                  <a:pt x="62290" y="65110"/>
                  <a:pt x="83243" y="66094"/>
                  <a:pt x="103909" y="69273"/>
                </a:cubicBezTo>
                <a:cubicBezTo>
                  <a:pt x="119320" y="71644"/>
                  <a:pt x="163183" y="85611"/>
                  <a:pt x="173182" y="90055"/>
                </a:cubicBezTo>
                <a:cubicBezTo>
                  <a:pt x="180790" y="93436"/>
                  <a:pt x="187037" y="99291"/>
                  <a:pt x="193964" y="103909"/>
                </a:cubicBezTo>
                <a:cubicBezTo>
                  <a:pt x="212437" y="101600"/>
                  <a:pt x="231019" y="100042"/>
                  <a:pt x="249382" y="96982"/>
                </a:cubicBezTo>
                <a:cubicBezTo>
                  <a:pt x="258773" y="95417"/>
                  <a:pt x="267606" y="90880"/>
                  <a:pt x="277091" y="90055"/>
                </a:cubicBezTo>
                <a:cubicBezTo>
                  <a:pt x="320859" y="86249"/>
                  <a:pt x="364836" y="85436"/>
                  <a:pt x="408709" y="83127"/>
                </a:cubicBezTo>
                <a:cubicBezTo>
                  <a:pt x="420254" y="80818"/>
                  <a:pt x="432586" y="80982"/>
                  <a:pt x="443345" y="76200"/>
                </a:cubicBezTo>
                <a:cubicBezTo>
                  <a:pt x="481184" y="59382"/>
                  <a:pt x="460944" y="55230"/>
                  <a:pt x="491836" y="34636"/>
                </a:cubicBezTo>
                <a:cubicBezTo>
                  <a:pt x="497912" y="30586"/>
                  <a:pt x="505597" y="29715"/>
                  <a:pt x="512618" y="27709"/>
                </a:cubicBezTo>
                <a:cubicBezTo>
                  <a:pt x="535446" y="21187"/>
                  <a:pt x="551154" y="18617"/>
                  <a:pt x="574964" y="13855"/>
                </a:cubicBezTo>
                <a:cubicBezTo>
                  <a:pt x="600364" y="16164"/>
                  <a:pt x="626096" y="16082"/>
                  <a:pt x="651164" y="20782"/>
                </a:cubicBezTo>
                <a:cubicBezTo>
                  <a:pt x="663386" y="23073"/>
                  <a:pt x="674003" y="30704"/>
                  <a:pt x="685800" y="34636"/>
                </a:cubicBezTo>
                <a:cubicBezTo>
                  <a:pt x="694832" y="37647"/>
                  <a:pt x="704273" y="39255"/>
                  <a:pt x="713509" y="41564"/>
                </a:cubicBezTo>
                <a:cubicBezTo>
                  <a:pt x="772471" y="80871"/>
                  <a:pt x="738524" y="71112"/>
                  <a:pt x="817418" y="62346"/>
                </a:cubicBezTo>
                <a:cubicBezTo>
                  <a:pt x="824345" y="57728"/>
                  <a:pt x="831425" y="53330"/>
                  <a:pt x="838200" y="48491"/>
                </a:cubicBezTo>
                <a:cubicBezTo>
                  <a:pt x="847595" y="41780"/>
                  <a:pt x="856118" y="33828"/>
                  <a:pt x="865909" y="27709"/>
                </a:cubicBezTo>
                <a:cubicBezTo>
                  <a:pt x="881460" y="17990"/>
                  <a:pt x="897037" y="11888"/>
                  <a:pt x="914400" y="6927"/>
                </a:cubicBezTo>
                <a:cubicBezTo>
                  <a:pt x="923554" y="4311"/>
                  <a:pt x="932873" y="2309"/>
                  <a:pt x="942109" y="0"/>
                </a:cubicBezTo>
                <a:cubicBezTo>
                  <a:pt x="1020618" y="2309"/>
                  <a:pt x="1099208" y="2687"/>
                  <a:pt x="1177636" y="6927"/>
                </a:cubicBezTo>
                <a:cubicBezTo>
                  <a:pt x="1184927" y="7321"/>
                  <a:pt x="1191215" y="12655"/>
                  <a:pt x="1198418" y="13855"/>
                </a:cubicBezTo>
                <a:cubicBezTo>
                  <a:pt x="1219043" y="17293"/>
                  <a:pt x="1239982" y="18473"/>
                  <a:pt x="1260764" y="20782"/>
                </a:cubicBezTo>
                <a:cubicBezTo>
                  <a:pt x="1324895" y="42159"/>
                  <a:pt x="1252259" y="20782"/>
                  <a:pt x="1406236" y="20782"/>
                </a:cubicBezTo>
                <a:cubicBezTo>
                  <a:pt x="1424852" y="20782"/>
                  <a:pt x="1443181" y="25400"/>
                  <a:pt x="1461654" y="27709"/>
                </a:cubicBezTo>
                <a:cubicBezTo>
                  <a:pt x="1466272" y="34636"/>
                  <a:pt x="1471096" y="41431"/>
                  <a:pt x="1475509" y="48491"/>
                </a:cubicBezTo>
                <a:cubicBezTo>
                  <a:pt x="1482645" y="59908"/>
                  <a:pt x="1483044" y="80718"/>
                  <a:pt x="1496291" y="83127"/>
                </a:cubicBezTo>
                <a:cubicBezTo>
                  <a:pt x="1511470" y="85887"/>
                  <a:pt x="1684503" y="71847"/>
                  <a:pt x="1717964" y="69273"/>
                </a:cubicBezTo>
                <a:cubicBezTo>
                  <a:pt x="1729509" y="66964"/>
                  <a:pt x="1741576" y="66480"/>
                  <a:pt x="1752600" y="62346"/>
                </a:cubicBezTo>
                <a:cubicBezTo>
                  <a:pt x="1760396" y="59423"/>
                  <a:pt x="1765067" y="48907"/>
                  <a:pt x="1773382" y="48491"/>
                </a:cubicBezTo>
                <a:lnTo>
                  <a:pt x="1891145" y="55418"/>
                </a:lnTo>
                <a:cubicBezTo>
                  <a:pt x="1923652" y="77090"/>
                  <a:pt x="1917900" y="79691"/>
                  <a:pt x="1974273" y="62346"/>
                </a:cubicBezTo>
                <a:cubicBezTo>
                  <a:pt x="1985308" y="58951"/>
                  <a:pt x="1992587" y="48275"/>
                  <a:pt x="2001982" y="41564"/>
                </a:cubicBezTo>
                <a:cubicBezTo>
                  <a:pt x="2008757" y="36725"/>
                  <a:pt x="2014732" y="29900"/>
                  <a:pt x="2022764" y="27709"/>
                </a:cubicBezTo>
                <a:cubicBezTo>
                  <a:pt x="2040724" y="22811"/>
                  <a:pt x="2059753" y="23415"/>
                  <a:pt x="2078182" y="20782"/>
                </a:cubicBezTo>
                <a:cubicBezTo>
                  <a:pt x="2092086" y="18796"/>
                  <a:pt x="2105891" y="16164"/>
                  <a:pt x="2119745" y="13855"/>
                </a:cubicBezTo>
                <a:cubicBezTo>
                  <a:pt x="2207925" y="26452"/>
                  <a:pt x="2138615" y="9435"/>
                  <a:pt x="2189018" y="34636"/>
                </a:cubicBezTo>
                <a:cubicBezTo>
                  <a:pt x="2195549" y="37902"/>
                  <a:pt x="2209800" y="41564"/>
                  <a:pt x="2209800" y="4156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Shape 52">
            <a:extLst>
              <a:ext uri="{FF2B5EF4-FFF2-40B4-BE49-F238E27FC236}">
                <a16:creationId xmlns:a16="http://schemas.microsoft.com/office/drawing/2014/main" id="{157E94E2-0406-4E3F-99D8-6C3D7647513B}"/>
              </a:ext>
            </a:extLst>
          </p:cNvPr>
          <p:cNvSpPr/>
          <p:nvPr/>
        </p:nvSpPr>
        <p:spPr>
          <a:xfrm>
            <a:off x="507244" y="3791860"/>
            <a:ext cx="2761926" cy="703046"/>
          </a:xfrm>
          <a:custGeom>
            <a:avLst/>
            <a:gdLst>
              <a:gd name="connsiteX0" fmla="*/ 3486 w 2761926"/>
              <a:gd name="connsiteY0" fmla="*/ 1717 h 703046"/>
              <a:gd name="connsiteX1" fmla="*/ 94926 w 2761926"/>
              <a:gd name="connsiteY1" fmla="*/ 93157 h 703046"/>
              <a:gd name="connsiteX2" fmla="*/ 148266 w 2761926"/>
              <a:gd name="connsiteY2" fmla="*/ 146497 h 703046"/>
              <a:gd name="connsiteX3" fmla="*/ 224466 w 2761926"/>
              <a:gd name="connsiteY3" fmla="*/ 237937 h 703046"/>
              <a:gd name="connsiteX4" fmla="*/ 247326 w 2761926"/>
              <a:gd name="connsiteY4" fmla="*/ 245557 h 703046"/>
              <a:gd name="connsiteX5" fmla="*/ 277806 w 2761926"/>
              <a:gd name="connsiteY5" fmla="*/ 298897 h 703046"/>
              <a:gd name="connsiteX6" fmla="*/ 300666 w 2761926"/>
              <a:gd name="connsiteY6" fmla="*/ 321757 h 703046"/>
              <a:gd name="connsiteX7" fmla="*/ 323526 w 2761926"/>
              <a:gd name="connsiteY7" fmla="*/ 375097 h 703046"/>
              <a:gd name="connsiteX8" fmla="*/ 346386 w 2761926"/>
              <a:gd name="connsiteY8" fmla="*/ 405577 h 703046"/>
              <a:gd name="connsiteX9" fmla="*/ 361626 w 2761926"/>
              <a:gd name="connsiteY9" fmla="*/ 428437 h 703046"/>
              <a:gd name="connsiteX10" fmla="*/ 407346 w 2761926"/>
              <a:gd name="connsiteY10" fmla="*/ 451297 h 703046"/>
              <a:gd name="connsiteX11" fmla="*/ 430206 w 2761926"/>
              <a:gd name="connsiteY11" fmla="*/ 466537 h 703046"/>
              <a:gd name="connsiteX12" fmla="*/ 536886 w 2761926"/>
              <a:gd name="connsiteY12" fmla="*/ 481777 h 703046"/>
              <a:gd name="connsiteX13" fmla="*/ 582606 w 2761926"/>
              <a:gd name="connsiteY13" fmla="*/ 497017 h 703046"/>
              <a:gd name="connsiteX14" fmla="*/ 635946 w 2761926"/>
              <a:gd name="connsiteY14" fmla="*/ 512257 h 703046"/>
              <a:gd name="connsiteX15" fmla="*/ 735006 w 2761926"/>
              <a:gd name="connsiteY15" fmla="*/ 519877 h 703046"/>
              <a:gd name="connsiteX16" fmla="*/ 811206 w 2761926"/>
              <a:gd name="connsiteY16" fmla="*/ 527497 h 703046"/>
              <a:gd name="connsiteX17" fmla="*/ 1001706 w 2761926"/>
              <a:gd name="connsiteY17" fmla="*/ 542737 h 703046"/>
              <a:gd name="connsiteX18" fmla="*/ 1085526 w 2761926"/>
              <a:gd name="connsiteY18" fmla="*/ 557977 h 703046"/>
              <a:gd name="connsiteX19" fmla="*/ 1108386 w 2761926"/>
              <a:gd name="connsiteY19" fmla="*/ 565597 h 703046"/>
              <a:gd name="connsiteX20" fmla="*/ 1169346 w 2761926"/>
              <a:gd name="connsiteY20" fmla="*/ 573217 h 703046"/>
              <a:gd name="connsiteX21" fmla="*/ 1215066 w 2761926"/>
              <a:gd name="connsiteY21" fmla="*/ 580837 h 703046"/>
              <a:gd name="connsiteX22" fmla="*/ 1512246 w 2761926"/>
              <a:gd name="connsiteY22" fmla="*/ 588457 h 703046"/>
              <a:gd name="connsiteX23" fmla="*/ 2083746 w 2761926"/>
              <a:gd name="connsiteY23" fmla="*/ 603697 h 703046"/>
              <a:gd name="connsiteX24" fmla="*/ 2761926 w 2761926"/>
              <a:gd name="connsiteY24" fmla="*/ 618937 h 703046"/>
              <a:gd name="connsiteX25" fmla="*/ 2754306 w 2761926"/>
              <a:gd name="connsiteY25" fmla="*/ 687517 h 703046"/>
              <a:gd name="connsiteX26" fmla="*/ 2731446 w 2761926"/>
              <a:gd name="connsiteY26" fmla="*/ 702757 h 703046"/>
              <a:gd name="connsiteX27" fmla="*/ 2655246 w 2761926"/>
              <a:gd name="connsiteY27" fmla="*/ 695137 h 703046"/>
              <a:gd name="connsiteX28" fmla="*/ 2342826 w 2761926"/>
              <a:gd name="connsiteY28" fmla="*/ 687517 h 703046"/>
              <a:gd name="connsiteX29" fmla="*/ 2106606 w 2761926"/>
              <a:gd name="connsiteY29" fmla="*/ 679897 h 703046"/>
              <a:gd name="connsiteX30" fmla="*/ 1557966 w 2761926"/>
              <a:gd name="connsiteY30" fmla="*/ 687517 h 703046"/>
              <a:gd name="connsiteX31" fmla="*/ 1443666 w 2761926"/>
              <a:gd name="connsiteY31" fmla="*/ 695137 h 703046"/>
              <a:gd name="connsiteX32" fmla="*/ 64446 w 2761926"/>
              <a:gd name="connsiteY32" fmla="*/ 687517 h 703046"/>
              <a:gd name="connsiteX33" fmla="*/ 33966 w 2761926"/>
              <a:gd name="connsiteY33" fmla="*/ 542737 h 703046"/>
              <a:gd name="connsiteX34" fmla="*/ 26346 w 2761926"/>
              <a:gd name="connsiteY34" fmla="*/ 215077 h 703046"/>
              <a:gd name="connsiteX35" fmla="*/ 18726 w 2761926"/>
              <a:gd name="connsiteY35" fmla="*/ 176977 h 703046"/>
              <a:gd name="connsiteX36" fmla="*/ 3486 w 2761926"/>
              <a:gd name="connsiteY36" fmla="*/ 1717 h 70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761926" h="703046">
                <a:moveTo>
                  <a:pt x="3486" y="1717"/>
                </a:moveTo>
                <a:cubicBezTo>
                  <a:pt x="16186" y="-12253"/>
                  <a:pt x="64446" y="62677"/>
                  <a:pt x="94926" y="93157"/>
                </a:cubicBezTo>
                <a:cubicBezTo>
                  <a:pt x="112706" y="110937"/>
                  <a:pt x="134318" y="125575"/>
                  <a:pt x="148266" y="146497"/>
                </a:cubicBezTo>
                <a:cubicBezTo>
                  <a:pt x="162209" y="167412"/>
                  <a:pt x="199321" y="229555"/>
                  <a:pt x="224466" y="237937"/>
                </a:cubicBezTo>
                <a:lnTo>
                  <a:pt x="247326" y="245557"/>
                </a:lnTo>
                <a:cubicBezTo>
                  <a:pt x="257486" y="263337"/>
                  <a:pt x="266063" y="282121"/>
                  <a:pt x="277806" y="298897"/>
                </a:cubicBezTo>
                <a:cubicBezTo>
                  <a:pt x="283986" y="307725"/>
                  <a:pt x="294402" y="312988"/>
                  <a:pt x="300666" y="321757"/>
                </a:cubicBezTo>
                <a:cubicBezTo>
                  <a:pt x="343844" y="382206"/>
                  <a:pt x="295099" y="325349"/>
                  <a:pt x="323526" y="375097"/>
                </a:cubicBezTo>
                <a:cubicBezTo>
                  <a:pt x="329827" y="386124"/>
                  <a:pt x="339004" y="395243"/>
                  <a:pt x="346386" y="405577"/>
                </a:cubicBezTo>
                <a:cubicBezTo>
                  <a:pt x="351709" y="413029"/>
                  <a:pt x="355150" y="421961"/>
                  <a:pt x="361626" y="428437"/>
                </a:cubicBezTo>
                <a:cubicBezTo>
                  <a:pt x="383464" y="450275"/>
                  <a:pt x="382556" y="438902"/>
                  <a:pt x="407346" y="451297"/>
                </a:cubicBezTo>
                <a:cubicBezTo>
                  <a:pt x="415537" y="455393"/>
                  <a:pt x="422015" y="462441"/>
                  <a:pt x="430206" y="466537"/>
                </a:cubicBezTo>
                <a:cubicBezTo>
                  <a:pt x="459525" y="481196"/>
                  <a:pt x="515471" y="479830"/>
                  <a:pt x="536886" y="481777"/>
                </a:cubicBezTo>
                <a:lnTo>
                  <a:pt x="582606" y="497017"/>
                </a:lnTo>
                <a:cubicBezTo>
                  <a:pt x="597389" y="501945"/>
                  <a:pt x="621159" y="510517"/>
                  <a:pt x="635946" y="512257"/>
                </a:cubicBezTo>
                <a:cubicBezTo>
                  <a:pt x="668837" y="516126"/>
                  <a:pt x="702013" y="517008"/>
                  <a:pt x="735006" y="519877"/>
                </a:cubicBezTo>
                <a:cubicBezTo>
                  <a:pt x="760437" y="522088"/>
                  <a:pt x="785806" y="524957"/>
                  <a:pt x="811206" y="527497"/>
                </a:cubicBezTo>
                <a:cubicBezTo>
                  <a:pt x="889376" y="553554"/>
                  <a:pt x="810420" y="529545"/>
                  <a:pt x="1001706" y="542737"/>
                </a:cubicBezTo>
                <a:cubicBezTo>
                  <a:pt x="1030158" y="544699"/>
                  <a:pt x="1058179" y="550164"/>
                  <a:pt x="1085526" y="557977"/>
                </a:cubicBezTo>
                <a:cubicBezTo>
                  <a:pt x="1093249" y="560184"/>
                  <a:pt x="1100483" y="564160"/>
                  <a:pt x="1108386" y="565597"/>
                </a:cubicBezTo>
                <a:cubicBezTo>
                  <a:pt x="1128534" y="569260"/>
                  <a:pt x="1149074" y="570321"/>
                  <a:pt x="1169346" y="573217"/>
                </a:cubicBezTo>
                <a:cubicBezTo>
                  <a:pt x="1184641" y="575402"/>
                  <a:pt x="1199631" y="580151"/>
                  <a:pt x="1215066" y="580837"/>
                </a:cubicBezTo>
                <a:cubicBezTo>
                  <a:pt x="1314061" y="585237"/>
                  <a:pt x="1413186" y="585917"/>
                  <a:pt x="1512246" y="588457"/>
                </a:cubicBezTo>
                <a:cubicBezTo>
                  <a:pt x="1771453" y="608396"/>
                  <a:pt x="1563402" y="594405"/>
                  <a:pt x="2083746" y="603697"/>
                </a:cubicBezTo>
                <a:lnTo>
                  <a:pt x="2761926" y="618937"/>
                </a:lnTo>
                <a:cubicBezTo>
                  <a:pt x="2759386" y="641797"/>
                  <a:pt x="2762166" y="665901"/>
                  <a:pt x="2754306" y="687517"/>
                </a:cubicBezTo>
                <a:cubicBezTo>
                  <a:pt x="2751176" y="696124"/>
                  <a:pt x="2740577" y="702055"/>
                  <a:pt x="2731446" y="702757"/>
                </a:cubicBezTo>
                <a:cubicBezTo>
                  <a:pt x="2705995" y="704715"/>
                  <a:pt x="2680753" y="696137"/>
                  <a:pt x="2655246" y="695137"/>
                </a:cubicBezTo>
                <a:cubicBezTo>
                  <a:pt x="2551155" y="691055"/>
                  <a:pt x="2446957" y="690410"/>
                  <a:pt x="2342826" y="687517"/>
                </a:cubicBezTo>
                <a:lnTo>
                  <a:pt x="2106606" y="679897"/>
                </a:lnTo>
                <a:lnTo>
                  <a:pt x="1557966" y="687517"/>
                </a:lnTo>
                <a:cubicBezTo>
                  <a:pt x="1519792" y="688395"/>
                  <a:pt x="1481851" y="695137"/>
                  <a:pt x="1443666" y="695137"/>
                </a:cubicBezTo>
                <a:lnTo>
                  <a:pt x="64446" y="687517"/>
                </a:lnTo>
                <a:cubicBezTo>
                  <a:pt x="-20914" y="670445"/>
                  <a:pt x="33966" y="694496"/>
                  <a:pt x="33966" y="542737"/>
                </a:cubicBezTo>
                <a:cubicBezTo>
                  <a:pt x="33966" y="433487"/>
                  <a:pt x="30894" y="324232"/>
                  <a:pt x="26346" y="215077"/>
                </a:cubicBezTo>
                <a:cubicBezTo>
                  <a:pt x="25807" y="202137"/>
                  <a:pt x="19265" y="189917"/>
                  <a:pt x="18726" y="176977"/>
                </a:cubicBezTo>
                <a:cubicBezTo>
                  <a:pt x="16717" y="128759"/>
                  <a:pt x="-9214" y="15687"/>
                  <a:pt x="3486" y="1717"/>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4" name="Rectangle 53">
            <a:extLst>
              <a:ext uri="{FF2B5EF4-FFF2-40B4-BE49-F238E27FC236}">
                <a16:creationId xmlns:a16="http://schemas.microsoft.com/office/drawing/2014/main" id="{AA1952EE-7571-45CA-9B72-EFE719049490}"/>
              </a:ext>
            </a:extLst>
          </p:cNvPr>
          <p:cNvSpPr/>
          <p:nvPr/>
        </p:nvSpPr>
        <p:spPr>
          <a:xfrm>
            <a:off x="522235" y="4389021"/>
            <a:ext cx="5833698" cy="1160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5" name="Rectangle 54">
            <a:extLst>
              <a:ext uri="{FF2B5EF4-FFF2-40B4-BE49-F238E27FC236}">
                <a16:creationId xmlns:a16="http://schemas.microsoft.com/office/drawing/2014/main" id="{3B8D9546-BE4C-440E-A6B8-E000E0401403}"/>
              </a:ext>
            </a:extLst>
          </p:cNvPr>
          <p:cNvSpPr/>
          <p:nvPr/>
        </p:nvSpPr>
        <p:spPr>
          <a:xfrm>
            <a:off x="516531" y="3905496"/>
            <a:ext cx="92044" cy="5185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1" name="TextBox 60">
            <a:extLst>
              <a:ext uri="{FF2B5EF4-FFF2-40B4-BE49-F238E27FC236}">
                <a16:creationId xmlns:a16="http://schemas.microsoft.com/office/drawing/2014/main" id="{F65A7B10-4F6B-4620-9A44-A38C87EA3885}"/>
              </a:ext>
            </a:extLst>
          </p:cNvPr>
          <p:cNvSpPr txBox="1"/>
          <p:nvPr/>
        </p:nvSpPr>
        <p:spPr>
          <a:xfrm>
            <a:off x="5776697" y="4337859"/>
            <a:ext cx="749944" cy="223416"/>
          </a:xfrm>
          <a:prstGeom prst="rect">
            <a:avLst/>
          </a:prstGeom>
          <a:noFill/>
        </p:spPr>
        <p:txBody>
          <a:bodyPr wrap="square" rtlCol="0">
            <a:spAutoFit/>
          </a:bodyPr>
          <a:lstStyle/>
          <a:p>
            <a:r>
              <a:rPr lang="en-AU" sz="800" i="1" dirty="0">
                <a:solidFill>
                  <a:schemeClr val="bg1"/>
                </a:solidFill>
                <a:latin typeface="Arial Narrow" panose="020B0606020202030204" pitchFamily="34" charset="0"/>
              </a:rPr>
              <a:t>Not to scale</a:t>
            </a:r>
          </a:p>
        </p:txBody>
      </p:sp>
      <p:sp>
        <p:nvSpPr>
          <p:cNvPr id="62" name="TextBox 61">
            <a:extLst>
              <a:ext uri="{FF2B5EF4-FFF2-40B4-BE49-F238E27FC236}">
                <a16:creationId xmlns:a16="http://schemas.microsoft.com/office/drawing/2014/main" id="{53F1524C-7F90-4A17-90D2-11C03B11C225}"/>
              </a:ext>
            </a:extLst>
          </p:cNvPr>
          <p:cNvSpPr txBox="1"/>
          <p:nvPr/>
        </p:nvSpPr>
        <p:spPr>
          <a:xfrm>
            <a:off x="2379025" y="4015935"/>
            <a:ext cx="2750048" cy="276999"/>
          </a:xfrm>
          <a:prstGeom prst="rect">
            <a:avLst/>
          </a:prstGeom>
          <a:noFill/>
        </p:spPr>
        <p:txBody>
          <a:bodyPr wrap="square" rtlCol="0">
            <a:spAutoFit/>
          </a:bodyPr>
          <a:lstStyle/>
          <a:p>
            <a:r>
              <a:rPr lang="en-AU" sz="1200" b="1" dirty="0">
                <a:latin typeface="Arial Narrow" panose="020B0606020202030204" pitchFamily="34" charset="0"/>
              </a:rPr>
              <a:t>Australian Fishing Zone (AFZ)</a:t>
            </a:r>
          </a:p>
        </p:txBody>
      </p:sp>
      <p:sp>
        <p:nvSpPr>
          <p:cNvPr id="75" name="TextBox 74">
            <a:extLst>
              <a:ext uri="{FF2B5EF4-FFF2-40B4-BE49-F238E27FC236}">
                <a16:creationId xmlns:a16="http://schemas.microsoft.com/office/drawing/2014/main" id="{C92353EE-701B-434B-AD31-3C160713EB68}"/>
              </a:ext>
            </a:extLst>
          </p:cNvPr>
          <p:cNvSpPr txBox="1"/>
          <p:nvPr/>
        </p:nvSpPr>
        <p:spPr>
          <a:xfrm>
            <a:off x="985175" y="3609091"/>
            <a:ext cx="598088" cy="276999"/>
          </a:xfrm>
          <a:prstGeom prst="rect">
            <a:avLst/>
          </a:prstGeom>
          <a:noFill/>
        </p:spPr>
        <p:txBody>
          <a:bodyPr wrap="square" rtlCol="0">
            <a:spAutoFit/>
          </a:bodyPr>
          <a:lstStyle/>
          <a:p>
            <a:r>
              <a:rPr lang="en-AU" sz="1200" dirty="0">
                <a:latin typeface="Arial Narrow" panose="020B0606020202030204" pitchFamily="34" charset="0"/>
              </a:rPr>
              <a:t>3nm</a:t>
            </a:r>
            <a:r>
              <a:rPr lang="en-AU" sz="1200" baseline="30000" dirty="0">
                <a:latin typeface="Arial Narrow" panose="020B0606020202030204" pitchFamily="34" charset="0"/>
              </a:rPr>
              <a:t>[2]</a:t>
            </a:r>
            <a:endParaRPr lang="en-AU" sz="1200" dirty="0">
              <a:latin typeface="Arial Narrow" panose="020B0606020202030204" pitchFamily="34" charset="0"/>
            </a:endParaRPr>
          </a:p>
        </p:txBody>
      </p:sp>
      <p:sp>
        <p:nvSpPr>
          <p:cNvPr id="78" name="TextBox 77">
            <a:extLst>
              <a:ext uri="{FF2B5EF4-FFF2-40B4-BE49-F238E27FC236}">
                <a16:creationId xmlns:a16="http://schemas.microsoft.com/office/drawing/2014/main" id="{7C073FDC-1479-4B6E-B19B-415BC7A47C69}"/>
              </a:ext>
            </a:extLst>
          </p:cNvPr>
          <p:cNvSpPr txBox="1"/>
          <p:nvPr/>
        </p:nvSpPr>
        <p:spPr>
          <a:xfrm>
            <a:off x="5743956" y="3619639"/>
            <a:ext cx="687185" cy="276999"/>
          </a:xfrm>
          <a:prstGeom prst="rect">
            <a:avLst/>
          </a:prstGeom>
          <a:noFill/>
        </p:spPr>
        <p:txBody>
          <a:bodyPr wrap="square" rtlCol="0">
            <a:spAutoFit/>
          </a:bodyPr>
          <a:lstStyle/>
          <a:p>
            <a:r>
              <a:rPr lang="en-AU" sz="1200" dirty="0">
                <a:latin typeface="Arial Narrow" panose="020B0606020202030204" pitchFamily="34" charset="0"/>
              </a:rPr>
              <a:t>200nm</a:t>
            </a:r>
          </a:p>
        </p:txBody>
      </p:sp>
      <p:sp>
        <p:nvSpPr>
          <p:cNvPr id="80" name="TextBox 79">
            <a:extLst>
              <a:ext uri="{FF2B5EF4-FFF2-40B4-BE49-F238E27FC236}">
                <a16:creationId xmlns:a16="http://schemas.microsoft.com/office/drawing/2014/main" id="{16CD800C-2FFE-486E-A048-B7139F733914}"/>
              </a:ext>
            </a:extLst>
          </p:cNvPr>
          <p:cNvSpPr txBox="1"/>
          <p:nvPr/>
        </p:nvSpPr>
        <p:spPr>
          <a:xfrm>
            <a:off x="670279" y="3915119"/>
            <a:ext cx="663732" cy="307777"/>
          </a:xfrm>
          <a:prstGeom prst="rect">
            <a:avLst/>
          </a:prstGeom>
          <a:noFill/>
        </p:spPr>
        <p:txBody>
          <a:bodyPr wrap="square" rtlCol="0">
            <a:spAutoFit/>
          </a:bodyPr>
          <a:lstStyle/>
          <a:p>
            <a:pPr algn="ctr"/>
            <a:r>
              <a:rPr lang="en-AU" sz="700" b="1" dirty="0">
                <a:latin typeface="Arial Narrow" panose="020B0606020202030204" pitchFamily="34" charset="0"/>
              </a:rPr>
              <a:t>Coastal Waters</a:t>
            </a:r>
          </a:p>
        </p:txBody>
      </p:sp>
      <p:sp>
        <p:nvSpPr>
          <p:cNvPr id="63" name="TextBox 62">
            <a:extLst>
              <a:ext uri="{FF2B5EF4-FFF2-40B4-BE49-F238E27FC236}">
                <a16:creationId xmlns:a16="http://schemas.microsoft.com/office/drawing/2014/main" id="{84701D98-96EC-475C-9D07-F53094A22C62}"/>
              </a:ext>
            </a:extLst>
          </p:cNvPr>
          <p:cNvSpPr txBox="1"/>
          <p:nvPr/>
        </p:nvSpPr>
        <p:spPr>
          <a:xfrm>
            <a:off x="5895090" y="3902913"/>
            <a:ext cx="584721" cy="461665"/>
          </a:xfrm>
          <a:prstGeom prst="rect">
            <a:avLst/>
          </a:prstGeom>
          <a:noFill/>
        </p:spPr>
        <p:txBody>
          <a:bodyPr wrap="square" rtlCol="0">
            <a:spAutoFit/>
          </a:bodyPr>
          <a:lstStyle/>
          <a:p>
            <a:pPr algn="ctr"/>
            <a:r>
              <a:rPr lang="en-AU" sz="800" b="1" dirty="0">
                <a:latin typeface="Arial Narrow" panose="020B0606020202030204" pitchFamily="34" charset="0"/>
              </a:rPr>
              <a:t>The </a:t>
            </a:r>
          </a:p>
          <a:p>
            <a:pPr algn="ctr"/>
            <a:r>
              <a:rPr lang="en-AU" sz="800" b="1" dirty="0">
                <a:latin typeface="Arial Narrow" panose="020B0606020202030204" pitchFamily="34" charset="0"/>
              </a:rPr>
              <a:t>High Seas</a:t>
            </a:r>
          </a:p>
        </p:txBody>
      </p:sp>
      <p:sp>
        <p:nvSpPr>
          <p:cNvPr id="68" name="Oval 67">
            <a:extLst>
              <a:ext uri="{FF2B5EF4-FFF2-40B4-BE49-F238E27FC236}">
                <a16:creationId xmlns:a16="http://schemas.microsoft.com/office/drawing/2014/main" id="{1357795A-F8E2-46F4-BE4C-4575C0FA774B}"/>
              </a:ext>
            </a:extLst>
          </p:cNvPr>
          <p:cNvSpPr/>
          <p:nvPr/>
        </p:nvSpPr>
        <p:spPr>
          <a:xfrm>
            <a:off x="3804146" y="3642637"/>
            <a:ext cx="137513" cy="11921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9" name="Freeform: Shape 68">
            <a:extLst>
              <a:ext uri="{FF2B5EF4-FFF2-40B4-BE49-F238E27FC236}">
                <a16:creationId xmlns:a16="http://schemas.microsoft.com/office/drawing/2014/main" id="{3F922EF9-FD1F-44A6-ABB2-BCA816F7A7EC}"/>
              </a:ext>
            </a:extLst>
          </p:cNvPr>
          <p:cNvSpPr/>
          <p:nvPr/>
        </p:nvSpPr>
        <p:spPr>
          <a:xfrm>
            <a:off x="3749142" y="3705741"/>
            <a:ext cx="258917" cy="162324"/>
          </a:xfrm>
          <a:custGeom>
            <a:avLst/>
            <a:gdLst>
              <a:gd name="connsiteX0" fmla="*/ 121024 w 258917"/>
              <a:gd name="connsiteY0" fmla="*/ 788 h 162324"/>
              <a:gd name="connsiteX1" fmla="*/ 67235 w 258917"/>
              <a:gd name="connsiteY1" fmla="*/ 81471 h 162324"/>
              <a:gd name="connsiteX2" fmla="*/ 0 w 258917"/>
              <a:gd name="connsiteY2" fmla="*/ 148706 h 162324"/>
              <a:gd name="connsiteX3" fmla="*/ 40341 w 258917"/>
              <a:gd name="connsiteY3" fmla="*/ 162153 h 162324"/>
              <a:gd name="connsiteX4" fmla="*/ 255494 w 258917"/>
              <a:gd name="connsiteY4" fmla="*/ 148706 h 162324"/>
              <a:gd name="connsiteX5" fmla="*/ 215153 w 258917"/>
              <a:gd name="connsiteY5" fmla="*/ 121812 h 162324"/>
              <a:gd name="connsiteX6" fmla="*/ 161365 w 258917"/>
              <a:gd name="connsiteY6" fmla="*/ 81471 h 162324"/>
              <a:gd name="connsiteX7" fmla="*/ 134471 w 258917"/>
              <a:gd name="connsiteY7" fmla="*/ 54576 h 162324"/>
              <a:gd name="connsiteX8" fmla="*/ 121024 w 258917"/>
              <a:gd name="connsiteY8" fmla="*/ 788 h 16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917" h="162324">
                <a:moveTo>
                  <a:pt x="121024" y="788"/>
                </a:moveTo>
                <a:cubicBezTo>
                  <a:pt x="109818" y="5270"/>
                  <a:pt x="88520" y="57145"/>
                  <a:pt x="67235" y="81471"/>
                </a:cubicBezTo>
                <a:cubicBezTo>
                  <a:pt x="-58270" y="224905"/>
                  <a:pt x="107575" y="-12657"/>
                  <a:pt x="0" y="148706"/>
                </a:cubicBezTo>
                <a:cubicBezTo>
                  <a:pt x="13447" y="153188"/>
                  <a:pt x="26167" y="162153"/>
                  <a:pt x="40341" y="162153"/>
                </a:cubicBezTo>
                <a:cubicBezTo>
                  <a:pt x="112199" y="162153"/>
                  <a:pt x="185477" y="164864"/>
                  <a:pt x="255494" y="148706"/>
                </a:cubicBezTo>
                <a:cubicBezTo>
                  <a:pt x="271241" y="145072"/>
                  <a:pt x="228304" y="131206"/>
                  <a:pt x="215153" y="121812"/>
                </a:cubicBezTo>
                <a:cubicBezTo>
                  <a:pt x="196916" y="108785"/>
                  <a:pt x="178582" y="95819"/>
                  <a:pt x="161365" y="81471"/>
                </a:cubicBezTo>
                <a:cubicBezTo>
                  <a:pt x="151625" y="73355"/>
                  <a:pt x="142391" y="64476"/>
                  <a:pt x="134471" y="54576"/>
                </a:cubicBezTo>
                <a:cubicBezTo>
                  <a:pt x="99215" y="10505"/>
                  <a:pt x="132230" y="-3694"/>
                  <a:pt x="121024" y="78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1" name="Freeform: Shape 70">
            <a:extLst>
              <a:ext uri="{FF2B5EF4-FFF2-40B4-BE49-F238E27FC236}">
                <a16:creationId xmlns:a16="http://schemas.microsoft.com/office/drawing/2014/main" id="{FE7FF52D-1AA3-47FA-82E0-C91A10DE1EAB}"/>
              </a:ext>
            </a:extLst>
          </p:cNvPr>
          <p:cNvSpPr/>
          <p:nvPr/>
        </p:nvSpPr>
        <p:spPr>
          <a:xfrm>
            <a:off x="3647087" y="3774706"/>
            <a:ext cx="502165" cy="165648"/>
          </a:xfrm>
          <a:custGeom>
            <a:avLst/>
            <a:gdLst>
              <a:gd name="connsiteX0" fmla="*/ 48481 w 2119328"/>
              <a:gd name="connsiteY0" fmla="*/ 216398 h 633257"/>
              <a:gd name="connsiteX1" fmla="*/ 75375 w 2119328"/>
              <a:gd name="connsiteY1" fmla="*/ 297080 h 633257"/>
              <a:gd name="connsiteX2" fmla="*/ 290528 w 2119328"/>
              <a:gd name="connsiteY2" fmla="*/ 485339 h 633257"/>
              <a:gd name="connsiteX3" fmla="*/ 451893 w 2119328"/>
              <a:gd name="connsiteY3" fmla="*/ 619810 h 633257"/>
              <a:gd name="connsiteX4" fmla="*/ 505681 w 2119328"/>
              <a:gd name="connsiteY4" fmla="*/ 633257 h 633257"/>
              <a:gd name="connsiteX5" fmla="*/ 1581446 w 2119328"/>
              <a:gd name="connsiteY5" fmla="*/ 606363 h 633257"/>
              <a:gd name="connsiteX6" fmla="*/ 1621787 w 2119328"/>
              <a:gd name="connsiteY6" fmla="*/ 579469 h 633257"/>
              <a:gd name="connsiteX7" fmla="*/ 1675575 w 2119328"/>
              <a:gd name="connsiteY7" fmla="*/ 552575 h 633257"/>
              <a:gd name="connsiteX8" fmla="*/ 1810046 w 2119328"/>
              <a:gd name="connsiteY8" fmla="*/ 471892 h 633257"/>
              <a:gd name="connsiteX9" fmla="*/ 1877281 w 2119328"/>
              <a:gd name="connsiteY9" fmla="*/ 444998 h 633257"/>
              <a:gd name="connsiteX10" fmla="*/ 1971411 w 2119328"/>
              <a:gd name="connsiteY10" fmla="*/ 377763 h 633257"/>
              <a:gd name="connsiteX11" fmla="*/ 2065540 w 2119328"/>
              <a:gd name="connsiteY11" fmla="*/ 270186 h 633257"/>
              <a:gd name="connsiteX12" fmla="*/ 2119328 w 2119328"/>
              <a:gd name="connsiteY12" fmla="*/ 216398 h 633257"/>
              <a:gd name="connsiteX13" fmla="*/ 774622 w 2119328"/>
              <a:gd name="connsiteY13" fmla="*/ 189504 h 633257"/>
              <a:gd name="connsiteX14" fmla="*/ 48481 w 2119328"/>
              <a:gd name="connsiteY14" fmla="*/ 216398 h 63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328" h="633257">
                <a:moveTo>
                  <a:pt x="48481" y="216398"/>
                </a:moveTo>
                <a:cubicBezTo>
                  <a:pt x="-68060" y="234327"/>
                  <a:pt x="60155" y="273163"/>
                  <a:pt x="75375" y="297080"/>
                </a:cubicBezTo>
                <a:cubicBezTo>
                  <a:pt x="102674" y="339979"/>
                  <a:pt x="288892" y="483703"/>
                  <a:pt x="290528" y="485339"/>
                </a:cubicBezTo>
                <a:cubicBezTo>
                  <a:pt x="348415" y="543226"/>
                  <a:pt x="376514" y="578694"/>
                  <a:pt x="451893" y="619810"/>
                </a:cubicBezTo>
                <a:cubicBezTo>
                  <a:pt x="468118" y="628660"/>
                  <a:pt x="487752" y="628775"/>
                  <a:pt x="505681" y="633257"/>
                </a:cubicBezTo>
                <a:cubicBezTo>
                  <a:pt x="864269" y="624292"/>
                  <a:pt x="1223161" y="623630"/>
                  <a:pt x="1581446" y="606363"/>
                </a:cubicBezTo>
                <a:cubicBezTo>
                  <a:pt x="1597589" y="605585"/>
                  <a:pt x="1607755" y="587487"/>
                  <a:pt x="1621787" y="579469"/>
                </a:cubicBezTo>
                <a:cubicBezTo>
                  <a:pt x="1639191" y="569524"/>
                  <a:pt x="1658171" y="562520"/>
                  <a:pt x="1675575" y="552575"/>
                </a:cubicBezTo>
                <a:cubicBezTo>
                  <a:pt x="1720961" y="526640"/>
                  <a:pt x="1761512" y="491306"/>
                  <a:pt x="1810046" y="471892"/>
                </a:cubicBezTo>
                <a:cubicBezTo>
                  <a:pt x="1832458" y="462927"/>
                  <a:pt x="1855691" y="455793"/>
                  <a:pt x="1877281" y="444998"/>
                </a:cubicBezTo>
                <a:cubicBezTo>
                  <a:pt x="1893805" y="436736"/>
                  <a:pt x="1963582" y="384722"/>
                  <a:pt x="1971411" y="377763"/>
                </a:cubicBezTo>
                <a:cubicBezTo>
                  <a:pt x="2123274" y="242774"/>
                  <a:pt x="1983740" y="365619"/>
                  <a:pt x="2065540" y="270186"/>
                </a:cubicBezTo>
                <a:cubicBezTo>
                  <a:pt x="2082041" y="250934"/>
                  <a:pt x="2101399" y="234327"/>
                  <a:pt x="2119328" y="216398"/>
                </a:cubicBezTo>
                <a:cubicBezTo>
                  <a:pt x="1965589" y="-244818"/>
                  <a:pt x="2118728" y="171934"/>
                  <a:pt x="774622" y="189504"/>
                </a:cubicBezTo>
                <a:cubicBezTo>
                  <a:pt x="43999" y="199055"/>
                  <a:pt x="165022" y="198469"/>
                  <a:pt x="48481" y="216398"/>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Freeform: Shape 71">
            <a:extLst>
              <a:ext uri="{FF2B5EF4-FFF2-40B4-BE49-F238E27FC236}">
                <a16:creationId xmlns:a16="http://schemas.microsoft.com/office/drawing/2014/main" id="{15B330DE-1432-4A2B-B8B7-8BD957EE3E20}"/>
              </a:ext>
            </a:extLst>
          </p:cNvPr>
          <p:cNvSpPr/>
          <p:nvPr/>
        </p:nvSpPr>
        <p:spPr>
          <a:xfrm rot="10365806">
            <a:off x="5099430" y="4130914"/>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Freeform: Shape 72">
            <a:extLst>
              <a:ext uri="{FF2B5EF4-FFF2-40B4-BE49-F238E27FC236}">
                <a16:creationId xmlns:a16="http://schemas.microsoft.com/office/drawing/2014/main" id="{782967F8-1F14-4D3F-B123-CF6BDF5F4CE1}"/>
              </a:ext>
            </a:extLst>
          </p:cNvPr>
          <p:cNvSpPr/>
          <p:nvPr/>
        </p:nvSpPr>
        <p:spPr>
          <a:xfrm rot="10365806">
            <a:off x="4749393" y="4144226"/>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4" name="Straight Connector 33">
            <a:extLst>
              <a:ext uri="{FF2B5EF4-FFF2-40B4-BE49-F238E27FC236}">
                <a16:creationId xmlns:a16="http://schemas.microsoft.com/office/drawing/2014/main" id="{90ADD9A3-4B9E-468A-B77E-7874F4CBACE4}"/>
              </a:ext>
            </a:extLst>
          </p:cNvPr>
          <p:cNvCxnSpPr>
            <a:stCxn id="69" idx="6"/>
          </p:cNvCxnSpPr>
          <p:nvPr/>
        </p:nvCxnSpPr>
        <p:spPr>
          <a:xfrm flipV="1">
            <a:off x="3910507" y="3642637"/>
            <a:ext cx="540907" cy="144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921095C-8BCE-4CEE-92B8-0E649990CF3F}"/>
              </a:ext>
            </a:extLst>
          </p:cNvPr>
          <p:cNvCxnSpPr>
            <a:cxnSpLocks/>
            <a:endCxn id="73" idx="5"/>
          </p:cNvCxnSpPr>
          <p:nvPr/>
        </p:nvCxnSpPr>
        <p:spPr>
          <a:xfrm>
            <a:off x="4451414" y="3642637"/>
            <a:ext cx="555145" cy="5341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CC9D9EE-DDD1-475D-9963-E845EC2BD0A2}"/>
              </a:ext>
            </a:extLst>
          </p:cNvPr>
          <p:cNvCxnSpPr>
            <a:cxnSpLocks/>
          </p:cNvCxnSpPr>
          <p:nvPr/>
        </p:nvCxnSpPr>
        <p:spPr>
          <a:xfrm>
            <a:off x="608575" y="3400743"/>
            <a:ext cx="54127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5F7E868-964D-4655-B4DA-02C2B35B9A12}"/>
              </a:ext>
            </a:extLst>
          </p:cNvPr>
          <p:cNvCxnSpPr/>
          <p:nvPr/>
        </p:nvCxnSpPr>
        <p:spPr>
          <a:xfrm>
            <a:off x="2060848" y="3286442"/>
            <a:ext cx="0" cy="1961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3FEF36C-6D53-40D2-A076-097DBAC91688}"/>
              </a:ext>
            </a:extLst>
          </p:cNvPr>
          <p:cNvCxnSpPr/>
          <p:nvPr/>
        </p:nvCxnSpPr>
        <p:spPr>
          <a:xfrm>
            <a:off x="6021286" y="3311753"/>
            <a:ext cx="0" cy="1961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C7FE7775-0685-4975-BB71-C5B04D0B0673}"/>
              </a:ext>
            </a:extLst>
          </p:cNvPr>
          <p:cNvSpPr txBox="1"/>
          <p:nvPr/>
        </p:nvSpPr>
        <p:spPr>
          <a:xfrm>
            <a:off x="2774228" y="3124095"/>
            <a:ext cx="2750048" cy="276999"/>
          </a:xfrm>
          <a:prstGeom prst="rect">
            <a:avLst/>
          </a:prstGeom>
          <a:noFill/>
        </p:spPr>
        <p:txBody>
          <a:bodyPr wrap="square" rtlCol="0">
            <a:spAutoFit/>
          </a:bodyPr>
          <a:lstStyle/>
          <a:p>
            <a:r>
              <a:rPr lang="en-AU" sz="1200" b="1" dirty="0">
                <a:latin typeface="Arial Narrow" panose="020B0606020202030204" pitchFamily="34" charset="0"/>
              </a:rPr>
              <a:t>Exclusive Economic Zone (EEZ)</a:t>
            </a:r>
          </a:p>
        </p:txBody>
      </p:sp>
      <p:cxnSp>
        <p:nvCxnSpPr>
          <p:cNvPr id="66" name="Straight Connector 65">
            <a:extLst>
              <a:ext uri="{FF2B5EF4-FFF2-40B4-BE49-F238E27FC236}">
                <a16:creationId xmlns:a16="http://schemas.microsoft.com/office/drawing/2014/main" id="{511FB5C5-E8DB-474B-9AE8-F4299A4A79A9}"/>
              </a:ext>
            </a:extLst>
          </p:cNvPr>
          <p:cNvCxnSpPr/>
          <p:nvPr/>
        </p:nvCxnSpPr>
        <p:spPr>
          <a:xfrm>
            <a:off x="610795" y="3311753"/>
            <a:ext cx="0" cy="1961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DEED08A-DB7C-42E4-B1C1-FC30C2831464}"/>
              </a:ext>
            </a:extLst>
          </p:cNvPr>
          <p:cNvSpPr txBox="1"/>
          <p:nvPr/>
        </p:nvSpPr>
        <p:spPr>
          <a:xfrm>
            <a:off x="806758" y="3120576"/>
            <a:ext cx="1062367" cy="276999"/>
          </a:xfrm>
          <a:prstGeom prst="rect">
            <a:avLst/>
          </a:prstGeom>
          <a:noFill/>
        </p:spPr>
        <p:txBody>
          <a:bodyPr wrap="square" rtlCol="0">
            <a:spAutoFit/>
          </a:bodyPr>
          <a:lstStyle/>
          <a:p>
            <a:r>
              <a:rPr lang="en-AU" sz="1200" b="1" dirty="0">
                <a:latin typeface="Arial Narrow" panose="020B0606020202030204" pitchFamily="34" charset="0"/>
              </a:rPr>
              <a:t>Territorial Sea</a:t>
            </a:r>
          </a:p>
        </p:txBody>
      </p:sp>
      <p:sp>
        <p:nvSpPr>
          <p:cNvPr id="70" name="TextBox 69">
            <a:extLst>
              <a:ext uri="{FF2B5EF4-FFF2-40B4-BE49-F238E27FC236}">
                <a16:creationId xmlns:a16="http://schemas.microsoft.com/office/drawing/2014/main" id="{B553867C-769D-4DEC-93A0-A9E7378367B5}"/>
              </a:ext>
            </a:extLst>
          </p:cNvPr>
          <p:cNvSpPr txBox="1"/>
          <p:nvPr/>
        </p:nvSpPr>
        <p:spPr>
          <a:xfrm>
            <a:off x="1815005" y="3449378"/>
            <a:ext cx="598088" cy="276999"/>
          </a:xfrm>
          <a:prstGeom prst="rect">
            <a:avLst/>
          </a:prstGeom>
          <a:noFill/>
        </p:spPr>
        <p:txBody>
          <a:bodyPr wrap="square" rtlCol="0">
            <a:spAutoFit/>
          </a:bodyPr>
          <a:lstStyle/>
          <a:p>
            <a:r>
              <a:rPr lang="en-AU" sz="1200" dirty="0">
                <a:latin typeface="Arial Narrow" panose="020B0606020202030204" pitchFamily="34" charset="0"/>
              </a:rPr>
              <a:t>12nm</a:t>
            </a:r>
          </a:p>
        </p:txBody>
      </p:sp>
      <p:sp>
        <p:nvSpPr>
          <p:cNvPr id="79" name="Rectangle 78">
            <a:extLst>
              <a:ext uri="{FF2B5EF4-FFF2-40B4-BE49-F238E27FC236}">
                <a16:creationId xmlns:a16="http://schemas.microsoft.com/office/drawing/2014/main" id="{AF03EEAB-8F75-43A0-B270-7A2FC8A88B80}"/>
              </a:ext>
            </a:extLst>
          </p:cNvPr>
          <p:cNvSpPr/>
          <p:nvPr/>
        </p:nvSpPr>
        <p:spPr>
          <a:xfrm>
            <a:off x="511803" y="7656855"/>
            <a:ext cx="5863484" cy="53365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Rectangle 80">
            <a:extLst>
              <a:ext uri="{FF2B5EF4-FFF2-40B4-BE49-F238E27FC236}">
                <a16:creationId xmlns:a16="http://schemas.microsoft.com/office/drawing/2014/main" id="{BF83FD08-6051-4298-A281-4568EEE0F2ED}"/>
              </a:ext>
            </a:extLst>
          </p:cNvPr>
          <p:cNvSpPr/>
          <p:nvPr/>
        </p:nvSpPr>
        <p:spPr>
          <a:xfrm>
            <a:off x="505577" y="7675972"/>
            <a:ext cx="5275475" cy="507831"/>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True or False? ‘Illegal fishing’ is when foreign vessels fish for stocks within the</a:t>
            </a:r>
          </a:p>
          <a:p>
            <a:pPr>
              <a:spcAft>
                <a:spcPts val="0"/>
              </a:spcAft>
            </a:pPr>
            <a:endParaRPr lang="en-AU" sz="300" b="1" dirty="0">
              <a:latin typeface="Arial Narrow" panose="020B0606020202030204" pitchFamily="34" charset="0"/>
              <a:ea typeface="Times New Roman" panose="02020603050405020304" pitchFamily="18" charset="0"/>
            </a:endParaRPr>
          </a:p>
          <a:p>
            <a:pPr>
              <a:spcAft>
                <a:spcPts val="0"/>
              </a:spcAft>
            </a:pPr>
            <a:r>
              <a:rPr lang="en-AU" sz="1200" b="1" dirty="0">
                <a:latin typeface="Arial Narrow" panose="020B0606020202030204" pitchFamily="34" charset="0"/>
                <a:ea typeface="Times New Roman" panose="02020603050405020304" pitchFamily="18" charset="0"/>
              </a:rPr>
              <a:t>AFZ with</a:t>
            </a:r>
            <a:r>
              <a:rPr lang="en-AU" sz="1200" b="1" i="1" dirty="0">
                <a:latin typeface="Arial Narrow" panose="020B0606020202030204" pitchFamily="34" charset="0"/>
                <a:ea typeface="Times New Roman" panose="02020603050405020304" pitchFamily="18" charset="0"/>
              </a:rPr>
              <a:t>out</a:t>
            </a:r>
            <a:r>
              <a:rPr lang="en-AU" sz="1200" b="1" dirty="0">
                <a:latin typeface="Arial Narrow" panose="020B0606020202030204" pitchFamily="34" charset="0"/>
                <a:ea typeface="Times New Roman" panose="02020603050405020304" pitchFamily="18" charset="0"/>
              </a:rPr>
              <a:t> authorisation from the relevant Australian authorities (e.g. AFMA). Ans.</a:t>
            </a:r>
            <a:r>
              <a:rPr lang="en-AU" sz="800" dirty="0">
                <a:latin typeface="Arial Narrow" panose="020B0606020202030204" pitchFamily="34" charset="0"/>
                <a:ea typeface="Times New Roman" panose="02020603050405020304" pitchFamily="18" charset="0"/>
              </a:rPr>
              <a:t>  </a:t>
            </a:r>
            <a:endParaRPr lang="en-US" sz="800" dirty="0">
              <a:latin typeface="Arial Narrow" panose="020B0606020202030204" pitchFamily="34" charset="0"/>
              <a:ea typeface="Times New Roman" panose="02020603050405020304" pitchFamily="18" charset="0"/>
            </a:endParaRPr>
          </a:p>
        </p:txBody>
      </p:sp>
      <p:sp>
        <p:nvSpPr>
          <p:cNvPr id="82" name="Rectangle 81">
            <a:extLst>
              <a:ext uri="{FF2B5EF4-FFF2-40B4-BE49-F238E27FC236}">
                <a16:creationId xmlns:a16="http://schemas.microsoft.com/office/drawing/2014/main" id="{594C7A71-0CF0-41E4-A71A-28528DE6684F}"/>
              </a:ext>
            </a:extLst>
          </p:cNvPr>
          <p:cNvSpPr/>
          <p:nvPr/>
        </p:nvSpPr>
        <p:spPr>
          <a:xfrm>
            <a:off x="5696841" y="7795233"/>
            <a:ext cx="600395" cy="31327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AU" sz="1200" dirty="0">
                <a:solidFill>
                  <a:schemeClr val="tx1">
                    <a:lumMod val="65000"/>
                    <a:lumOff val="35000"/>
                  </a:schemeClr>
                </a:solidFill>
                <a:latin typeface="Comic Sans MS" panose="030F0702030302020204" pitchFamily="66" charset="0"/>
              </a:rPr>
              <a:t>True</a:t>
            </a:r>
          </a:p>
        </p:txBody>
      </p:sp>
      <p:sp>
        <p:nvSpPr>
          <p:cNvPr id="83" name="TextBox 82">
            <a:extLst>
              <a:ext uri="{FF2B5EF4-FFF2-40B4-BE49-F238E27FC236}">
                <a16:creationId xmlns:a16="http://schemas.microsoft.com/office/drawing/2014/main" id="{037FFA3F-0B70-4828-8EFF-CE61347F7804}"/>
              </a:ext>
            </a:extLst>
          </p:cNvPr>
          <p:cNvSpPr txBox="1"/>
          <p:nvPr/>
        </p:nvSpPr>
        <p:spPr>
          <a:xfrm>
            <a:off x="463269" y="4324590"/>
            <a:ext cx="749944" cy="223416"/>
          </a:xfrm>
          <a:prstGeom prst="rect">
            <a:avLst/>
          </a:prstGeom>
          <a:noFill/>
        </p:spPr>
        <p:txBody>
          <a:bodyPr wrap="square" rtlCol="0">
            <a:spAutoFit/>
          </a:bodyPr>
          <a:lstStyle/>
          <a:p>
            <a:r>
              <a:rPr lang="en-AU" sz="800" i="1" dirty="0">
                <a:solidFill>
                  <a:schemeClr val="bg1"/>
                </a:solidFill>
                <a:latin typeface="Arial Narrow" panose="020B0606020202030204" pitchFamily="34" charset="0"/>
              </a:rPr>
              <a:t>Sea Floor</a:t>
            </a:r>
          </a:p>
        </p:txBody>
      </p:sp>
      <p:sp>
        <p:nvSpPr>
          <p:cNvPr id="58" name="Rectangle 57">
            <a:extLst>
              <a:ext uri="{FF2B5EF4-FFF2-40B4-BE49-F238E27FC236}">
                <a16:creationId xmlns:a16="http://schemas.microsoft.com/office/drawing/2014/main" id="{2A1036DC-49D2-4B94-BBE9-9F260ABCA3F2}"/>
              </a:ext>
            </a:extLst>
          </p:cNvPr>
          <p:cNvSpPr/>
          <p:nvPr/>
        </p:nvSpPr>
        <p:spPr>
          <a:xfrm>
            <a:off x="426995" y="5286582"/>
            <a:ext cx="5970725" cy="1631216"/>
          </a:xfrm>
          <a:prstGeom prst="rect">
            <a:avLst/>
          </a:prstGeom>
          <a:noFill/>
        </p:spPr>
        <p:txBody>
          <a:bodyPr wrap="square">
            <a:spAutoFit/>
          </a:bodyPr>
          <a:lstStyle/>
          <a:p>
            <a:r>
              <a:rPr lang="en-AU" sz="1600" b="1" dirty="0">
                <a:latin typeface="Arial Narrow" panose="020B0606020202030204" pitchFamily="34" charset="0"/>
              </a:rPr>
              <a:t>The Cannon Shot Rule to UNCLOS</a:t>
            </a:r>
          </a:p>
          <a:p>
            <a:r>
              <a:rPr lang="en-AU" sz="1200" dirty="0">
                <a:latin typeface="Arial Narrow" panose="020B0606020202030204" pitchFamily="34" charset="0"/>
              </a:rPr>
              <a:t>In the seventeenth century, nations began to defend their coastlines with the use of cannons. A cannon shot could reach 3 nautical miles (nm). Hence, the </a:t>
            </a:r>
            <a:r>
              <a:rPr lang="en-AU" sz="1200" i="1" dirty="0">
                <a:latin typeface="Arial Narrow" panose="020B0606020202030204" pitchFamily="34" charset="0"/>
              </a:rPr>
              <a:t>territorial sea </a:t>
            </a:r>
            <a:r>
              <a:rPr lang="en-AU" sz="1200" dirty="0">
                <a:latin typeface="Arial Narrow" panose="020B0606020202030204" pitchFamily="34" charset="0"/>
              </a:rPr>
              <a:t>of a country (where a country has full sovereignty) was declared at 3nm (dubbed the ‘cannon shot rule’). But, by the 1900s, tensions arose when countries started extending their jurisdictions out to 4, 6, 10 and 12nm. It was not until 1982 that countries finally agreed that their territorial seas would stop at 12nm, but each could have </a:t>
            </a:r>
            <a:r>
              <a:rPr lang="en-AU" sz="1200" dirty="0">
                <a:latin typeface="Arial Narrow" panose="020B0606020202030204" pitchFamily="34" charset="0"/>
                <a:sym typeface="Wingdings" panose="05000000000000000000" pitchFamily="2" charset="2"/>
              </a:rPr>
              <a:t>exclusive economic </a:t>
            </a:r>
            <a:r>
              <a:rPr lang="en-AU" sz="1200" i="1" dirty="0">
                <a:latin typeface="Arial Narrow" panose="020B0606020202030204" pitchFamily="34" charset="0"/>
                <a:sym typeface="Wingdings" panose="05000000000000000000" pitchFamily="2" charset="2"/>
              </a:rPr>
              <a:t>rights</a:t>
            </a:r>
            <a:r>
              <a:rPr lang="en-AU" sz="1200" dirty="0">
                <a:latin typeface="Arial Narrow" panose="020B0606020202030204" pitchFamily="34" charset="0"/>
                <a:sym typeface="Wingdings" panose="05000000000000000000" pitchFamily="2" charset="2"/>
              </a:rPr>
              <a:t> over a 200nm zone along its shore (EEZ). These decisions were part of a monumental piece of international legislation called the </a:t>
            </a:r>
            <a:r>
              <a:rPr lang="en-AU" sz="1200" b="1" dirty="0">
                <a:latin typeface="Arial Narrow" panose="020B0606020202030204" pitchFamily="34" charset="0"/>
                <a:sym typeface="Wingdings" panose="05000000000000000000" pitchFamily="2" charset="2"/>
              </a:rPr>
              <a:t>U</a:t>
            </a:r>
            <a:r>
              <a:rPr lang="en-AU" sz="1200" dirty="0">
                <a:latin typeface="Arial Narrow" panose="020B0606020202030204" pitchFamily="34" charset="0"/>
                <a:sym typeface="Wingdings" panose="05000000000000000000" pitchFamily="2" charset="2"/>
              </a:rPr>
              <a:t>nited </a:t>
            </a:r>
            <a:r>
              <a:rPr lang="en-AU" sz="1200" b="1" dirty="0">
                <a:latin typeface="Arial Narrow" panose="020B0606020202030204" pitchFamily="34" charset="0"/>
                <a:sym typeface="Wingdings" panose="05000000000000000000" pitchFamily="2" charset="2"/>
              </a:rPr>
              <a:t>N</a:t>
            </a:r>
            <a:r>
              <a:rPr lang="en-AU" sz="1200" dirty="0">
                <a:latin typeface="Arial Narrow" panose="020B0606020202030204" pitchFamily="34" charset="0"/>
                <a:sym typeface="Wingdings" panose="05000000000000000000" pitchFamily="2" charset="2"/>
              </a:rPr>
              <a:t>ations </a:t>
            </a:r>
            <a:r>
              <a:rPr lang="en-AU" sz="1200" b="1" dirty="0">
                <a:latin typeface="Arial Narrow" panose="020B0606020202030204" pitchFamily="34" charset="0"/>
                <a:sym typeface="Wingdings" panose="05000000000000000000" pitchFamily="2" charset="2"/>
              </a:rPr>
              <a:t>C</a:t>
            </a:r>
            <a:r>
              <a:rPr lang="en-AU" sz="1200" dirty="0">
                <a:latin typeface="Arial Narrow" panose="020B0606020202030204" pitchFamily="34" charset="0"/>
                <a:sym typeface="Wingdings" panose="05000000000000000000" pitchFamily="2" charset="2"/>
              </a:rPr>
              <a:t>onvention on the </a:t>
            </a:r>
            <a:r>
              <a:rPr lang="en-AU" sz="1200" b="1" dirty="0">
                <a:latin typeface="Arial Narrow" panose="020B0606020202030204" pitchFamily="34" charset="0"/>
                <a:sym typeface="Wingdings" panose="05000000000000000000" pitchFamily="2" charset="2"/>
              </a:rPr>
              <a:t>L</a:t>
            </a:r>
            <a:r>
              <a:rPr lang="en-AU" sz="1200" dirty="0">
                <a:latin typeface="Arial Narrow" panose="020B0606020202030204" pitchFamily="34" charset="0"/>
                <a:sym typeface="Wingdings" panose="05000000000000000000" pitchFamily="2" charset="2"/>
              </a:rPr>
              <a:t>aw </a:t>
            </a:r>
            <a:r>
              <a:rPr lang="en-AU" sz="1200" b="1" dirty="0">
                <a:latin typeface="Arial Narrow" panose="020B0606020202030204" pitchFamily="34" charset="0"/>
                <a:sym typeface="Wingdings" panose="05000000000000000000" pitchFamily="2" charset="2"/>
              </a:rPr>
              <a:t>o</a:t>
            </a:r>
            <a:r>
              <a:rPr lang="en-AU" sz="1200" dirty="0">
                <a:latin typeface="Arial Narrow" panose="020B0606020202030204" pitchFamily="34" charset="0"/>
                <a:sym typeface="Wingdings" panose="05000000000000000000" pitchFamily="2" charset="2"/>
              </a:rPr>
              <a:t>f the </a:t>
            </a:r>
            <a:r>
              <a:rPr lang="en-AU" sz="1200" b="1" dirty="0">
                <a:latin typeface="Arial Narrow" panose="020B0606020202030204" pitchFamily="34" charset="0"/>
                <a:sym typeface="Wingdings" panose="05000000000000000000" pitchFamily="2" charset="2"/>
              </a:rPr>
              <a:t>S</a:t>
            </a:r>
            <a:r>
              <a:rPr lang="en-AU" sz="1200" dirty="0">
                <a:latin typeface="Arial Narrow" panose="020B0606020202030204" pitchFamily="34" charset="0"/>
                <a:sym typeface="Wingdings" panose="05000000000000000000" pitchFamily="2" charset="2"/>
              </a:rPr>
              <a:t>ea</a:t>
            </a:r>
            <a:r>
              <a:rPr lang="en-AU" sz="1200" baseline="30000" dirty="0">
                <a:latin typeface="Arial Narrow" panose="020B0606020202030204" pitchFamily="34" charset="0"/>
                <a:sym typeface="Wingdings" panose="05000000000000000000" pitchFamily="2" charset="2"/>
              </a:rPr>
              <a:t>[3]</a:t>
            </a:r>
            <a:r>
              <a:rPr lang="en-AU" sz="1200" dirty="0">
                <a:latin typeface="Arial Narrow" panose="020B0606020202030204" pitchFamily="34" charset="0"/>
                <a:sym typeface="Wingdings" panose="05000000000000000000" pitchFamily="2" charset="2"/>
              </a:rPr>
              <a:t>. </a:t>
            </a:r>
            <a:endParaRPr lang="en-US" sz="1200" dirty="0">
              <a:latin typeface="Arial Narrow" panose="020B0606020202030204" pitchFamily="34" charset="0"/>
            </a:endParaRPr>
          </a:p>
        </p:txBody>
      </p:sp>
      <p:cxnSp>
        <p:nvCxnSpPr>
          <p:cNvPr id="2" name="Straight Connector 1">
            <a:extLst>
              <a:ext uri="{FF2B5EF4-FFF2-40B4-BE49-F238E27FC236}">
                <a16:creationId xmlns:a16="http://schemas.microsoft.com/office/drawing/2014/main" id="{46325918-FC30-6DEF-3FD6-369828F7EE78}"/>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6">
            <a:extLst>
              <a:ext uri="{FF2B5EF4-FFF2-40B4-BE49-F238E27FC236}">
                <a16:creationId xmlns:a16="http://schemas.microsoft.com/office/drawing/2014/main" id="{94C6E948-D487-2E74-9488-479687AAEA98}"/>
              </a:ext>
            </a:extLst>
          </p:cNvPr>
          <p:cNvSpPr txBox="1"/>
          <p:nvPr/>
        </p:nvSpPr>
        <p:spPr>
          <a:xfrm>
            <a:off x="2560896"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Australia’s Fisheries Management</a:t>
            </a:r>
            <a:endParaRPr lang="en-AU" sz="1100" b="1" dirty="0">
              <a:latin typeface="Arial Narrow" pitchFamily="34" charset="0"/>
            </a:endParaRPr>
          </a:p>
        </p:txBody>
      </p:sp>
      <p:sp>
        <p:nvSpPr>
          <p:cNvPr id="6" name="TextBox 36">
            <a:extLst>
              <a:ext uri="{FF2B5EF4-FFF2-40B4-BE49-F238E27FC236}">
                <a16:creationId xmlns:a16="http://schemas.microsoft.com/office/drawing/2014/main" id="{F3CC94DE-3272-F422-DB1E-5DD3ADCCC5C1}"/>
              </a:ext>
            </a:extLst>
          </p:cNvPr>
          <p:cNvSpPr txBox="1"/>
          <p:nvPr/>
        </p:nvSpPr>
        <p:spPr>
          <a:xfrm>
            <a:off x="404664"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687251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09EEC-9E84-ACAB-283E-943A59857C7E}"/>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AD4ACB15-6C4B-9165-3BCC-E61AB4E51E72}"/>
              </a:ext>
            </a:extLst>
          </p:cNvPr>
          <p:cNvSpPr txBox="1"/>
          <p:nvPr/>
        </p:nvSpPr>
        <p:spPr>
          <a:xfrm>
            <a:off x="1456261" y="214201"/>
            <a:ext cx="4136929" cy="400110"/>
          </a:xfrm>
          <a:prstGeom prst="rect">
            <a:avLst/>
          </a:prstGeom>
          <a:noFill/>
        </p:spPr>
        <p:txBody>
          <a:bodyPr wrap="square" rtlCol="0">
            <a:spAutoFit/>
          </a:bodyPr>
          <a:lstStyle/>
          <a:p>
            <a:r>
              <a:rPr lang="en-US" sz="2000" b="1" dirty="0">
                <a:latin typeface="Arial Narrow" pitchFamily="34" charset="0"/>
              </a:rPr>
              <a:t>Identify </a:t>
            </a:r>
            <a:r>
              <a:rPr lang="en-US" sz="1200" dirty="0">
                <a:latin typeface="Arial Narrow" pitchFamily="34" charset="0"/>
              </a:rPr>
              <a:t>the Australian Fishing Zone (AFZ)</a:t>
            </a:r>
            <a:r>
              <a:rPr lang="en-US" sz="1200" b="1" dirty="0">
                <a:latin typeface="Arial Narrow" pitchFamily="34" charset="0"/>
              </a:rPr>
              <a:t> </a:t>
            </a:r>
          </a:p>
        </p:txBody>
      </p:sp>
      <p:sp>
        <p:nvSpPr>
          <p:cNvPr id="31" name="TextBox 30">
            <a:extLst>
              <a:ext uri="{FF2B5EF4-FFF2-40B4-BE49-F238E27FC236}">
                <a16:creationId xmlns:a16="http://schemas.microsoft.com/office/drawing/2014/main" id="{54656C5F-76F3-07B6-FCBF-13E19A742AF0}"/>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56F287AA-CA1D-4819-B31F-19FB358E9CDE}"/>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81F67CA0-4FA1-304F-F8DE-3C9CCAC7D8AE}"/>
              </a:ext>
            </a:extLst>
          </p:cNvPr>
          <p:cNvSpPr/>
          <p:nvPr/>
        </p:nvSpPr>
        <p:spPr>
          <a:xfrm>
            <a:off x="508863" y="964142"/>
            <a:ext cx="5844292" cy="77999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3F64EADD-6509-EBFB-495F-407E0D036CAE}"/>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581660F2-1D07-D1A5-3FAE-CB44534464BE}"/>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79AF1B06-2ABF-5AB3-14E3-D96B713CC058}"/>
              </a:ext>
            </a:extLst>
          </p:cNvPr>
          <p:cNvSpPr txBox="1"/>
          <p:nvPr/>
        </p:nvSpPr>
        <p:spPr>
          <a:xfrm>
            <a:off x="5693106" y="230847"/>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745132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87838" y="150862"/>
            <a:ext cx="3926999" cy="738664"/>
          </a:xfrm>
          <a:prstGeom prst="rect">
            <a:avLst/>
          </a:prstGeom>
          <a:noFill/>
        </p:spPr>
        <p:txBody>
          <a:bodyPr wrap="square" rtlCol="0">
            <a:spAutoFit/>
          </a:bodyPr>
          <a:lstStyle/>
          <a:p>
            <a:r>
              <a:rPr lang="en-US" b="1" dirty="0">
                <a:latin typeface="Arial Narrow" pitchFamily="34" charset="0"/>
              </a:rPr>
              <a:t>19. Aussie Aussie Aussie –</a:t>
            </a:r>
            <a:r>
              <a:rPr lang="en-US" sz="1200" b="1" dirty="0">
                <a:latin typeface="Arial Narrow" panose="020B0606020202030204" pitchFamily="34" charset="0"/>
              </a:rPr>
              <a:t> </a:t>
            </a:r>
            <a:r>
              <a:rPr lang="en-US" sz="1200" dirty="0">
                <a:latin typeface="Arial Narrow" panose="020B0606020202030204" pitchFamily="34" charset="0"/>
              </a:rPr>
              <a:t>Explain that the status of Australian fisheries is due to science-based management, the rule of law and good governance.</a:t>
            </a:r>
            <a:endParaRPr lang="en-US" sz="1200" i="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
            <a:extLst>
              <a:ext uri="{FF2B5EF4-FFF2-40B4-BE49-F238E27FC236}">
                <a16:creationId xmlns:a16="http://schemas.microsoft.com/office/drawing/2014/main" id="{93BB0EE6-593A-47A7-8580-639EB3FC626F}"/>
              </a:ext>
            </a:extLst>
          </p:cNvPr>
          <p:cNvSpPr txBox="1"/>
          <p:nvPr/>
        </p:nvSpPr>
        <p:spPr>
          <a:xfrm>
            <a:off x="414265" y="3233953"/>
            <a:ext cx="3106784" cy="400110"/>
          </a:xfrm>
          <a:prstGeom prst="rect">
            <a:avLst/>
          </a:prstGeom>
          <a:noFill/>
        </p:spPr>
        <p:txBody>
          <a:bodyPr wrap="square" rtlCol="0">
            <a:spAutoFit/>
          </a:bodyPr>
          <a:lstStyle/>
          <a:p>
            <a:r>
              <a:rPr lang="en-AU" sz="1000" b="1" dirty="0">
                <a:latin typeface="Arial Narrow" panose="020B0606020202030204" pitchFamily="34" charset="0"/>
              </a:rPr>
              <a:t>Figure 1: Major fisheries in the AFZ managed by the Australian Fisheries Management Authority (AFMA)</a:t>
            </a:r>
            <a:r>
              <a:rPr lang="en-AU" sz="1000" b="1" baseline="30000" dirty="0">
                <a:latin typeface="Arial Narrow" panose="020B0606020202030204" pitchFamily="34" charset="0"/>
              </a:rPr>
              <a:t>[1]</a:t>
            </a:r>
            <a:r>
              <a:rPr lang="en-AU" sz="1000" b="1" dirty="0">
                <a:latin typeface="Arial Narrow" panose="020B0606020202030204" pitchFamily="34" charset="0"/>
              </a:rPr>
              <a:t>. </a:t>
            </a:r>
            <a:endParaRPr lang="en-AU" sz="1000" dirty="0">
              <a:latin typeface="Arial Narrow" panose="020B0606020202030204" pitchFamily="34" charset="0"/>
            </a:endParaRPr>
          </a:p>
        </p:txBody>
      </p:sp>
      <p:sp>
        <p:nvSpPr>
          <p:cNvPr id="5" name="Rectangle 4">
            <a:extLst>
              <a:ext uri="{FF2B5EF4-FFF2-40B4-BE49-F238E27FC236}">
                <a16:creationId xmlns:a16="http://schemas.microsoft.com/office/drawing/2014/main" id="{51367BC1-A61E-4693-BB6E-4EB59046533A}"/>
              </a:ext>
            </a:extLst>
          </p:cNvPr>
          <p:cNvSpPr/>
          <p:nvPr/>
        </p:nvSpPr>
        <p:spPr>
          <a:xfrm>
            <a:off x="435647" y="8415516"/>
            <a:ext cx="6047703" cy="415498"/>
          </a:xfrm>
          <a:prstGeom prst="rect">
            <a:avLst/>
          </a:prstGeom>
        </p:spPr>
        <p:txBody>
          <a:bodyPr wrap="square">
            <a:spAutoFit/>
          </a:bodyPr>
          <a:lstStyle/>
          <a:p>
            <a:r>
              <a:rPr lang="en-AU" sz="700" baseline="30000" dirty="0">
                <a:latin typeface="Arial Narrow" panose="020B0606020202030204" pitchFamily="34" charset="0"/>
              </a:rPr>
              <a:t>[1] </a:t>
            </a:r>
            <a:r>
              <a:rPr lang="en-AU" sz="700" dirty="0">
                <a:latin typeface="Arial Narrow" panose="020B0606020202030204" pitchFamily="34" charset="0"/>
              </a:rPr>
              <a:t>Graphic kindly provided by Natalie </a:t>
            </a:r>
            <a:r>
              <a:rPr lang="en-AU" sz="700" dirty="0" err="1">
                <a:latin typeface="Arial Narrow" panose="020B0606020202030204" pitchFamily="34" charset="0"/>
              </a:rPr>
              <a:t>Jorna</a:t>
            </a:r>
            <a:r>
              <a:rPr lang="en-AU" sz="700" dirty="0">
                <a:latin typeface="Arial Narrow" panose="020B0606020202030204" pitchFamily="34" charset="0"/>
              </a:rPr>
              <a:t> of the Australian Fisheries Management Authority, 23</a:t>
            </a:r>
            <a:r>
              <a:rPr lang="en-AU" sz="700" baseline="30000" dirty="0">
                <a:latin typeface="Arial Narrow" panose="020B0606020202030204" pitchFamily="34" charset="0"/>
              </a:rPr>
              <a:t>rd</a:t>
            </a:r>
            <a:r>
              <a:rPr lang="en-AU" sz="700" dirty="0">
                <a:latin typeface="Arial Narrow" panose="020B0606020202030204" pitchFamily="34" charset="0"/>
              </a:rPr>
              <a:t> July 2019. </a:t>
            </a:r>
          </a:p>
          <a:p>
            <a:r>
              <a:rPr lang="en-US" sz="700" baseline="30000" dirty="0">
                <a:latin typeface="Arial Narrow" panose="020B0606020202030204" pitchFamily="34" charset="0"/>
              </a:rPr>
              <a:t>[2] </a:t>
            </a:r>
            <a:r>
              <a:rPr lang="en-US" sz="700" dirty="0">
                <a:latin typeface="Arial Narrow" panose="020B0606020202030204" pitchFamily="34" charset="0"/>
              </a:rPr>
              <a:t>Adapted from: Patterson, H, </a:t>
            </a:r>
            <a:r>
              <a:rPr lang="en-US" sz="700" dirty="0" err="1">
                <a:latin typeface="Arial Narrow" panose="020B0606020202030204" pitchFamily="34" charset="0"/>
              </a:rPr>
              <a:t>Larcombe</a:t>
            </a:r>
            <a:r>
              <a:rPr lang="en-US" sz="700" dirty="0">
                <a:latin typeface="Arial Narrow" panose="020B0606020202030204" pitchFamily="34" charset="0"/>
              </a:rPr>
              <a:t>, J, Nicol, S and </a:t>
            </a:r>
            <a:r>
              <a:rPr lang="en-US" sz="700" dirty="0" err="1">
                <a:latin typeface="Arial Narrow" panose="020B0606020202030204" pitchFamily="34" charset="0"/>
              </a:rPr>
              <a:t>Curtotti</a:t>
            </a:r>
            <a:r>
              <a:rPr lang="en-US" sz="700" dirty="0">
                <a:latin typeface="Arial Narrow" panose="020B0606020202030204" pitchFamily="34" charset="0"/>
              </a:rPr>
              <a:t>, R 2018, </a:t>
            </a:r>
            <a:r>
              <a:rPr lang="en-US" sz="700" i="1" dirty="0">
                <a:latin typeface="Arial Narrow" panose="020B0606020202030204" pitchFamily="34" charset="0"/>
              </a:rPr>
              <a:t>Fishery status reports 2018, </a:t>
            </a:r>
            <a:r>
              <a:rPr lang="en-US" sz="700" dirty="0">
                <a:latin typeface="Arial Narrow" panose="020B0606020202030204" pitchFamily="34" charset="0"/>
              </a:rPr>
              <a:t>Australian Bureau of Agricultural and Resource Economics and Sciences, Canberra. Page 6. Accessed 24.04.2019 from: http://www.agriculture.gov.au/SiteCollectionDocuments/abares/publications/fsr2018.pdf  CC BY 4.0.</a:t>
            </a:r>
          </a:p>
        </p:txBody>
      </p:sp>
      <p:sp>
        <p:nvSpPr>
          <p:cNvPr id="18" name="TextBox 17">
            <a:extLst>
              <a:ext uri="{FF2B5EF4-FFF2-40B4-BE49-F238E27FC236}">
                <a16:creationId xmlns:a16="http://schemas.microsoft.com/office/drawing/2014/main" id="{DA027D2D-9DAA-4577-9758-1AA1479248FC}"/>
              </a:ext>
            </a:extLst>
          </p:cNvPr>
          <p:cNvSpPr txBox="1"/>
          <p:nvPr/>
        </p:nvSpPr>
        <p:spPr>
          <a:xfrm>
            <a:off x="3516389" y="3156313"/>
            <a:ext cx="2906697" cy="553998"/>
          </a:xfrm>
          <a:prstGeom prst="rect">
            <a:avLst/>
          </a:prstGeom>
          <a:noFill/>
        </p:spPr>
        <p:txBody>
          <a:bodyPr wrap="square" rtlCol="0">
            <a:spAutoFit/>
          </a:bodyPr>
          <a:lstStyle/>
          <a:p>
            <a:r>
              <a:rPr lang="en-AU" sz="1000" b="1" dirty="0">
                <a:latin typeface="Arial Narrow" panose="020B0606020202030204" pitchFamily="34" charset="0"/>
              </a:rPr>
              <a:t>Figure 2: The biomass status of 95 fish stocks across 22 fisheries managed solely or jointly by the Australian government from 2004 to 2017</a:t>
            </a:r>
            <a:r>
              <a:rPr lang="en-AU" sz="1000" b="1" baseline="30000" dirty="0">
                <a:latin typeface="Arial Narrow" panose="020B0606020202030204" pitchFamily="34" charset="0"/>
              </a:rPr>
              <a:t>[2]</a:t>
            </a:r>
            <a:endParaRPr lang="en-AU" sz="1000" b="1" dirty="0">
              <a:latin typeface="Arial Narrow" panose="020B0606020202030204" pitchFamily="34" charset="0"/>
            </a:endParaRPr>
          </a:p>
        </p:txBody>
      </p:sp>
      <p:sp>
        <p:nvSpPr>
          <p:cNvPr id="26" name="Rectangle 25">
            <a:extLst>
              <a:ext uri="{FF2B5EF4-FFF2-40B4-BE49-F238E27FC236}">
                <a16:creationId xmlns:a16="http://schemas.microsoft.com/office/drawing/2014/main" id="{ACB31A80-EB42-4F4B-9DA0-2FB1DC9F2DF4}"/>
              </a:ext>
            </a:extLst>
          </p:cNvPr>
          <p:cNvSpPr/>
          <p:nvPr/>
        </p:nvSpPr>
        <p:spPr>
          <a:xfrm>
            <a:off x="506541" y="3705133"/>
            <a:ext cx="5863484" cy="30269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43EBDC98-A6BF-4BF8-9413-0D13C799928D}"/>
              </a:ext>
            </a:extLst>
          </p:cNvPr>
          <p:cNvSpPr/>
          <p:nvPr/>
        </p:nvSpPr>
        <p:spPr>
          <a:xfrm>
            <a:off x="515270" y="3707058"/>
            <a:ext cx="5842022"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What percentage of fish stocks in Figure 2 were </a:t>
            </a:r>
            <a:r>
              <a:rPr lang="en-AU" sz="1200" b="1" i="1" dirty="0">
                <a:latin typeface="Arial Narrow" panose="020B0606020202030204" pitchFamily="34" charset="0"/>
                <a:ea typeface="Times New Roman" panose="02020603050405020304" pitchFamily="18" charset="0"/>
              </a:rPr>
              <a:t>not overfished </a:t>
            </a:r>
            <a:r>
              <a:rPr lang="en-AU" sz="1200" b="1" dirty="0">
                <a:latin typeface="Arial Narrow" panose="020B0606020202030204" pitchFamily="34" charset="0"/>
                <a:ea typeface="Times New Roman" panose="02020603050405020304" pitchFamily="18" charset="0"/>
              </a:rPr>
              <a:t>in 2017? Ans.</a:t>
            </a:r>
            <a:r>
              <a:rPr lang="en-AU" sz="800" dirty="0">
                <a:latin typeface="Arial Narrow" panose="020B0606020202030204" pitchFamily="34" charset="0"/>
                <a:ea typeface="Times New Roman" panose="02020603050405020304" pitchFamily="18" charset="0"/>
              </a:rPr>
              <a:t>  </a:t>
            </a:r>
            <a:endParaRPr lang="en-US" sz="800" dirty="0">
              <a:latin typeface="Arial Narrow" panose="020B0606020202030204" pitchFamily="34" charset="0"/>
              <a:ea typeface="Times New Roman" panose="02020603050405020304" pitchFamily="18" charset="0"/>
            </a:endParaRPr>
          </a:p>
        </p:txBody>
      </p:sp>
      <p:sp>
        <p:nvSpPr>
          <p:cNvPr id="28" name="Rectangle 27">
            <a:extLst>
              <a:ext uri="{FF2B5EF4-FFF2-40B4-BE49-F238E27FC236}">
                <a16:creationId xmlns:a16="http://schemas.microsoft.com/office/drawing/2014/main" id="{069FAE7A-36B7-47CB-B9EA-317B9E7186FA}"/>
              </a:ext>
            </a:extLst>
          </p:cNvPr>
          <p:cNvSpPr/>
          <p:nvPr/>
        </p:nvSpPr>
        <p:spPr>
          <a:xfrm>
            <a:off x="5427873" y="3740441"/>
            <a:ext cx="902709" cy="23222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 </a:t>
            </a:r>
          </a:p>
        </p:txBody>
      </p:sp>
      <p:sp>
        <p:nvSpPr>
          <p:cNvPr id="9" name="Rectangle 8">
            <a:extLst>
              <a:ext uri="{FF2B5EF4-FFF2-40B4-BE49-F238E27FC236}">
                <a16:creationId xmlns:a16="http://schemas.microsoft.com/office/drawing/2014/main" id="{A5C0C98F-170A-455C-A6C8-A4D7C14491E4}"/>
              </a:ext>
            </a:extLst>
          </p:cNvPr>
          <p:cNvSpPr/>
          <p:nvPr/>
        </p:nvSpPr>
        <p:spPr>
          <a:xfrm>
            <a:off x="5369805" y="3720317"/>
            <a:ext cx="1170595" cy="261610"/>
          </a:xfrm>
          <a:prstGeom prst="rect">
            <a:avLst/>
          </a:prstGeom>
        </p:spPr>
        <p:txBody>
          <a:bodyPr wrap="square">
            <a:spAutoFit/>
          </a:bodyPr>
          <a:lstStyle/>
          <a:p>
            <a:r>
              <a:rPr lang="en-AU" sz="1100" dirty="0">
                <a:solidFill>
                  <a:schemeClr val="tx1">
                    <a:lumMod val="65000"/>
                    <a:lumOff val="35000"/>
                  </a:schemeClr>
                </a:solidFill>
                <a:latin typeface="Comic Sans MS" panose="030F0702030302020204" pitchFamily="66" charset="0"/>
              </a:rPr>
              <a:t>73% </a:t>
            </a:r>
            <a:r>
              <a:rPr lang="en-AU" sz="900" dirty="0">
                <a:solidFill>
                  <a:schemeClr val="tx1">
                    <a:lumMod val="65000"/>
                    <a:lumOff val="35000"/>
                  </a:schemeClr>
                </a:solidFill>
                <a:latin typeface="Comic Sans MS" panose="030F0702030302020204" pitchFamily="66" charset="0"/>
              </a:rPr>
              <a:t>(69/95)</a:t>
            </a:r>
            <a:endParaRPr lang="en-AU" sz="1100" dirty="0">
              <a:solidFill>
                <a:schemeClr val="tx1">
                  <a:lumMod val="65000"/>
                  <a:lumOff val="35000"/>
                </a:schemeClr>
              </a:solidFill>
              <a:latin typeface="Comic Sans MS" panose="030F0702030302020204" pitchFamily="66" charset="0"/>
            </a:endParaRPr>
          </a:p>
        </p:txBody>
      </p:sp>
      <p:pic>
        <p:nvPicPr>
          <p:cNvPr id="2" name="Picture 1">
            <a:extLst>
              <a:ext uri="{FF2B5EF4-FFF2-40B4-BE49-F238E27FC236}">
                <a16:creationId xmlns:a16="http://schemas.microsoft.com/office/drawing/2014/main" id="{31F879DB-4CD9-4044-B67A-84253E93302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Lst>
          </a:blip>
          <a:srcRect r="26155"/>
          <a:stretch/>
        </p:blipFill>
        <p:spPr>
          <a:xfrm>
            <a:off x="3481253" y="1052553"/>
            <a:ext cx="3059147" cy="2073489"/>
          </a:xfrm>
          <a:prstGeom prst="rect">
            <a:avLst/>
          </a:prstGeom>
        </p:spPr>
      </p:pic>
      <p:pic>
        <p:nvPicPr>
          <p:cNvPr id="39" name="Picture 38">
            <a:extLst>
              <a:ext uri="{FF2B5EF4-FFF2-40B4-BE49-F238E27FC236}">
                <a16:creationId xmlns:a16="http://schemas.microsoft.com/office/drawing/2014/main" id="{2ADBDE07-D4F0-4300-8649-9295502A20B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Lst>
          </a:blip>
          <a:srcRect l="77814" t="23706" r="11345" b="69945"/>
          <a:stretch/>
        </p:blipFill>
        <p:spPr>
          <a:xfrm>
            <a:off x="4725144" y="2700849"/>
            <a:ext cx="410777" cy="120412"/>
          </a:xfrm>
          <a:prstGeom prst="rect">
            <a:avLst/>
          </a:prstGeom>
        </p:spPr>
      </p:pic>
      <p:pic>
        <p:nvPicPr>
          <p:cNvPr id="40" name="Picture 39">
            <a:extLst>
              <a:ext uri="{FF2B5EF4-FFF2-40B4-BE49-F238E27FC236}">
                <a16:creationId xmlns:a16="http://schemas.microsoft.com/office/drawing/2014/main" id="{980C08B5-6B3D-4A67-9735-0F1B1BD35F6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Lst>
          </a:blip>
          <a:srcRect l="78115" t="41792" b="49650"/>
          <a:stretch/>
        </p:blipFill>
        <p:spPr>
          <a:xfrm>
            <a:off x="5623139" y="1122253"/>
            <a:ext cx="829228" cy="162313"/>
          </a:xfrm>
          <a:prstGeom prst="rect">
            <a:avLst/>
          </a:prstGeom>
        </p:spPr>
      </p:pic>
      <p:pic>
        <p:nvPicPr>
          <p:cNvPr id="41" name="Picture 40">
            <a:extLst>
              <a:ext uri="{FF2B5EF4-FFF2-40B4-BE49-F238E27FC236}">
                <a16:creationId xmlns:a16="http://schemas.microsoft.com/office/drawing/2014/main" id="{5187A6D4-4D5B-4CB0-9844-AD5705C25DB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Lst>
          </a:blip>
          <a:srcRect l="79014" t="11804" r="6982" b="80602"/>
          <a:stretch/>
        </p:blipFill>
        <p:spPr>
          <a:xfrm rot="20655926">
            <a:off x="5221133" y="1635192"/>
            <a:ext cx="530593" cy="144016"/>
          </a:xfrm>
          <a:prstGeom prst="rect">
            <a:avLst/>
          </a:prstGeom>
        </p:spPr>
      </p:pic>
      <p:pic>
        <p:nvPicPr>
          <p:cNvPr id="42" name="Picture 41">
            <a:extLst>
              <a:ext uri="{FF2B5EF4-FFF2-40B4-BE49-F238E27FC236}">
                <a16:creationId xmlns:a16="http://schemas.microsoft.com/office/drawing/2014/main" id="{CFA126BC-A91E-463B-908F-BE7D6BCD30A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Lst>
          </a:blip>
          <a:srcRect l="79060" t="33502" b="61509"/>
          <a:stretch/>
        </p:blipFill>
        <p:spPr>
          <a:xfrm rot="1140134">
            <a:off x="5226434" y="2349969"/>
            <a:ext cx="793410" cy="94608"/>
          </a:xfrm>
          <a:prstGeom prst="rect">
            <a:avLst/>
          </a:prstGeom>
        </p:spPr>
      </p:pic>
      <p:sp>
        <p:nvSpPr>
          <p:cNvPr id="44" name="Rectangle 43">
            <a:extLst>
              <a:ext uri="{FF2B5EF4-FFF2-40B4-BE49-F238E27FC236}">
                <a16:creationId xmlns:a16="http://schemas.microsoft.com/office/drawing/2014/main" id="{513F225A-969E-4D66-A68C-689A3165A498}"/>
              </a:ext>
            </a:extLst>
          </p:cNvPr>
          <p:cNvSpPr/>
          <p:nvPr/>
        </p:nvSpPr>
        <p:spPr>
          <a:xfrm>
            <a:off x="511802" y="4062663"/>
            <a:ext cx="5848961" cy="711675"/>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latin typeface="Arial Narrow" panose="020B0606020202030204" pitchFamily="34" charset="0"/>
              </a:rPr>
              <a:t>Activity: Download the following app to your phone: </a:t>
            </a:r>
            <a:r>
              <a:rPr lang="en-AU" sz="1200" b="1" u="sng" dirty="0">
                <a:latin typeface="Arial Narrow" panose="020B0606020202030204" pitchFamily="34" charset="0"/>
              </a:rPr>
              <a:t>SAFS Sustainable Fish Stocks</a:t>
            </a:r>
            <a:r>
              <a:rPr lang="en-AU" sz="1200" dirty="0">
                <a:latin typeface="Arial Narrow" panose="020B0606020202030204" pitchFamily="34" charset="0"/>
              </a:rPr>
              <a:t> </a:t>
            </a:r>
            <a:r>
              <a:rPr lang="en-US" sz="1200" dirty="0">
                <a:latin typeface="Arial Narrow" panose="020B0606020202030204" pitchFamily="34" charset="0"/>
              </a:rPr>
              <a:t> </a:t>
            </a:r>
            <a:br>
              <a:rPr lang="en-US" sz="1200" dirty="0">
                <a:latin typeface="Arial Narrow" panose="020B0606020202030204" pitchFamily="34" charset="0"/>
              </a:rPr>
            </a:br>
            <a:r>
              <a:rPr lang="en-US" sz="900" dirty="0">
                <a:latin typeface="Arial Narrow" panose="020B0606020202030204" pitchFamily="34" charset="0"/>
              </a:rPr>
              <a:t>A product of the FRDC: the status of Australian Fish Stocks (&amp; a much larger suite of assessments from a range of Australian fisheries)</a:t>
            </a:r>
            <a:endParaRPr lang="en-US" sz="800" dirty="0">
              <a:latin typeface="Arial Narrow" panose="020B0606020202030204" pitchFamily="34" charset="0"/>
            </a:endParaRPr>
          </a:p>
          <a:p>
            <a:pPr algn="ctr"/>
            <a:r>
              <a:rPr lang="en-US" sz="1200" b="1" dirty="0">
                <a:latin typeface="Arial Narrow" panose="020B0606020202030204" pitchFamily="34" charset="0"/>
              </a:rPr>
              <a:t>Scroll through the A-Z list. </a:t>
            </a:r>
          </a:p>
          <a:p>
            <a:pPr algn="ctr"/>
            <a:r>
              <a:rPr lang="en-US" sz="900" dirty="0">
                <a:latin typeface="Arial Narrow" panose="020B0606020202030204" pitchFamily="34" charset="0"/>
              </a:rPr>
              <a:t>Red is overfished and depleted. Yellow is depleting. Orange is recovering. Green is sustainable. Grey is undefined. White is negligible.</a:t>
            </a:r>
            <a:endParaRPr lang="en-AU" sz="1400" dirty="0">
              <a:latin typeface="Arial Narrow" panose="020B0606020202030204" pitchFamily="34" charset="0"/>
            </a:endParaRPr>
          </a:p>
        </p:txBody>
      </p:sp>
      <p:sp>
        <p:nvSpPr>
          <p:cNvPr id="46" name="Rectangle 45">
            <a:extLst>
              <a:ext uri="{FF2B5EF4-FFF2-40B4-BE49-F238E27FC236}">
                <a16:creationId xmlns:a16="http://schemas.microsoft.com/office/drawing/2014/main" id="{E48832F2-658E-4B01-9244-55B0F3214FB3}"/>
              </a:ext>
            </a:extLst>
          </p:cNvPr>
          <p:cNvSpPr/>
          <p:nvPr/>
        </p:nvSpPr>
        <p:spPr>
          <a:xfrm>
            <a:off x="497258" y="4844753"/>
            <a:ext cx="5863484" cy="66122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46">
            <a:extLst>
              <a:ext uri="{FF2B5EF4-FFF2-40B4-BE49-F238E27FC236}">
                <a16:creationId xmlns:a16="http://schemas.microsoft.com/office/drawing/2014/main" id="{3B44CCBB-B98D-4271-AF85-9F52678F25B1}"/>
              </a:ext>
            </a:extLst>
          </p:cNvPr>
          <p:cNvSpPr/>
          <p:nvPr/>
        </p:nvSpPr>
        <p:spPr>
          <a:xfrm>
            <a:off x="506541" y="4858012"/>
            <a:ext cx="5842022"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What is your assessment of the status of Australian Fisheries? Ans.</a:t>
            </a:r>
            <a:r>
              <a:rPr lang="en-AU" sz="800" dirty="0">
                <a:latin typeface="Arial Narrow" panose="020B0606020202030204" pitchFamily="34" charset="0"/>
                <a:ea typeface="Times New Roman" panose="02020603050405020304" pitchFamily="18" charset="0"/>
              </a:rPr>
              <a:t>  </a:t>
            </a:r>
            <a:endParaRPr lang="en-US" sz="800" dirty="0">
              <a:latin typeface="Arial Narrow" panose="020B0606020202030204" pitchFamily="34" charset="0"/>
              <a:ea typeface="Times New Roman" panose="02020603050405020304" pitchFamily="18" charset="0"/>
            </a:endParaRPr>
          </a:p>
        </p:txBody>
      </p:sp>
      <p:sp>
        <p:nvSpPr>
          <p:cNvPr id="48" name="Rectangle 47">
            <a:extLst>
              <a:ext uri="{FF2B5EF4-FFF2-40B4-BE49-F238E27FC236}">
                <a16:creationId xmlns:a16="http://schemas.microsoft.com/office/drawing/2014/main" id="{30F5241D-46B4-4C0B-AA74-1E8922A12A2C}"/>
              </a:ext>
            </a:extLst>
          </p:cNvPr>
          <p:cNvSpPr/>
          <p:nvPr/>
        </p:nvSpPr>
        <p:spPr>
          <a:xfrm>
            <a:off x="540345" y="5149472"/>
            <a:ext cx="5771608" cy="28855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 </a:t>
            </a:r>
          </a:p>
        </p:txBody>
      </p:sp>
      <p:sp>
        <p:nvSpPr>
          <p:cNvPr id="49" name="Rectangle 48">
            <a:extLst>
              <a:ext uri="{FF2B5EF4-FFF2-40B4-BE49-F238E27FC236}">
                <a16:creationId xmlns:a16="http://schemas.microsoft.com/office/drawing/2014/main" id="{6C5FEDF0-CD33-4F4A-8F0B-E6914121198A}"/>
              </a:ext>
            </a:extLst>
          </p:cNvPr>
          <p:cNvSpPr/>
          <p:nvPr/>
        </p:nvSpPr>
        <p:spPr>
          <a:xfrm>
            <a:off x="524727" y="5141081"/>
            <a:ext cx="5798370" cy="276999"/>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 </a:t>
            </a:r>
            <a:endParaRPr lang="en-AU" sz="1200" dirty="0"/>
          </a:p>
        </p:txBody>
      </p:sp>
      <p:cxnSp>
        <p:nvCxnSpPr>
          <p:cNvPr id="50" name="Straight Connector 49">
            <a:extLst>
              <a:ext uri="{FF2B5EF4-FFF2-40B4-BE49-F238E27FC236}">
                <a16:creationId xmlns:a16="http://schemas.microsoft.com/office/drawing/2014/main" id="{2BB4AB47-EE1D-4C35-9667-2CF5C8580BEA}"/>
              </a:ext>
            </a:extLst>
          </p:cNvPr>
          <p:cNvCxnSpPr/>
          <p:nvPr/>
        </p:nvCxnSpPr>
        <p:spPr>
          <a:xfrm flipH="1">
            <a:off x="489772" y="5569951"/>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29EF1DAD-CCB2-4A40-B12A-FA2D5632E48D}"/>
              </a:ext>
            </a:extLst>
          </p:cNvPr>
          <p:cNvSpPr/>
          <p:nvPr/>
        </p:nvSpPr>
        <p:spPr>
          <a:xfrm>
            <a:off x="499733" y="5633925"/>
            <a:ext cx="5863484" cy="236577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Rectangle 63">
            <a:extLst>
              <a:ext uri="{FF2B5EF4-FFF2-40B4-BE49-F238E27FC236}">
                <a16:creationId xmlns:a16="http://schemas.microsoft.com/office/drawing/2014/main" id="{C8F76ECC-B0E3-4A09-A14D-EBEEFBD08987}"/>
              </a:ext>
            </a:extLst>
          </p:cNvPr>
          <p:cNvSpPr/>
          <p:nvPr/>
        </p:nvSpPr>
        <p:spPr>
          <a:xfrm>
            <a:off x="497258" y="5641393"/>
            <a:ext cx="5650034" cy="461665"/>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Activity: </a:t>
            </a:r>
            <a:r>
              <a:rPr lang="en-US" sz="1200" b="1" dirty="0">
                <a:latin typeface="Arial Narrow" panose="020B0606020202030204" pitchFamily="34" charset="0"/>
                <a:ea typeface="Times New Roman" panose="02020603050405020304" pitchFamily="18" charset="0"/>
              </a:rPr>
              <a:t>Infer that the status of Australian fisheries is due to science-based management, the rule of law and good governance</a:t>
            </a:r>
            <a:endParaRPr lang="en-US" sz="800" dirty="0">
              <a:latin typeface="Arial Narrow" panose="020B0606020202030204" pitchFamily="34" charset="0"/>
              <a:ea typeface="Times New Roman" panose="02020603050405020304" pitchFamily="18" charset="0"/>
            </a:endParaRPr>
          </a:p>
        </p:txBody>
      </p:sp>
      <p:sp>
        <p:nvSpPr>
          <p:cNvPr id="65" name="Rectangle 64">
            <a:extLst>
              <a:ext uri="{FF2B5EF4-FFF2-40B4-BE49-F238E27FC236}">
                <a16:creationId xmlns:a16="http://schemas.microsoft.com/office/drawing/2014/main" id="{9B400A59-5ED0-49F9-ACB8-4A6AF9B69226}"/>
              </a:ext>
            </a:extLst>
          </p:cNvPr>
          <p:cNvSpPr/>
          <p:nvPr/>
        </p:nvSpPr>
        <p:spPr>
          <a:xfrm>
            <a:off x="551148" y="6082756"/>
            <a:ext cx="5755703" cy="187191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 </a:t>
            </a:r>
          </a:p>
        </p:txBody>
      </p:sp>
      <p:sp>
        <p:nvSpPr>
          <p:cNvPr id="6" name="TextBox 5">
            <a:extLst>
              <a:ext uri="{FF2B5EF4-FFF2-40B4-BE49-F238E27FC236}">
                <a16:creationId xmlns:a16="http://schemas.microsoft.com/office/drawing/2014/main" id="{D8C686AB-16C8-4866-BA8E-72A0BA7F45F1}"/>
              </a:ext>
            </a:extLst>
          </p:cNvPr>
          <p:cNvSpPr txBox="1"/>
          <p:nvPr/>
        </p:nvSpPr>
        <p:spPr>
          <a:xfrm>
            <a:off x="522940" y="6066019"/>
            <a:ext cx="5800157" cy="1938992"/>
          </a:xfrm>
          <a:prstGeom prst="rect">
            <a:avLst/>
          </a:prstGeom>
          <a:noFill/>
        </p:spPr>
        <p:txBody>
          <a:bodyPr wrap="square" rtlCol="0">
            <a:spAutoFit/>
          </a:bodyPr>
          <a:lstStyle/>
          <a:p>
            <a:r>
              <a:rPr lang="en-US" sz="900" dirty="0">
                <a:solidFill>
                  <a:schemeClr val="tx1">
                    <a:lumMod val="65000"/>
                    <a:lumOff val="35000"/>
                  </a:schemeClr>
                </a:solidFill>
                <a:latin typeface="Comic Sans MS" panose="030F0702030302020204" pitchFamily="66" charset="0"/>
              </a:rPr>
              <a:t>Suggested Activity: Compare Australia to another country’s sustainability reporting </a:t>
            </a:r>
            <a:br>
              <a:rPr lang="en-US" sz="900" dirty="0">
                <a:solidFill>
                  <a:schemeClr val="tx1">
                    <a:lumMod val="65000"/>
                    <a:lumOff val="35000"/>
                  </a:schemeClr>
                </a:solidFill>
                <a:latin typeface="Comic Sans MS" panose="030F0702030302020204" pitchFamily="66" charset="0"/>
              </a:rPr>
            </a:br>
            <a:r>
              <a:rPr lang="en-US" sz="900" dirty="0">
                <a:solidFill>
                  <a:schemeClr val="tx1">
                    <a:lumMod val="65000"/>
                    <a:lumOff val="35000"/>
                  </a:schemeClr>
                </a:solidFill>
                <a:latin typeface="Comic Sans MS" panose="030F0702030302020204" pitchFamily="66" charset="0"/>
              </a:rPr>
              <a:t>(for example, https://www.fisheries.noaa.gov/national/2018-report-congress-status-us-fisheries)</a:t>
            </a:r>
          </a:p>
          <a:p>
            <a:endParaRPr lang="en-US" sz="300" dirty="0">
              <a:solidFill>
                <a:schemeClr val="tx1">
                  <a:lumMod val="65000"/>
                  <a:lumOff val="35000"/>
                </a:schemeClr>
              </a:solidFill>
              <a:latin typeface="Comic Sans MS" panose="030F0702030302020204" pitchFamily="66" charset="0"/>
            </a:endParaRPr>
          </a:p>
          <a:p>
            <a:r>
              <a:rPr lang="en-US" sz="900" dirty="0">
                <a:solidFill>
                  <a:schemeClr val="tx1">
                    <a:lumMod val="65000"/>
                    <a:lumOff val="35000"/>
                  </a:schemeClr>
                </a:solidFill>
                <a:latin typeface="Comic Sans MS" panose="030F0702030302020204" pitchFamily="66" charset="0"/>
              </a:rPr>
              <a:t>Suggested Activity: Compare </a:t>
            </a:r>
            <a:r>
              <a:rPr lang="en-US" sz="900" i="1" dirty="0">
                <a:solidFill>
                  <a:schemeClr val="tx1">
                    <a:lumMod val="65000"/>
                    <a:lumOff val="35000"/>
                  </a:schemeClr>
                </a:solidFill>
                <a:latin typeface="Comic Sans MS" panose="030F0702030302020204" pitchFamily="66" charset="0"/>
              </a:rPr>
              <a:t>Top-down Governance</a:t>
            </a:r>
            <a:r>
              <a:rPr lang="en-US" sz="900" dirty="0">
                <a:solidFill>
                  <a:schemeClr val="tx1">
                    <a:lumMod val="65000"/>
                    <a:lumOff val="35000"/>
                  </a:schemeClr>
                </a:solidFill>
                <a:latin typeface="Comic Sans MS" panose="030F0702030302020204" pitchFamily="66" charset="0"/>
              </a:rPr>
              <a:t> to </a:t>
            </a:r>
            <a:r>
              <a:rPr lang="en-US" sz="900" i="1" dirty="0">
                <a:solidFill>
                  <a:schemeClr val="tx1">
                    <a:lumMod val="65000"/>
                    <a:lumOff val="35000"/>
                  </a:schemeClr>
                </a:solidFill>
                <a:latin typeface="Comic Sans MS" panose="030F0702030302020204" pitchFamily="66" charset="0"/>
              </a:rPr>
              <a:t>Bottom-up Governance  </a:t>
            </a:r>
            <a:br>
              <a:rPr lang="en-US" sz="900" i="1" dirty="0">
                <a:solidFill>
                  <a:schemeClr val="tx1">
                    <a:lumMod val="65000"/>
                    <a:lumOff val="35000"/>
                  </a:schemeClr>
                </a:solidFill>
                <a:latin typeface="Comic Sans MS" panose="030F0702030302020204" pitchFamily="66" charset="0"/>
              </a:rPr>
            </a:br>
            <a:r>
              <a:rPr lang="en-US" sz="900" dirty="0">
                <a:solidFill>
                  <a:schemeClr val="tx1">
                    <a:lumMod val="65000"/>
                    <a:lumOff val="35000"/>
                  </a:schemeClr>
                </a:solidFill>
                <a:latin typeface="Comic Sans MS" panose="030F0702030302020204" pitchFamily="66" charset="0"/>
              </a:rPr>
              <a:t>(recall from Year 11 workbook, Unit 2, Topic 2). </a:t>
            </a:r>
          </a:p>
          <a:p>
            <a:endParaRPr lang="en-US" sz="300" dirty="0">
              <a:solidFill>
                <a:schemeClr val="tx1">
                  <a:lumMod val="65000"/>
                  <a:lumOff val="35000"/>
                </a:schemeClr>
              </a:solidFill>
              <a:latin typeface="Comic Sans MS" panose="030F0702030302020204" pitchFamily="66" charset="0"/>
            </a:endParaRPr>
          </a:p>
          <a:p>
            <a:endParaRPr lang="en-US" sz="100" dirty="0">
              <a:solidFill>
                <a:schemeClr val="tx1">
                  <a:lumMod val="65000"/>
                  <a:lumOff val="35000"/>
                </a:schemeClr>
              </a:solidFill>
              <a:latin typeface="Comic Sans MS" panose="030F0702030302020204" pitchFamily="66" charset="0"/>
            </a:endParaRPr>
          </a:p>
          <a:p>
            <a:r>
              <a:rPr lang="en-US" sz="900" dirty="0">
                <a:solidFill>
                  <a:schemeClr val="tx1">
                    <a:lumMod val="65000"/>
                    <a:lumOff val="35000"/>
                  </a:schemeClr>
                </a:solidFill>
                <a:latin typeface="Comic Sans MS" panose="030F0702030302020204" pitchFamily="66" charset="0"/>
              </a:rPr>
              <a:t>Suggested Activity: Discuss the importance of (and access to) </a:t>
            </a:r>
            <a:r>
              <a:rPr lang="en-US" sz="900" i="1" dirty="0">
                <a:solidFill>
                  <a:schemeClr val="tx1">
                    <a:lumMod val="65000"/>
                    <a:lumOff val="35000"/>
                  </a:schemeClr>
                </a:solidFill>
                <a:latin typeface="Comic Sans MS" panose="030F0702030302020204" pitchFamily="66" charset="0"/>
              </a:rPr>
              <a:t>funding</a:t>
            </a:r>
            <a:r>
              <a:rPr lang="en-US" sz="900" dirty="0">
                <a:solidFill>
                  <a:schemeClr val="tx1">
                    <a:lumMod val="65000"/>
                    <a:lumOff val="35000"/>
                  </a:schemeClr>
                </a:solidFill>
                <a:latin typeface="Comic Sans MS" panose="030F0702030302020204" pitchFamily="66" charset="0"/>
              </a:rPr>
              <a:t> towards compliance </a:t>
            </a:r>
            <a:br>
              <a:rPr lang="en-US" sz="900" dirty="0">
                <a:solidFill>
                  <a:schemeClr val="tx1">
                    <a:lumMod val="65000"/>
                    <a:lumOff val="35000"/>
                  </a:schemeClr>
                </a:solidFill>
                <a:latin typeface="Comic Sans MS" panose="030F0702030302020204" pitchFamily="66" charset="0"/>
              </a:rPr>
            </a:br>
            <a:r>
              <a:rPr lang="en-US" sz="900" dirty="0">
                <a:solidFill>
                  <a:schemeClr val="tx1">
                    <a:lumMod val="65000"/>
                    <a:lumOff val="35000"/>
                  </a:schemeClr>
                </a:solidFill>
                <a:latin typeface="Comic Sans MS" panose="030F0702030302020204" pitchFamily="66" charset="0"/>
              </a:rPr>
              <a:t>Q. Are people more likely to comply to the rules, when they know the rule of law is informed by science?</a:t>
            </a:r>
            <a:br>
              <a:rPr lang="en-US" sz="900" dirty="0">
                <a:solidFill>
                  <a:schemeClr val="tx1">
                    <a:lumMod val="65000"/>
                    <a:lumOff val="35000"/>
                  </a:schemeClr>
                </a:solidFill>
                <a:latin typeface="Comic Sans MS" panose="030F0702030302020204" pitchFamily="66" charset="0"/>
              </a:rPr>
            </a:br>
            <a:r>
              <a:rPr lang="en-US" sz="900" dirty="0">
                <a:solidFill>
                  <a:schemeClr val="tx1">
                    <a:lumMod val="65000"/>
                    <a:lumOff val="35000"/>
                  </a:schemeClr>
                </a:solidFill>
                <a:latin typeface="Comic Sans MS" panose="030F0702030302020204" pitchFamily="66" charset="0"/>
              </a:rPr>
              <a:t>Q. Does every country have enough money to fund science-based management? </a:t>
            </a:r>
            <a:br>
              <a:rPr lang="en-US" sz="900" dirty="0">
                <a:solidFill>
                  <a:schemeClr val="tx1">
                    <a:lumMod val="65000"/>
                    <a:lumOff val="35000"/>
                  </a:schemeClr>
                </a:solidFill>
                <a:latin typeface="Comic Sans MS" panose="030F0702030302020204" pitchFamily="66" charset="0"/>
              </a:rPr>
            </a:br>
            <a:r>
              <a:rPr lang="en-US" sz="900" dirty="0">
                <a:solidFill>
                  <a:schemeClr val="tx1">
                    <a:lumMod val="65000"/>
                    <a:lumOff val="35000"/>
                  </a:schemeClr>
                </a:solidFill>
                <a:latin typeface="Comic Sans MS" panose="030F0702030302020204" pitchFamily="66" charset="0"/>
              </a:rPr>
              <a:t>Q. Does top-down governance work in countries with little money? </a:t>
            </a:r>
          </a:p>
          <a:p>
            <a:r>
              <a:rPr lang="en-US" sz="900" dirty="0">
                <a:solidFill>
                  <a:schemeClr val="tx1">
                    <a:lumMod val="65000"/>
                    <a:lumOff val="35000"/>
                  </a:schemeClr>
                </a:solidFill>
                <a:latin typeface="Comic Sans MS" panose="030F0702030302020204" pitchFamily="66" charset="0"/>
              </a:rPr>
              <a:t>Q. In wealthy countries, are attempts to maintain scientifically robust information to inform the public easily overridden by emotive information? (refer to </a:t>
            </a:r>
            <a:r>
              <a:rPr lang="en-US" sz="900" i="1" dirty="0">
                <a:solidFill>
                  <a:schemeClr val="tx1">
                    <a:lumMod val="65000"/>
                    <a:lumOff val="35000"/>
                  </a:schemeClr>
                </a:solidFill>
                <a:latin typeface="Comic Sans MS" panose="030F0702030302020204" pitchFamily="66" charset="0"/>
              </a:rPr>
              <a:t>worldviews:</a:t>
            </a:r>
            <a:r>
              <a:rPr lang="en-US" sz="900" dirty="0">
                <a:solidFill>
                  <a:schemeClr val="tx1">
                    <a:lumMod val="65000"/>
                    <a:lumOff val="35000"/>
                  </a:schemeClr>
                </a:solidFill>
                <a:latin typeface="Comic Sans MS" panose="030F0702030302020204" pitchFamily="66" charset="0"/>
              </a:rPr>
              <a:t> Year 11 workbook Unit 2, Topic 2)</a:t>
            </a:r>
          </a:p>
          <a:p>
            <a:r>
              <a:rPr lang="en-US" sz="900" dirty="0">
                <a:solidFill>
                  <a:schemeClr val="tx1">
                    <a:lumMod val="65000"/>
                    <a:lumOff val="35000"/>
                  </a:schemeClr>
                </a:solidFill>
                <a:latin typeface="Comic Sans MS" panose="030F0702030302020204" pitchFamily="66" charset="0"/>
              </a:rPr>
              <a:t>Q. Can a fishery still be sustainable with</a:t>
            </a:r>
            <a:r>
              <a:rPr lang="en-US" sz="900" u="sng" dirty="0">
                <a:solidFill>
                  <a:schemeClr val="tx1">
                    <a:lumMod val="65000"/>
                    <a:lumOff val="35000"/>
                  </a:schemeClr>
                </a:solidFill>
                <a:latin typeface="Comic Sans MS" panose="030F0702030302020204" pitchFamily="66" charset="0"/>
              </a:rPr>
              <a:t>out</a:t>
            </a:r>
            <a:r>
              <a:rPr lang="en-US" sz="900" dirty="0">
                <a:solidFill>
                  <a:schemeClr val="tx1">
                    <a:lumMod val="65000"/>
                    <a:lumOff val="35000"/>
                  </a:schemeClr>
                </a:solidFill>
                <a:latin typeface="Comic Sans MS" panose="030F0702030302020204" pitchFamily="66" charset="0"/>
              </a:rPr>
              <a:t> scientific information (i.e. without a stock assessment)? </a:t>
            </a:r>
            <a:endParaRPr lang="en-US" sz="100" dirty="0">
              <a:solidFill>
                <a:schemeClr val="tx1">
                  <a:lumMod val="65000"/>
                  <a:lumOff val="35000"/>
                </a:schemeClr>
              </a:solidFill>
              <a:latin typeface="Comic Sans MS" panose="030F0702030302020204" pitchFamily="66" charset="0"/>
            </a:endParaRPr>
          </a:p>
          <a:p>
            <a:endParaRPr lang="en-US" sz="300" dirty="0">
              <a:solidFill>
                <a:schemeClr val="tx1">
                  <a:lumMod val="65000"/>
                  <a:lumOff val="35000"/>
                </a:schemeClr>
              </a:solidFill>
              <a:latin typeface="Comic Sans MS" panose="030F0702030302020204" pitchFamily="66" charset="0"/>
            </a:endParaRPr>
          </a:p>
          <a:p>
            <a:endParaRPr lang="en-US" sz="200" dirty="0">
              <a:solidFill>
                <a:schemeClr val="tx1">
                  <a:lumMod val="65000"/>
                  <a:lumOff val="35000"/>
                </a:schemeClr>
              </a:solidFill>
              <a:latin typeface="Comic Sans MS" panose="030F0702030302020204" pitchFamily="66" charset="0"/>
            </a:endParaRPr>
          </a:p>
          <a:p>
            <a:r>
              <a:rPr lang="en-US" sz="900" dirty="0">
                <a:solidFill>
                  <a:schemeClr val="tx1">
                    <a:lumMod val="65000"/>
                    <a:lumOff val="35000"/>
                  </a:schemeClr>
                </a:solidFill>
                <a:latin typeface="Comic Sans MS" panose="030F0702030302020204" pitchFamily="66" charset="0"/>
              </a:rPr>
              <a:t>Suggested Activity: Comment on how many </a:t>
            </a:r>
            <a:r>
              <a:rPr lang="en-US" sz="900" i="1" dirty="0">
                <a:solidFill>
                  <a:schemeClr val="tx1">
                    <a:lumMod val="65000"/>
                    <a:lumOff val="35000"/>
                  </a:schemeClr>
                </a:solidFill>
                <a:latin typeface="Comic Sans MS" panose="030F0702030302020204" pitchFamily="66" charset="0"/>
              </a:rPr>
              <a:t>fisheries</a:t>
            </a:r>
            <a:r>
              <a:rPr lang="en-US" sz="900" dirty="0">
                <a:solidFill>
                  <a:schemeClr val="tx1">
                    <a:lumMod val="65000"/>
                    <a:lumOff val="35000"/>
                  </a:schemeClr>
                </a:solidFill>
                <a:latin typeface="Comic Sans MS" panose="030F0702030302020204" pitchFamily="66" charset="0"/>
              </a:rPr>
              <a:t> versus how many</a:t>
            </a:r>
            <a:r>
              <a:rPr lang="en-US" sz="900" i="1" dirty="0">
                <a:solidFill>
                  <a:schemeClr val="tx1">
                    <a:lumMod val="65000"/>
                    <a:lumOff val="35000"/>
                  </a:schemeClr>
                </a:solidFill>
                <a:latin typeface="Comic Sans MS" panose="030F0702030302020204" pitchFamily="66" charset="0"/>
              </a:rPr>
              <a:t> stocks </a:t>
            </a:r>
            <a:r>
              <a:rPr lang="en-US" sz="900" dirty="0">
                <a:solidFill>
                  <a:schemeClr val="tx1">
                    <a:lumMod val="65000"/>
                    <a:lumOff val="35000"/>
                  </a:schemeClr>
                </a:solidFill>
                <a:latin typeface="Comic Sans MS" panose="030F0702030302020204" pitchFamily="66" charset="0"/>
              </a:rPr>
              <a:t>are assessed </a:t>
            </a:r>
          </a:p>
        </p:txBody>
      </p:sp>
      <p:sp>
        <p:nvSpPr>
          <p:cNvPr id="8" name="TextBox 7">
            <a:extLst>
              <a:ext uri="{FF2B5EF4-FFF2-40B4-BE49-F238E27FC236}">
                <a16:creationId xmlns:a16="http://schemas.microsoft.com/office/drawing/2014/main" id="{A2A6FD02-7023-4CBF-8EB4-98D1D5E05DB4}"/>
              </a:ext>
            </a:extLst>
          </p:cNvPr>
          <p:cNvSpPr txBox="1"/>
          <p:nvPr/>
        </p:nvSpPr>
        <p:spPr>
          <a:xfrm>
            <a:off x="513348" y="5157479"/>
            <a:ext cx="2304256" cy="261610"/>
          </a:xfrm>
          <a:prstGeom prst="rect">
            <a:avLst/>
          </a:prstGeom>
          <a:noFill/>
        </p:spPr>
        <p:txBody>
          <a:bodyPr wrap="square" rtlCol="0">
            <a:spAutoFit/>
          </a:bodyPr>
          <a:lstStyle/>
          <a:p>
            <a:r>
              <a:rPr lang="en-AU" sz="1100" dirty="0">
                <a:solidFill>
                  <a:schemeClr val="tx1">
                    <a:lumMod val="65000"/>
                    <a:lumOff val="35000"/>
                  </a:schemeClr>
                </a:solidFill>
                <a:latin typeface="Comic Sans MS" panose="030F0702030302020204" pitchFamily="66" charset="0"/>
              </a:rPr>
              <a:t>Answers may vary</a:t>
            </a:r>
          </a:p>
        </p:txBody>
      </p:sp>
      <p:pic>
        <p:nvPicPr>
          <p:cNvPr id="10" name="Picture 9">
            <a:extLst>
              <a:ext uri="{FF2B5EF4-FFF2-40B4-BE49-F238E27FC236}">
                <a16:creationId xmlns:a16="http://schemas.microsoft.com/office/drawing/2014/main" id="{D193945C-3C75-451D-AD8E-A1FB39C46C0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Lst>
          </a:blip>
          <a:stretch>
            <a:fillRect/>
          </a:stretch>
        </p:blipFill>
        <p:spPr>
          <a:xfrm>
            <a:off x="513957" y="1029011"/>
            <a:ext cx="2874429" cy="2161608"/>
          </a:xfrm>
          <a:prstGeom prst="rect">
            <a:avLst/>
          </a:prstGeom>
        </p:spPr>
      </p:pic>
      <p:sp>
        <p:nvSpPr>
          <p:cNvPr id="38" name="Rectangle 37">
            <a:extLst>
              <a:ext uri="{FF2B5EF4-FFF2-40B4-BE49-F238E27FC236}">
                <a16:creationId xmlns:a16="http://schemas.microsoft.com/office/drawing/2014/main" id="{581BA1B8-7C25-48F2-B69E-AF33E7AC1274}"/>
              </a:ext>
            </a:extLst>
          </p:cNvPr>
          <p:cNvSpPr/>
          <p:nvPr/>
        </p:nvSpPr>
        <p:spPr>
          <a:xfrm>
            <a:off x="511802" y="8067652"/>
            <a:ext cx="5848961" cy="336052"/>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latin typeface="Arial Narrow" panose="020B0606020202030204" pitchFamily="34" charset="0"/>
              </a:rPr>
              <a:t>Activity: Observe boat activity on the AFZ border at      www.globalfishingwatch.org/map/</a:t>
            </a:r>
          </a:p>
        </p:txBody>
      </p:sp>
      <p:cxnSp>
        <p:nvCxnSpPr>
          <p:cNvPr id="11" name="Straight Connector 10">
            <a:extLst>
              <a:ext uri="{FF2B5EF4-FFF2-40B4-BE49-F238E27FC236}">
                <a16:creationId xmlns:a16="http://schemas.microsoft.com/office/drawing/2014/main" id="{C437E5D7-12B7-C6AF-7BED-9C1BE89579C3}"/>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36">
            <a:extLst>
              <a:ext uri="{FF2B5EF4-FFF2-40B4-BE49-F238E27FC236}">
                <a16:creationId xmlns:a16="http://schemas.microsoft.com/office/drawing/2014/main" id="{02718823-EBFA-8704-D5E6-022D7B96DC65}"/>
              </a:ext>
            </a:extLst>
          </p:cNvPr>
          <p:cNvSpPr txBox="1"/>
          <p:nvPr/>
        </p:nvSpPr>
        <p:spPr>
          <a:xfrm>
            <a:off x="2560896"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Australia’s Fisheries Management</a:t>
            </a:r>
            <a:endParaRPr lang="en-AU" sz="1100" b="1" dirty="0">
              <a:latin typeface="Arial Narrow" pitchFamily="34" charset="0"/>
            </a:endParaRPr>
          </a:p>
        </p:txBody>
      </p:sp>
      <p:sp>
        <p:nvSpPr>
          <p:cNvPr id="14" name="TextBox 36">
            <a:extLst>
              <a:ext uri="{FF2B5EF4-FFF2-40B4-BE49-F238E27FC236}">
                <a16:creationId xmlns:a16="http://schemas.microsoft.com/office/drawing/2014/main" id="{64919F53-B39A-389B-7E72-4EA8CA50132F}"/>
              </a:ext>
            </a:extLst>
          </p:cNvPr>
          <p:cNvSpPr txBox="1"/>
          <p:nvPr/>
        </p:nvSpPr>
        <p:spPr>
          <a:xfrm>
            <a:off x="404664"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2844233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23C47-D64D-D168-43AC-F401C8FC6FB4}"/>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754A22B6-F590-8554-B8B8-05102A4B5F95}"/>
              </a:ext>
            </a:extLst>
          </p:cNvPr>
          <p:cNvSpPr txBox="1"/>
          <p:nvPr/>
        </p:nvSpPr>
        <p:spPr>
          <a:xfrm>
            <a:off x="1456261" y="214201"/>
            <a:ext cx="4136929" cy="584775"/>
          </a:xfrm>
          <a:prstGeom prst="rect">
            <a:avLst/>
          </a:prstGeom>
          <a:noFill/>
        </p:spPr>
        <p:txBody>
          <a:bodyPr wrap="square" rtlCol="0">
            <a:spAutoFit/>
          </a:bodyPr>
          <a:lstStyle/>
          <a:p>
            <a:r>
              <a:rPr lang="en-US" sz="2000" b="1" dirty="0">
                <a:latin typeface="Arial Narrow" pitchFamily="34" charset="0"/>
              </a:rPr>
              <a:t>Explain </a:t>
            </a:r>
            <a:r>
              <a:rPr lang="en-US" sz="1200" dirty="0">
                <a:latin typeface="Arial Narrow" panose="020B0606020202030204" pitchFamily="34" charset="0"/>
              </a:rPr>
              <a:t>that the status of Australian fisheries is due to science-based management, the rule of law and good governance.</a:t>
            </a:r>
            <a:endParaRPr lang="en-US" sz="1200" b="1" dirty="0">
              <a:latin typeface="Arial Narrow" pitchFamily="34" charset="0"/>
            </a:endParaRPr>
          </a:p>
        </p:txBody>
      </p:sp>
      <p:sp>
        <p:nvSpPr>
          <p:cNvPr id="31" name="TextBox 30">
            <a:extLst>
              <a:ext uri="{FF2B5EF4-FFF2-40B4-BE49-F238E27FC236}">
                <a16:creationId xmlns:a16="http://schemas.microsoft.com/office/drawing/2014/main" id="{82E9AE66-4F1F-BBF8-C322-CEF90116BCB4}"/>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84B9DF84-8262-2EE1-7E81-1FCF8BF9C9A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152FB2E9-FFA6-5127-25D1-95402D21850C}"/>
              </a:ext>
            </a:extLst>
          </p:cNvPr>
          <p:cNvSpPr/>
          <p:nvPr/>
        </p:nvSpPr>
        <p:spPr>
          <a:xfrm>
            <a:off x="508863" y="964142"/>
            <a:ext cx="5844292" cy="77999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4080B84-4D8C-A23F-6144-21961B8F6DC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0DAA8AB0-6698-0A8E-6BF3-984E1C08D39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7E9E22C2-1BC4-DCD2-C1A9-FC54D8B54453}"/>
              </a:ext>
            </a:extLst>
          </p:cNvPr>
          <p:cNvSpPr txBox="1"/>
          <p:nvPr/>
        </p:nvSpPr>
        <p:spPr>
          <a:xfrm>
            <a:off x="5693106" y="230847"/>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367359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418791" y="151132"/>
            <a:ext cx="4112222" cy="738664"/>
          </a:xfrm>
          <a:prstGeom prst="rect">
            <a:avLst/>
          </a:prstGeom>
          <a:noFill/>
        </p:spPr>
        <p:txBody>
          <a:bodyPr wrap="square" rtlCol="0">
            <a:spAutoFit/>
          </a:bodyPr>
          <a:lstStyle/>
          <a:p>
            <a:r>
              <a:rPr lang="en-US" b="1" dirty="0">
                <a:latin typeface="Arial Narrow" pitchFamily="34" charset="0"/>
              </a:rPr>
              <a:t>20. Exports and Imports – </a:t>
            </a:r>
            <a:r>
              <a:rPr lang="en-US" sz="1200" dirty="0">
                <a:latin typeface="Arial Narrow" pitchFamily="34" charset="0"/>
              </a:rPr>
              <a:t>Identify an example of a major Australian edible seafood export product and an import</a:t>
            </a:r>
          </a:p>
          <a:p>
            <a:r>
              <a:rPr lang="en-US" sz="1200" dirty="0">
                <a:latin typeface="Arial Narrow" pitchFamily="34" charset="0"/>
              </a:rPr>
              <a:t>product.</a:t>
            </a:r>
            <a:endParaRPr lang="en-US" sz="1200" i="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3" name="Rectangle 12">
            <a:extLst>
              <a:ext uri="{FF2B5EF4-FFF2-40B4-BE49-F238E27FC236}">
                <a16:creationId xmlns:a16="http://schemas.microsoft.com/office/drawing/2014/main" id="{5F622E33-80DA-41FD-8B5B-2C941DDB2B13}"/>
              </a:ext>
            </a:extLst>
          </p:cNvPr>
          <p:cNvSpPr/>
          <p:nvPr/>
        </p:nvSpPr>
        <p:spPr>
          <a:xfrm>
            <a:off x="508862" y="1066927"/>
            <a:ext cx="5888858" cy="372145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42A9630A-EB22-4D29-A78F-C14705568F77}"/>
              </a:ext>
            </a:extLst>
          </p:cNvPr>
          <p:cNvSpPr/>
          <p:nvPr/>
        </p:nvSpPr>
        <p:spPr>
          <a:xfrm>
            <a:off x="508863" y="1088855"/>
            <a:ext cx="6010158" cy="276999"/>
          </a:xfrm>
          <a:prstGeom prst="rect">
            <a:avLst/>
          </a:prstGeom>
        </p:spPr>
        <p:txBody>
          <a:bodyPr wrap="square">
            <a:spAutoFit/>
          </a:bodyPr>
          <a:lstStyle/>
          <a:p>
            <a:pPr algn="ctr">
              <a:spcAft>
                <a:spcPts val="0"/>
              </a:spcAft>
            </a:pPr>
            <a:r>
              <a:rPr lang="en-AU" sz="1200" b="1" dirty="0">
                <a:latin typeface="Arial Narrow" panose="020B0606020202030204" pitchFamily="34" charset="0"/>
                <a:ea typeface="Times New Roman" panose="02020603050405020304" pitchFamily="18" charset="0"/>
              </a:rPr>
              <a:t>Activity: Identify an example of a major Australian edible seafood EXPORT product</a:t>
            </a:r>
            <a:endParaRPr lang="en-US" sz="800" dirty="0">
              <a:latin typeface="Arial Narrow" panose="020B0606020202030204" pitchFamily="34" charset="0"/>
              <a:ea typeface="Times New Roman" panose="02020603050405020304" pitchFamily="18" charset="0"/>
            </a:endParaRPr>
          </a:p>
        </p:txBody>
      </p:sp>
      <p:sp>
        <p:nvSpPr>
          <p:cNvPr id="18" name="Rectangle 17">
            <a:extLst>
              <a:ext uri="{FF2B5EF4-FFF2-40B4-BE49-F238E27FC236}">
                <a16:creationId xmlns:a16="http://schemas.microsoft.com/office/drawing/2014/main" id="{A1FB2A7A-C9C1-4373-8CAC-9E754704852C}"/>
              </a:ext>
            </a:extLst>
          </p:cNvPr>
          <p:cNvSpPr/>
          <p:nvPr/>
        </p:nvSpPr>
        <p:spPr>
          <a:xfrm>
            <a:off x="594272" y="1387784"/>
            <a:ext cx="5732699" cy="329131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 </a:t>
            </a:r>
          </a:p>
        </p:txBody>
      </p:sp>
      <p:sp>
        <p:nvSpPr>
          <p:cNvPr id="30" name="Rectangle 29">
            <a:extLst>
              <a:ext uri="{FF2B5EF4-FFF2-40B4-BE49-F238E27FC236}">
                <a16:creationId xmlns:a16="http://schemas.microsoft.com/office/drawing/2014/main" id="{988A6D72-CD78-4198-95FE-4090E7B1A67C}"/>
              </a:ext>
            </a:extLst>
          </p:cNvPr>
          <p:cNvSpPr/>
          <p:nvPr/>
        </p:nvSpPr>
        <p:spPr>
          <a:xfrm>
            <a:off x="521171" y="4942202"/>
            <a:ext cx="5863484" cy="372145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ectangle 30">
            <a:extLst>
              <a:ext uri="{FF2B5EF4-FFF2-40B4-BE49-F238E27FC236}">
                <a16:creationId xmlns:a16="http://schemas.microsoft.com/office/drawing/2014/main" id="{F4D47715-2BEB-4091-94FF-1ED7A260353F}"/>
              </a:ext>
            </a:extLst>
          </p:cNvPr>
          <p:cNvSpPr/>
          <p:nvPr/>
        </p:nvSpPr>
        <p:spPr>
          <a:xfrm>
            <a:off x="521171" y="4964130"/>
            <a:ext cx="6010158" cy="276999"/>
          </a:xfrm>
          <a:prstGeom prst="rect">
            <a:avLst/>
          </a:prstGeom>
        </p:spPr>
        <p:txBody>
          <a:bodyPr wrap="square">
            <a:spAutoFit/>
          </a:bodyPr>
          <a:lstStyle/>
          <a:p>
            <a:pPr algn="ctr">
              <a:spcAft>
                <a:spcPts val="0"/>
              </a:spcAft>
            </a:pPr>
            <a:r>
              <a:rPr lang="en-AU" sz="1200" b="1" dirty="0">
                <a:latin typeface="Arial Narrow" panose="020B0606020202030204" pitchFamily="34" charset="0"/>
                <a:ea typeface="Times New Roman" panose="02020603050405020304" pitchFamily="18" charset="0"/>
              </a:rPr>
              <a:t>Activity: Identify an example of a major Australian edible seafood IMPORT product</a:t>
            </a:r>
            <a:endParaRPr lang="en-US" sz="800" dirty="0">
              <a:latin typeface="Arial Narrow" panose="020B0606020202030204" pitchFamily="34" charset="0"/>
              <a:ea typeface="Times New Roman" panose="02020603050405020304" pitchFamily="18" charset="0"/>
            </a:endParaRPr>
          </a:p>
        </p:txBody>
      </p:sp>
      <p:sp>
        <p:nvSpPr>
          <p:cNvPr id="32" name="Rectangle 31">
            <a:extLst>
              <a:ext uri="{FF2B5EF4-FFF2-40B4-BE49-F238E27FC236}">
                <a16:creationId xmlns:a16="http://schemas.microsoft.com/office/drawing/2014/main" id="{82D5A86F-77D2-4BC4-BB1B-BC3114D1F1AB}"/>
              </a:ext>
            </a:extLst>
          </p:cNvPr>
          <p:cNvSpPr/>
          <p:nvPr/>
        </p:nvSpPr>
        <p:spPr>
          <a:xfrm>
            <a:off x="594272" y="5263059"/>
            <a:ext cx="5732699" cy="329131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 </a:t>
            </a:r>
          </a:p>
        </p:txBody>
      </p:sp>
      <p:sp>
        <p:nvSpPr>
          <p:cNvPr id="21" name="TextBox 20">
            <a:extLst>
              <a:ext uri="{FF2B5EF4-FFF2-40B4-BE49-F238E27FC236}">
                <a16:creationId xmlns:a16="http://schemas.microsoft.com/office/drawing/2014/main" id="{4B5A95D6-6F7F-4171-8878-52E19235CA09}"/>
              </a:ext>
            </a:extLst>
          </p:cNvPr>
          <p:cNvSpPr txBox="1"/>
          <p:nvPr/>
        </p:nvSpPr>
        <p:spPr>
          <a:xfrm>
            <a:off x="622833" y="5291617"/>
            <a:ext cx="5713996" cy="3339376"/>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Australia’s seafood imports consist largely of lower value products such as frozen fillets (61%), frozen prawns (18%) and canned fish</a:t>
            </a:r>
            <a:r>
              <a:rPr lang="en-AU" sz="1200" baseline="30000" dirty="0">
                <a:solidFill>
                  <a:schemeClr val="tx1">
                    <a:lumMod val="65000"/>
                    <a:lumOff val="35000"/>
                  </a:schemeClr>
                </a:solidFill>
                <a:latin typeface="Comic Sans MS" panose="030F0702030302020204" pitchFamily="66" charset="0"/>
              </a:rPr>
              <a:t>[2]</a:t>
            </a:r>
            <a:r>
              <a:rPr lang="en-AU" sz="1200" dirty="0">
                <a:solidFill>
                  <a:schemeClr val="tx1">
                    <a:lumMod val="65000"/>
                    <a:lumOff val="35000"/>
                  </a:schemeClr>
                </a:solidFill>
                <a:latin typeface="Comic Sans MS" panose="030F0702030302020204" pitchFamily="66" charset="0"/>
              </a:rPr>
              <a:t>.</a:t>
            </a:r>
          </a:p>
          <a:p>
            <a:endParaRPr lang="en-AU" sz="500" dirty="0">
              <a:solidFill>
                <a:schemeClr val="tx1">
                  <a:lumMod val="65000"/>
                  <a:lumOff val="35000"/>
                </a:schemeClr>
              </a:solidFill>
              <a:latin typeface="Comic Sans MS" panose="030F0702030302020204" pitchFamily="66" charset="0"/>
            </a:endParaRPr>
          </a:p>
          <a:p>
            <a:r>
              <a:rPr lang="en-AU" sz="1200" dirty="0">
                <a:solidFill>
                  <a:schemeClr val="tx1">
                    <a:lumMod val="65000"/>
                    <a:lumOff val="35000"/>
                  </a:schemeClr>
                </a:solidFill>
                <a:latin typeface="Comic Sans MS" panose="030F0702030302020204" pitchFamily="66" charset="0"/>
              </a:rPr>
              <a:t>For example, </a:t>
            </a:r>
          </a:p>
          <a:p>
            <a:endParaRPr lang="en-AU" sz="500" dirty="0">
              <a:solidFill>
                <a:schemeClr val="tx1">
                  <a:lumMod val="65000"/>
                  <a:lumOff val="35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Frozen and thawed </a:t>
            </a:r>
            <a:r>
              <a:rPr lang="en-AU" sz="1200" dirty="0" err="1">
                <a:solidFill>
                  <a:schemeClr val="tx1">
                    <a:lumMod val="65000"/>
                    <a:lumOff val="35000"/>
                  </a:schemeClr>
                </a:solidFill>
                <a:latin typeface="Comic Sans MS" panose="030F0702030302020204" pitchFamily="66" charset="0"/>
              </a:rPr>
              <a:t>basa</a:t>
            </a:r>
            <a:r>
              <a:rPr lang="en-AU" sz="1200" dirty="0">
                <a:solidFill>
                  <a:schemeClr val="tx1">
                    <a:lumMod val="65000"/>
                    <a:lumOff val="35000"/>
                  </a:schemeClr>
                </a:solidFill>
                <a:latin typeface="Comic Sans MS" panose="030F0702030302020204" pitchFamily="66" charset="0"/>
              </a:rPr>
              <a:t> (catfish) come from farms in Vietnam</a:t>
            </a:r>
            <a:r>
              <a:rPr lang="en-AU" sz="1200" baseline="30000" dirty="0">
                <a:solidFill>
                  <a:schemeClr val="tx1">
                    <a:lumMod val="65000"/>
                    <a:lumOff val="35000"/>
                  </a:schemeClr>
                </a:solidFill>
                <a:latin typeface="Comic Sans MS" panose="030F0702030302020204" pitchFamily="66" charset="0"/>
              </a:rPr>
              <a:t>[2]</a:t>
            </a:r>
            <a:endParaRPr lang="en-AU" sz="1200" dirty="0">
              <a:solidFill>
                <a:schemeClr val="tx1">
                  <a:lumMod val="65000"/>
                  <a:lumOff val="35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Canned skipjack tuna come from Thailand (</a:t>
            </a:r>
            <a:r>
              <a:rPr lang="en-US" sz="1200" dirty="0">
                <a:solidFill>
                  <a:schemeClr val="tx1">
                    <a:lumMod val="65000"/>
                    <a:lumOff val="35000"/>
                  </a:schemeClr>
                </a:solidFill>
                <a:latin typeface="Comic Sans MS" panose="030F0702030302020204" pitchFamily="66" charset="0"/>
              </a:rPr>
              <a:t>no significant canning of tuna has taken place in Australia since May 2010, when the tuna cannery in Port Lincoln closed)</a:t>
            </a:r>
            <a:r>
              <a:rPr lang="en-AU" sz="1200" baseline="30000" dirty="0">
                <a:solidFill>
                  <a:schemeClr val="tx1">
                    <a:lumMod val="65000"/>
                    <a:lumOff val="35000"/>
                  </a:schemeClr>
                </a:solidFill>
                <a:latin typeface="Comic Sans MS" panose="030F0702030302020204" pitchFamily="66" charset="0"/>
              </a:rPr>
              <a:t>[2]</a:t>
            </a:r>
            <a:endParaRPr lang="en-AU" sz="1200" dirty="0">
              <a:solidFill>
                <a:schemeClr val="tx1">
                  <a:lumMod val="65000"/>
                  <a:lumOff val="35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White-fleshed fish species such as snapper and blue grenadier (</a:t>
            </a:r>
            <a:r>
              <a:rPr lang="en-AU" sz="1200" dirty="0" err="1">
                <a:solidFill>
                  <a:schemeClr val="tx1">
                    <a:lumMod val="65000"/>
                    <a:lumOff val="35000"/>
                  </a:schemeClr>
                </a:solidFill>
                <a:latin typeface="Comic Sans MS" panose="030F0702030302020204" pitchFamily="66" charset="0"/>
              </a:rPr>
              <a:t>hoki</a:t>
            </a:r>
            <a:r>
              <a:rPr lang="en-AU" sz="1200" dirty="0">
                <a:solidFill>
                  <a:schemeClr val="tx1">
                    <a:lumMod val="65000"/>
                    <a:lumOff val="35000"/>
                  </a:schemeClr>
                </a:solidFill>
                <a:latin typeface="Comic Sans MS" panose="030F0702030302020204" pitchFamily="66" charset="0"/>
              </a:rPr>
              <a:t>) come from New Zealand</a:t>
            </a:r>
            <a:r>
              <a:rPr lang="en-AU" sz="1200" baseline="30000" dirty="0">
                <a:solidFill>
                  <a:schemeClr val="tx1">
                    <a:lumMod val="65000"/>
                    <a:lumOff val="35000"/>
                  </a:schemeClr>
                </a:solidFill>
                <a:latin typeface="Comic Sans MS" panose="030F0702030302020204" pitchFamily="66" charset="0"/>
              </a:rPr>
              <a:t>[2]</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Barramundi (an iconic Australian fish) come from Vietnam</a:t>
            </a:r>
            <a:r>
              <a:rPr lang="en-AU" sz="1200" baseline="30000" dirty="0">
                <a:solidFill>
                  <a:schemeClr val="tx1">
                    <a:lumMod val="65000"/>
                    <a:lumOff val="35000"/>
                  </a:schemeClr>
                </a:solidFill>
                <a:latin typeface="Comic Sans MS" panose="030F0702030302020204" pitchFamily="66" charset="0"/>
              </a:rPr>
              <a:t>[3]</a:t>
            </a:r>
            <a:endParaRPr lang="en-AU" sz="1200" dirty="0">
              <a:solidFill>
                <a:schemeClr val="tx1">
                  <a:lumMod val="65000"/>
                  <a:lumOff val="35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Bright yellow-dyed smoked cod come from South Africa</a:t>
            </a:r>
            <a:r>
              <a:rPr lang="en-AU" sz="1200" baseline="30000" dirty="0">
                <a:solidFill>
                  <a:schemeClr val="tx1">
                    <a:lumMod val="65000"/>
                    <a:lumOff val="35000"/>
                  </a:schemeClr>
                </a:solidFill>
                <a:latin typeface="Comic Sans MS" panose="030F0702030302020204" pitchFamily="66" charset="0"/>
              </a:rPr>
              <a:t>[3]</a:t>
            </a:r>
            <a:endParaRPr lang="en-AU" sz="1200" dirty="0">
              <a:solidFill>
                <a:schemeClr val="tx1">
                  <a:lumMod val="65000"/>
                  <a:lumOff val="35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Frozen prawns, squid and octopus come from China, Taiwan, Thailand, Malaysia and Vietnam</a:t>
            </a:r>
            <a:r>
              <a:rPr lang="en-AU" sz="1200" baseline="30000" dirty="0">
                <a:solidFill>
                  <a:schemeClr val="tx1">
                    <a:lumMod val="65000"/>
                    <a:lumOff val="35000"/>
                  </a:schemeClr>
                </a:solidFill>
                <a:latin typeface="Comic Sans MS" panose="030F0702030302020204" pitchFamily="66" charset="0"/>
              </a:rPr>
              <a:t>[2][3]</a:t>
            </a:r>
          </a:p>
          <a:p>
            <a:endParaRPr lang="en-AU" sz="500" dirty="0">
              <a:solidFill>
                <a:schemeClr val="tx1">
                  <a:lumMod val="65000"/>
                  <a:lumOff val="35000"/>
                </a:schemeClr>
              </a:solidFill>
              <a:latin typeface="Comic Sans MS" panose="030F0702030302020204" pitchFamily="66" charset="0"/>
            </a:endParaRPr>
          </a:p>
          <a:p>
            <a:r>
              <a:rPr lang="en-AU" sz="800" baseline="30000" dirty="0">
                <a:solidFill>
                  <a:schemeClr val="tx1">
                    <a:lumMod val="65000"/>
                    <a:lumOff val="35000"/>
                  </a:schemeClr>
                </a:solidFill>
                <a:latin typeface="Comic Sans MS" panose="030F0702030302020204" pitchFamily="66" charset="0"/>
              </a:rPr>
              <a:t>[1]</a:t>
            </a:r>
            <a:r>
              <a:rPr lang="en-AU" sz="800" dirty="0">
                <a:solidFill>
                  <a:schemeClr val="tx1">
                    <a:lumMod val="65000"/>
                    <a:lumOff val="35000"/>
                  </a:schemeClr>
                </a:solidFill>
                <a:latin typeface="Comic Sans MS" panose="030F0702030302020204" pitchFamily="66" charset="0"/>
              </a:rPr>
              <a:t> Gary </a:t>
            </a:r>
            <a:r>
              <a:rPr lang="en-AU" sz="800" dirty="0" err="1">
                <a:solidFill>
                  <a:schemeClr val="tx1">
                    <a:lumMod val="65000"/>
                    <a:lumOff val="35000"/>
                  </a:schemeClr>
                </a:solidFill>
                <a:latin typeface="Comic Sans MS" panose="030F0702030302020204" pitchFamily="66" charset="0"/>
              </a:rPr>
              <a:t>Heilmann</a:t>
            </a:r>
            <a:r>
              <a:rPr lang="en-AU" sz="800" dirty="0">
                <a:solidFill>
                  <a:schemeClr val="tx1">
                    <a:lumMod val="65000"/>
                    <a:lumOff val="35000"/>
                  </a:schemeClr>
                </a:solidFill>
                <a:latin typeface="Comic Sans MS" panose="030F0702030302020204" pitchFamily="66" charset="0"/>
              </a:rPr>
              <a:t>. Managing Director De Brett Seafood Pty Ltd. Mooloolaba, Queensland. </a:t>
            </a:r>
            <a:r>
              <a:rPr lang="en-AU" sz="800" i="1" dirty="0">
                <a:solidFill>
                  <a:schemeClr val="tx1">
                    <a:lumMod val="65000"/>
                    <a:lumOff val="35000"/>
                  </a:schemeClr>
                </a:solidFill>
                <a:latin typeface="Comic Sans MS" panose="030F0702030302020204" pitchFamily="66" charset="0"/>
              </a:rPr>
              <a:t>Personal Communication.</a:t>
            </a:r>
            <a:endParaRPr lang="en-AU" sz="800" i="1" baseline="30000" dirty="0">
              <a:solidFill>
                <a:schemeClr val="tx1">
                  <a:lumMod val="65000"/>
                  <a:lumOff val="35000"/>
                </a:schemeClr>
              </a:solidFill>
              <a:latin typeface="Comic Sans MS" panose="030F0702030302020204" pitchFamily="66" charset="0"/>
            </a:endParaRPr>
          </a:p>
          <a:p>
            <a:r>
              <a:rPr lang="en-AU" sz="800" baseline="30000" dirty="0">
                <a:solidFill>
                  <a:schemeClr val="tx1">
                    <a:lumMod val="65000"/>
                    <a:lumOff val="35000"/>
                  </a:schemeClr>
                </a:solidFill>
                <a:latin typeface="Comic Sans MS" panose="030F0702030302020204" pitchFamily="66" charset="0"/>
              </a:rPr>
              <a:t>[2] </a:t>
            </a:r>
            <a:r>
              <a:rPr lang="en-AU" sz="800" dirty="0">
                <a:solidFill>
                  <a:schemeClr val="tx1">
                    <a:lumMod val="65000"/>
                    <a:lumOff val="35000"/>
                  </a:schemeClr>
                </a:solidFill>
                <a:latin typeface="Comic Sans MS" panose="030F0702030302020204" pitchFamily="66" charset="0"/>
              </a:rPr>
              <a:t>Department of Agriculture (2015). </a:t>
            </a:r>
            <a:r>
              <a:rPr lang="en-AU" sz="800" i="1" dirty="0">
                <a:solidFill>
                  <a:schemeClr val="tx1">
                    <a:lumMod val="65000"/>
                    <a:lumOff val="35000"/>
                  </a:schemeClr>
                </a:solidFill>
                <a:latin typeface="Comic Sans MS" panose="030F0702030302020204" pitchFamily="66" charset="0"/>
              </a:rPr>
              <a:t>Australia’s Seafood Trade. </a:t>
            </a:r>
            <a:r>
              <a:rPr lang="en-AU" sz="800" dirty="0">
                <a:solidFill>
                  <a:schemeClr val="tx1">
                    <a:lumMod val="65000"/>
                    <a:lumOff val="35000"/>
                  </a:schemeClr>
                </a:solidFill>
                <a:latin typeface="Comic Sans MS" panose="030F0702030302020204" pitchFamily="66" charset="0"/>
              </a:rPr>
              <a:t>Commonwealth of Australia. Accessed 20.05.2019 from: http://www.agriculture.gov.au/SiteCollectionDocuments/fisheries/aus-seafood-trade.pdf</a:t>
            </a:r>
          </a:p>
          <a:p>
            <a:r>
              <a:rPr lang="en-AU" sz="800" baseline="30000" dirty="0">
                <a:solidFill>
                  <a:schemeClr val="tx1">
                    <a:lumMod val="65000"/>
                    <a:lumOff val="35000"/>
                  </a:schemeClr>
                </a:solidFill>
                <a:latin typeface="Comic Sans MS" panose="030F0702030302020204" pitchFamily="66" charset="0"/>
              </a:rPr>
              <a:t>[3] </a:t>
            </a:r>
            <a:r>
              <a:rPr lang="en-AU" sz="800" dirty="0">
                <a:solidFill>
                  <a:schemeClr val="tx1">
                    <a:lumMod val="65000"/>
                    <a:lumOff val="35000"/>
                  </a:schemeClr>
                </a:solidFill>
                <a:latin typeface="Comic Sans MS" panose="030F0702030302020204" pitchFamily="66" charset="0"/>
              </a:rPr>
              <a:t>Australian Marine Conservation Society (2019). </a:t>
            </a:r>
            <a:r>
              <a:rPr lang="en-AU" sz="800" i="1" dirty="0">
                <a:solidFill>
                  <a:schemeClr val="tx1">
                    <a:lumMod val="65000"/>
                    <a:lumOff val="35000"/>
                  </a:schemeClr>
                </a:solidFill>
                <a:latin typeface="Comic Sans MS" panose="030F0702030302020204" pitchFamily="66" charset="0"/>
              </a:rPr>
              <a:t>Australia’s Sustainable Seafood Guide: Australian Seafood Overview. </a:t>
            </a:r>
            <a:r>
              <a:rPr lang="en-AU" sz="800" dirty="0">
                <a:solidFill>
                  <a:schemeClr val="tx1">
                    <a:lumMod val="65000"/>
                    <a:lumOff val="35000"/>
                  </a:schemeClr>
                </a:solidFill>
                <a:latin typeface="Comic Sans MS" panose="030F0702030302020204" pitchFamily="66" charset="0"/>
              </a:rPr>
              <a:t>AMCS. Accessed 20.05.2019 from: https://www.sustainableseafood.org.au/pages/.html</a:t>
            </a:r>
            <a:endParaRPr lang="en-AU" sz="1200" dirty="0">
              <a:solidFill>
                <a:schemeClr val="tx1">
                  <a:lumMod val="65000"/>
                  <a:lumOff val="35000"/>
                </a:schemeClr>
              </a:solidFill>
              <a:latin typeface="Comic Sans MS" panose="030F0702030302020204" pitchFamily="66" charset="0"/>
            </a:endParaRPr>
          </a:p>
        </p:txBody>
      </p:sp>
      <p:sp>
        <p:nvSpPr>
          <p:cNvPr id="2" name="TextBox 1">
            <a:extLst>
              <a:ext uri="{FF2B5EF4-FFF2-40B4-BE49-F238E27FC236}">
                <a16:creationId xmlns:a16="http://schemas.microsoft.com/office/drawing/2014/main" id="{DC604924-6A84-47EC-9B47-7A5AB0F7319B}"/>
              </a:ext>
            </a:extLst>
          </p:cNvPr>
          <p:cNvSpPr txBox="1"/>
          <p:nvPr/>
        </p:nvSpPr>
        <p:spPr>
          <a:xfrm>
            <a:off x="622833" y="1382286"/>
            <a:ext cx="5704138" cy="3277820"/>
          </a:xfrm>
          <a:prstGeom prst="rect">
            <a:avLst/>
          </a:prstGeom>
          <a:noFill/>
        </p:spPr>
        <p:txBody>
          <a:bodyPr wrap="square" rtlCol="0">
            <a:spAutoFit/>
          </a:bodyPr>
          <a:lstStyle/>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Prawns!</a:t>
            </a:r>
          </a:p>
          <a:p>
            <a:endParaRPr lang="en-AU" sz="500" dirty="0">
              <a:solidFill>
                <a:schemeClr val="tx1">
                  <a:lumMod val="65000"/>
                  <a:lumOff val="35000"/>
                </a:schemeClr>
              </a:solidFill>
              <a:latin typeface="Comic Sans MS" panose="030F0702030302020204" pitchFamily="66" charset="0"/>
            </a:endParaRPr>
          </a:p>
          <a:p>
            <a:r>
              <a:rPr lang="en-AU" sz="1200" dirty="0">
                <a:solidFill>
                  <a:schemeClr val="tx1">
                    <a:lumMod val="65000"/>
                    <a:lumOff val="35000"/>
                  </a:schemeClr>
                </a:solidFill>
                <a:latin typeface="Comic Sans MS" panose="030F0702030302020204" pitchFamily="66" charset="0"/>
              </a:rPr>
              <a:t>Fish caught in the Eastern Tuna and Billfish Fishery (and adjacent high seas) that are processed and packed for export markets (i.e. Japan, USA and the EU by air freight, and can be delivered to Asia within 1 day</a:t>
            </a:r>
            <a:r>
              <a:rPr lang="en-AU" sz="1200" baseline="30000" dirty="0">
                <a:solidFill>
                  <a:schemeClr val="tx1">
                    <a:lumMod val="65000"/>
                    <a:lumOff val="35000"/>
                  </a:schemeClr>
                </a:solidFill>
                <a:latin typeface="Comic Sans MS" panose="030F0702030302020204" pitchFamily="66" charset="0"/>
              </a:rPr>
              <a:t>[1]</a:t>
            </a:r>
            <a:r>
              <a:rPr lang="en-AU" sz="1200" dirty="0">
                <a:solidFill>
                  <a:schemeClr val="tx1">
                    <a:lumMod val="65000"/>
                    <a:lumOff val="35000"/>
                  </a:schemeClr>
                </a:solidFill>
                <a:latin typeface="Comic Sans MS" panose="030F0702030302020204" pitchFamily="66" charset="0"/>
              </a:rPr>
              <a:t>) include:</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Yellowfin Tuna</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Big Eye Tuna</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Albacore Tuna</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Broadbill Swordfish</a:t>
            </a:r>
            <a:endParaRPr lang="en-AU" sz="1200" baseline="30000" dirty="0">
              <a:solidFill>
                <a:schemeClr val="tx1">
                  <a:lumMod val="65000"/>
                  <a:lumOff val="35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Mahi-Mahi</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Striped Marlin</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Spanner Crabs (</a:t>
            </a:r>
            <a:r>
              <a:rPr lang="en-AU" sz="1200" i="1" dirty="0">
                <a:solidFill>
                  <a:schemeClr val="tx1">
                    <a:lumMod val="65000"/>
                    <a:lumOff val="35000"/>
                  </a:schemeClr>
                </a:solidFill>
                <a:latin typeface="Comic Sans MS" panose="030F0702030302020204" pitchFamily="66" charset="0"/>
              </a:rPr>
              <a:t>Note: </a:t>
            </a:r>
            <a:r>
              <a:rPr lang="en-AU" sz="1200" dirty="0">
                <a:solidFill>
                  <a:schemeClr val="tx1">
                    <a:lumMod val="65000"/>
                    <a:lumOff val="35000"/>
                  </a:schemeClr>
                </a:solidFill>
                <a:latin typeface="Comic Sans MS" panose="030F0702030302020204" pitchFamily="66" charset="0"/>
              </a:rPr>
              <a:t>Queensland has the largest spanner crab fishery in the world, with Mooloolaba as the largest spanner crab port. Most of them are exported live and frozen to the Hong Kong and Taiwan markets)</a:t>
            </a:r>
            <a:r>
              <a:rPr lang="en-AU" sz="1200" baseline="30000" dirty="0">
                <a:solidFill>
                  <a:schemeClr val="tx1">
                    <a:lumMod val="65000"/>
                    <a:lumOff val="35000"/>
                  </a:schemeClr>
                </a:solidFill>
                <a:latin typeface="Comic Sans MS" panose="030F0702030302020204" pitchFamily="66" charset="0"/>
              </a:rPr>
              <a:t>[1]</a:t>
            </a:r>
            <a:r>
              <a:rPr lang="en-AU" sz="1200" dirty="0">
                <a:solidFill>
                  <a:schemeClr val="tx1">
                    <a:lumMod val="65000"/>
                    <a:lumOff val="35000"/>
                  </a:schemeClr>
                </a:solidFill>
                <a:latin typeface="Comic Sans MS" panose="030F0702030302020204" pitchFamily="66" charset="0"/>
              </a:rPr>
              <a:t>. </a:t>
            </a:r>
          </a:p>
          <a:p>
            <a:endParaRPr lang="en-AU" sz="500" dirty="0">
              <a:solidFill>
                <a:schemeClr val="tx1">
                  <a:lumMod val="65000"/>
                  <a:lumOff val="35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Southern Bluefin Tuna (Southern Bluefin Tuna Fishery) are caught in the Southern Ocean and then fattened up in Port Lincoln and sold to Japan</a:t>
            </a:r>
            <a:r>
              <a:rPr lang="en-AU" sz="1200" baseline="30000" dirty="0">
                <a:solidFill>
                  <a:schemeClr val="tx1">
                    <a:lumMod val="65000"/>
                    <a:lumOff val="35000"/>
                  </a:schemeClr>
                </a:solidFill>
                <a:latin typeface="Comic Sans MS" panose="030F0702030302020204" pitchFamily="66" charset="0"/>
              </a:rPr>
              <a:t>[2]</a:t>
            </a:r>
            <a:r>
              <a:rPr lang="en-AU" sz="1200" dirty="0">
                <a:solidFill>
                  <a:schemeClr val="tx1">
                    <a:lumMod val="65000"/>
                    <a:lumOff val="35000"/>
                  </a:schemeClr>
                </a:solidFill>
                <a:latin typeface="Comic Sans MS" panose="030F0702030302020204" pitchFamily="66" charset="0"/>
              </a:rPr>
              <a:t>. </a:t>
            </a:r>
          </a:p>
          <a:p>
            <a:pPr marL="171450" indent="-171450">
              <a:buFont typeface="Arial" panose="020B0604020202020204" pitchFamily="34" charset="0"/>
              <a:buChar char="•"/>
            </a:pPr>
            <a:endParaRPr lang="en-AU" sz="500" dirty="0">
              <a:solidFill>
                <a:schemeClr val="tx1">
                  <a:lumMod val="65000"/>
                  <a:lumOff val="35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Our Lobsters and Abalone are loved in China</a:t>
            </a:r>
            <a:r>
              <a:rPr lang="en-AU" sz="1200" baseline="30000" dirty="0">
                <a:solidFill>
                  <a:schemeClr val="tx1">
                    <a:lumMod val="65000"/>
                    <a:lumOff val="35000"/>
                  </a:schemeClr>
                </a:solidFill>
                <a:latin typeface="Comic Sans MS" panose="030F0702030302020204" pitchFamily="66" charset="0"/>
              </a:rPr>
              <a:t>[3]</a:t>
            </a:r>
            <a:endParaRPr lang="en-AU" sz="1200" dirty="0">
              <a:solidFill>
                <a:schemeClr val="tx1">
                  <a:lumMod val="65000"/>
                  <a:lumOff val="35000"/>
                </a:schemeClr>
              </a:solidFill>
              <a:latin typeface="Comic Sans MS" panose="030F0702030302020204" pitchFamily="66" charset="0"/>
            </a:endParaRPr>
          </a:p>
        </p:txBody>
      </p:sp>
      <p:cxnSp>
        <p:nvCxnSpPr>
          <p:cNvPr id="4" name="Straight Connector 3">
            <a:extLst>
              <a:ext uri="{FF2B5EF4-FFF2-40B4-BE49-F238E27FC236}">
                <a16:creationId xmlns:a16="http://schemas.microsoft.com/office/drawing/2014/main" id="{B9812EA4-842B-8408-C1DD-75C9F2106C29}"/>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36">
            <a:extLst>
              <a:ext uri="{FF2B5EF4-FFF2-40B4-BE49-F238E27FC236}">
                <a16:creationId xmlns:a16="http://schemas.microsoft.com/office/drawing/2014/main" id="{59B34433-6CAE-84A4-C59E-8689D874B423}"/>
              </a:ext>
            </a:extLst>
          </p:cNvPr>
          <p:cNvSpPr txBox="1"/>
          <p:nvPr/>
        </p:nvSpPr>
        <p:spPr>
          <a:xfrm>
            <a:off x="2560896"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Australia’s Fisheries Management</a:t>
            </a:r>
            <a:endParaRPr lang="en-AU" sz="1100" b="1" dirty="0">
              <a:latin typeface="Arial Narrow" pitchFamily="34" charset="0"/>
            </a:endParaRPr>
          </a:p>
        </p:txBody>
      </p:sp>
      <p:sp>
        <p:nvSpPr>
          <p:cNvPr id="6" name="TextBox 36">
            <a:extLst>
              <a:ext uri="{FF2B5EF4-FFF2-40B4-BE49-F238E27FC236}">
                <a16:creationId xmlns:a16="http://schemas.microsoft.com/office/drawing/2014/main" id="{603CA614-0DD4-D2C5-F93E-A0FD44D68DEA}"/>
              </a:ext>
            </a:extLst>
          </p:cNvPr>
          <p:cNvSpPr txBox="1"/>
          <p:nvPr/>
        </p:nvSpPr>
        <p:spPr>
          <a:xfrm>
            <a:off x="404664"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1361803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6" name="Rectangle 35">
            <a:extLst>
              <a:ext uri="{FF2B5EF4-FFF2-40B4-BE49-F238E27FC236}">
                <a16:creationId xmlns:a16="http://schemas.microsoft.com/office/drawing/2014/main" id="{79C41F4F-2033-40BA-9590-C1194D06DC04}"/>
              </a:ext>
            </a:extLst>
          </p:cNvPr>
          <p:cNvSpPr/>
          <p:nvPr/>
        </p:nvSpPr>
        <p:spPr>
          <a:xfrm>
            <a:off x="404808" y="8514412"/>
            <a:ext cx="5970580" cy="337015"/>
          </a:xfrm>
          <a:prstGeom prst="rect">
            <a:avLst/>
          </a:prstGeom>
        </p:spPr>
        <p:txBody>
          <a:bodyPr wrap="square">
            <a:spAutoFit/>
          </a:bodyPr>
          <a:lstStyle/>
          <a:p>
            <a:r>
              <a:rPr lang="en-AU" sz="530" baseline="30000" dirty="0">
                <a:latin typeface="Arial Narrow" panose="020B0606020202030204" pitchFamily="34" charset="0"/>
              </a:rPr>
              <a:t>[1]  </a:t>
            </a:r>
            <a:r>
              <a:rPr lang="en-US" sz="530" dirty="0">
                <a:latin typeface="Arial Narrow" panose="020B0606020202030204" pitchFamily="34" charset="0"/>
              </a:rPr>
              <a:t>Fisheries and Aquaculture Department (2018). </a:t>
            </a:r>
            <a:r>
              <a:rPr lang="en-US" sz="530" i="1" dirty="0">
                <a:latin typeface="Arial Narrow" panose="020B0606020202030204" pitchFamily="34" charset="0"/>
              </a:rPr>
              <a:t>The State of World Fisheries and Aquaculture (SOFIA). </a:t>
            </a:r>
            <a:r>
              <a:rPr lang="en-US" sz="530" dirty="0">
                <a:latin typeface="Arial Narrow" panose="020B0606020202030204" pitchFamily="34" charset="0"/>
              </a:rPr>
              <a:t>FAO. Accessed 29.04.2019 from: http://www.fao.org/fishery/sofia/en</a:t>
            </a:r>
          </a:p>
          <a:p>
            <a:r>
              <a:rPr lang="en-US" sz="530" baseline="30000" dirty="0">
                <a:latin typeface="Arial Narrow" panose="020B0606020202030204" pitchFamily="34" charset="0"/>
              </a:rPr>
              <a:t>[2] </a:t>
            </a:r>
            <a:r>
              <a:rPr lang="en-US" sz="530" dirty="0">
                <a:latin typeface="Arial Narrow" panose="020B0606020202030204" pitchFamily="34" charset="0"/>
              </a:rPr>
              <a:t>Adapted with permission from Jan </a:t>
            </a:r>
            <a:r>
              <a:rPr lang="en-US" sz="530" dirty="0" err="1">
                <a:latin typeface="Arial Narrow" panose="020B0606020202030204" pitchFamily="34" charset="0"/>
              </a:rPr>
              <a:t>Lehmköster</a:t>
            </a:r>
            <a:r>
              <a:rPr lang="en-US" sz="530" dirty="0">
                <a:latin typeface="Arial Narrow" panose="020B0606020202030204" pitchFamily="34" charset="0"/>
              </a:rPr>
              <a:t>, World Ocean Review (2013). </a:t>
            </a:r>
            <a:r>
              <a:rPr lang="en-US" sz="530" i="1" dirty="0">
                <a:latin typeface="Arial Narrow" panose="020B0606020202030204" pitchFamily="34" charset="0"/>
              </a:rPr>
              <a:t>2 The Future of Fish – The Fisheries of the Future. </a:t>
            </a:r>
            <a:r>
              <a:rPr lang="en-US" sz="530" dirty="0" err="1">
                <a:latin typeface="Arial Narrow" panose="020B0606020202030204" pitchFamily="34" charset="0"/>
              </a:rPr>
              <a:t>Maribus</a:t>
            </a:r>
            <a:r>
              <a:rPr lang="en-US" sz="530" dirty="0">
                <a:latin typeface="Arial Narrow" panose="020B0606020202030204" pitchFamily="34" charset="0"/>
              </a:rPr>
              <a:t> </a:t>
            </a:r>
            <a:r>
              <a:rPr lang="en-US" sz="530" dirty="0" err="1">
                <a:latin typeface="Arial Narrow" panose="020B0606020202030204" pitchFamily="34" charset="0"/>
              </a:rPr>
              <a:t>gGmbH</a:t>
            </a:r>
            <a:r>
              <a:rPr lang="en-US" sz="530" dirty="0">
                <a:latin typeface="Arial Narrow" panose="020B0606020202030204" pitchFamily="34" charset="0"/>
              </a:rPr>
              <a:t>. Pg. 44/45. Accessed 24.04.2019 from: https://worldoceanreview.com/en/</a:t>
            </a:r>
          </a:p>
          <a:p>
            <a:r>
              <a:rPr lang="en-US" sz="530" baseline="30000" dirty="0">
                <a:latin typeface="Arial Narrow" panose="020B0606020202030204" pitchFamily="34" charset="0"/>
              </a:rPr>
              <a:t>[3] </a:t>
            </a:r>
            <a:r>
              <a:rPr lang="en-US" sz="530" dirty="0">
                <a:latin typeface="Arial Narrow" panose="020B0606020202030204" pitchFamily="34" charset="0"/>
              </a:rPr>
              <a:t>Adapted from: </a:t>
            </a:r>
            <a:r>
              <a:rPr lang="en-US" sz="530" dirty="0" err="1">
                <a:latin typeface="Arial Narrow" panose="020B0606020202030204" pitchFamily="34" charset="0"/>
              </a:rPr>
              <a:t>Fishwell</a:t>
            </a:r>
            <a:r>
              <a:rPr lang="en-US" sz="530" dirty="0">
                <a:latin typeface="Arial Narrow" panose="020B0606020202030204" pitchFamily="34" charset="0"/>
              </a:rPr>
              <a:t> Consulting (2013). </a:t>
            </a:r>
            <a:r>
              <a:rPr lang="en-US" sz="530" i="1" dirty="0">
                <a:latin typeface="Arial Narrow" panose="020B0606020202030204" pitchFamily="34" charset="0"/>
              </a:rPr>
              <a:t>Fisheries Stock Assessment Modelling Video 07 - Catch Per Unit Effort.</a:t>
            </a:r>
            <a:r>
              <a:rPr lang="en-US" sz="530" dirty="0">
                <a:latin typeface="Arial Narrow" panose="020B0606020202030204" pitchFamily="34" charset="0"/>
              </a:rPr>
              <a:t> YouTube. Accessed 03.08.2019 from: https://www.youtube.com/channel/UC90sh0piBbxe3iXwlPOZtig</a:t>
            </a:r>
          </a:p>
        </p:txBody>
      </p:sp>
      <p:sp>
        <p:nvSpPr>
          <p:cNvPr id="4" name="Freeform: Shape 3">
            <a:extLst>
              <a:ext uri="{FF2B5EF4-FFF2-40B4-BE49-F238E27FC236}">
                <a16:creationId xmlns:a16="http://schemas.microsoft.com/office/drawing/2014/main" id="{BBD619B5-E581-44F4-A928-2228543A34FE}"/>
              </a:ext>
            </a:extLst>
          </p:cNvPr>
          <p:cNvSpPr/>
          <p:nvPr/>
        </p:nvSpPr>
        <p:spPr>
          <a:xfrm>
            <a:off x="906751" y="2437375"/>
            <a:ext cx="738632" cy="323239"/>
          </a:xfrm>
          <a:custGeom>
            <a:avLst/>
            <a:gdLst>
              <a:gd name="connsiteX0" fmla="*/ 52832 w 738632"/>
              <a:gd name="connsiteY0" fmla="*/ 9972 h 323239"/>
              <a:gd name="connsiteX1" fmla="*/ 27432 w 738632"/>
              <a:gd name="connsiteY1" fmla="*/ 77706 h 323239"/>
              <a:gd name="connsiteX2" fmla="*/ 52832 w 738632"/>
              <a:gd name="connsiteY2" fmla="*/ 120039 h 323239"/>
              <a:gd name="connsiteX3" fmla="*/ 78232 w 738632"/>
              <a:gd name="connsiteY3" fmla="*/ 179306 h 323239"/>
              <a:gd name="connsiteX4" fmla="*/ 137499 w 738632"/>
              <a:gd name="connsiteY4" fmla="*/ 213172 h 323239"/>
              <a:gd name="connsiteX5" fmla="*/ 213699 w 738632"/>
              <a:gd name="connsiteY5" fmla="*/ 263972 h 323239"/>
              <a:gd name="connsiteX6" fmla="*/ 256032 w 738632"/>
              <a:gd name="connsiteY6" fmla="*/ 306306 h 323239"/>
              <a:gd name="connsiteX7" fmla="*/ 306832 w 738632"/>
              <a:gd name="connsiteY7" fmla="*/ 323239 h 323239"/>
              <a:gd name="connsiteX8" fmla="*/ 408432 w 738632"/>
              <a:gd name="connsiteY8" fmla="*/ 314772 h 323239"/>
              <a:gd name="connsiteX9" fmla="*/ 493099 w 738632"/>
              <a:gd name="connsiteY9" fmla="*/ 289372 h 323239"/>
              <a:gd name="connsiteX10" fmla="*/ 586232 w 738632"/>
              <a:gd name="connsiteY10" fmla="*/ 255506 h 323239"/>
              <a:gd name="connsiteX11" fmla="*/ 620099 w 738632"/>
              <a:gd name="connsiteY11" fmla="*/ 230106 h 323239"/>
              <a:gd name="connsiteX12" fmla="*/ 670899 w 738632"/>
              <a:gd name="connsiteY12" fmla="*/ 196239 h 323239"/>
              <a:gd name="connsiteX13" fmla="*/ 713232 w 738632"/>
              <a:gd name="connsiteY13" fmla="*/ 136972 h 323239"/>
              <a:gd name="connsiteX14" fmla="*/ 738632 w 738632"/>
              <a:gd name="connsiteY14" fmla="*/ 52306 h 323239"/>
              <a:gd name="connsiteX15" fmla="*/ 713232 w 738632"/>
              <a:gd name="connsiteY15" fmla="*/ 1506 h 323239"/>
              <a:gd name="connsiteX16" fmla="*/ 687832 w 738632"/>
              <a:gd name="connsiteY16" fmla="*/ 9972 h 323239"/>
              <a:gd name="connsiteX17" fmla="*/ 637032 w 738632"/>
              <a:gd name="connsiteY17" fmla="*/ 18439 h 323239"/>
              <a:gd name="connsiteX18" fmla="*/ 52832 w 738632"/>
              <a:gd name="connsiteY18" fmla="*/ 9972 h 32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8632" h="323239">
                <a:moveTo>
                  <a:pt x="52832" y="9972"/>
                </a:moveTo>
                <a:cubicBezTo>
                  <a:pt x="-48768" y="19850"/>
                  <a:pt x="27432" y="53593"/>
                  <a:pt x="27432" y="77706"/>
                </a:cubicBezTo>
                <a:cubicBezTo>
                  <a:pt x="27432" y="94162"/>
                  <a:pt x="46148" y="105001"/>
                  <a:pt x="52832" y="120039"/>
                </a:cubicBezTo>
                <a:cubicBezTo>
                  <a:pt x="63644" y="144365"/>
                  <a:pt x="54952" y="161200"/>
                  <a:pt x="78232" y="179306"/>
                </a:cubicBezTo>
                <a:cubicBezTo>
                  <a:pt x="96193" y="193275"/>
                  <a:pt x="118567" y="200551"/>
                  <a:pt x="137499" y="213172"/>
                </a:cubicBezTo>
                <a:cubicBezTo>
                  <a:pt x="231441" y="275800"/>
                  <a:pt x="134507" y="224377"/>
                  <a:pt x="213699" y="263972"/>
                </a:cubicBezTo>
                <a:cubicBezTo>
                  <a:pt x="227810" y="278083"/>
                  <a:pt x="237100" y="299995"/>
                  <a:pt x="256032" y="306306"/>
                </a:cubicBezTo>
                <a:lnTo>
                  <a:pt x="306832" y="323239"/>
                </a:lnTo>
                <a:cubicBezTo>
                  <a:pt x="340699" y="320417"/>
                  <a:pt x="374710" y="318987"/>
                  <a:pt x="408432" y="314772"/>
                </a:cubicBezTo>
                <a:cubicBezTo>
                  <a:pt x="430744" y="311983"/>
                  <a:pt x="475547" y="294638"/>
                  <a:pt x="493099" y="289372"/>
                </a:cubicBezTo>
                <a:cubicBezTo>
                  <a:pt x="540931" y="275022"/>
                  <a:pt x="528989" y="286729"/>
                  <a:pt x="586232" y="255506"/>
                </a:cubicBezTo>
                <a:cubicBezTo>
                  <a:pt x="598620" y="248749"/>
                  <a:pt x="608539" y="238198"/>
                  <a:pt x="620099" y="230106"/>
                </a:cubicBezTo>
                <a:cubicBezTo>
                  <a:pt x="636772" y="218435"/>
                  <a:pt x="670899" y="196239"/>
                  <a:pt x="670899" y="196239"/>
                </a:cubicBezTo>
                <a:cubicBezTo>
                  <a:pt x="676652" y="188568"/>
                  <a:pt x="707041" y="149353"/>
                  <a:pt x="713232" y="136972"/>
                </a:cubicBezTo>
                <a:cubicBezTo>
                  <a:pt x="731796" y="99843"/>
                  <a:pt x="730700" y="91963"/>
                  <a:pt x="738632" y="52306"/>
                </a:cubicBezTo>
                <a:cubicBezTo>
                  <a:pt x="730165" y="35373"/>
                  <a:pt x="727776" y="13626"/>
                  <a:pt x="713232" y="1506"/>
                </a:cubicBezTo>
                <a:cubicBezTo>
                  <a:pt x="706376" y="-4207"/>
                  <a:pt x="696544" y="8036"/>
                  <a:pt x="687832" y="9972"/>
                </a:cubicBezTo>
                <a:cubicBezTo>
                  <a:pt x="671074" y="13696"/>
                  <a:pt x="654197" y="18201"/>
                  <a:pt x="637032" y="18439"/>
                </a:cubicBezTo>
                <a:cubicBezTo>
                  <a:pt x="450783" y="21026"/>
                  <a:pt x="154432" y="94"/>
                  <a:pt x="52832" y="9972"/>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74AB2A3A-0616-4B55-8E9D-A996E38F1C9E}"/>
              </a:ext>
            </a:extLst>
          </p:cNvPr>
          <p:cNvSpPr/>
          <p:nvPr/>
        </p:nvSpPr>
        <p:spPr>
          <a:xfrm>
            <a:off x="1415760" y="2350554"/>
            <a:ext cx="177800" cy="10066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A168D5D0-18AD-4E15-98EE-925E6B043799}"/>
              </a:ext>
            </a:extLst>
          </p:cNvPr>
          <p:cNvSpPr/>
          <p:nvPr/>
        </p:nvSpPr>
        <p:spPr>
          <a:xfrm>
            <a:off x="939641" y="2361123"/>
            <a:ext cx="45719" cy="900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14" name="Straight Connector 13">
            <a:extLst>
              <a:ext uri="{FF2B5EF4-FFF2-40B4-BE49-F238E27FC236}">
                <a16:creationId xmlns:a16="http://schemas.microsoft.com/office/drawing/2014/main" id="{E7D5CF09-03A7-4649-A146-F6BE0D7DDA66}"/>
              </a:ext>
            </a:extLst>
          </p:cNvPr>
          <p:cNvCxnSpPr>
            <a:stCxn id="4" idx="0"/>
          </p:cNvCxnSpPr>
          <p:nvPr/>
        </p:nvCxnSpPr>
        <p:spPr>
          <a:xfrm flipH="1" flipV="1">
            <a:off x="807418" y="2250878"/>
            <a:ext cx="152165" cy="196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9196D2A-E706-4FD8-9841-EF0BADE943F5}"/>
              </a:ext>
            </a:extLst>
          </p:cNvPr>
          <p:cNvCxnSpPr/>
          <p:nvPr/>
        </p:nvCxnSpPr>
        <p:spPr>
          <a:xfrm flipH="1">
            <a:off x="636031" y="2250878"/>
            <a:ext cx="171387" cy="432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1FDB4A9D-9B9D-434A-BFE2-E2D46EA4E6A6}"/>
              </a:ext>
            </a:extLst>
          </p:cNvPr>
          <p:cNvSpPr/>
          <p:nvPr/>
        </p:nvSpPr>
        <p:spPr>
          <a:xfrm>
            <a:off x="553183" y="2642081"/>
            <a:ext cx="1230094" cy="203588"/>
          </a:xfrm>
          <a:custGeom>
            <a:avLst/>
            <a:gdLst>
              <a:gd name="connsiteX0" fmla="*/ 0 w 1230094"/>
              <a:gd name="connsiteY0" fmla="*/ 59266 h 203588"/>
              <a:gd name="connsiteX1" fmla="*/ 135467 w 1230094"/>
              <a:gd name="connsiteY1" fmla="*/ 42333 h 203588"/>
              <a:gd name="connsiteX2" fmla="*/ 160867 w 1230094"/>
              <a:gd name="connsiteY2" fmla="*/ 33866 h 203588"/>
              <a:gd name="connsiteX3" fmla="*/ 254000 w 1230094"/>
              <a:gd name="connsiteY3" fmla="*/ 42333 h 203588"/>
              <a:gd name="connsiteX4" fmla="*/ 287867 w 1230094"/>
              <a:gd name="connsiteY4" fmla="*/ 59266 h 203588"/>
              <a:gd name="connsiteX5" fmla="*/ 423333 w 1230094"/>
              <a:gd name="connsiteY5" fmla="*/ 33866 h 203588"/>
              <a:gd name="connsiteX6" fmla="*/ 584200 w 1230094"/>
              <a:gd name="connsiteY6" fmla="*/ 16933 h 203588"/>
              <a:gd name="connsiteX7" fmla="*/ 753533 w 1230094"/>
              <a:gd name="connsiteY7" fmla="*/ 25400 h 203588"/>
              <a:gd name="connsiteX8" fmla="*/ 770467 w 1230094"/>
              <a:gd name="connsiteY8" fmla="*/ 42333 h 203588"/>
              <a:gd name="connsiteX9" fmla="*/ 863600 w 1230094"/>
              <a:gd name="connsiteY9" fmla="*/ 33866 h 203588"/>
              <a:gd name="connsiteX10" fmla="*/ 1100667 w 1230094"/>
              <a:gd name="connsiteY10" fmla="*/ 0 h 203588"/>
              <a:gd name="connsiteX11" fmla="*/ 1134533 w 1230094"/>
              <a:gd name="connsiteY11" fmla="*/ 8466 h 203588"/>
              <a:gd name="connsiteX12" fmla="*/ 1176867 w 1230094"/>
              <a:gd name="connsiteY12" fmla="*/ 50800 h 203588"/>
              <a:gd name="connsiteX13" fmla="*/ 1219200 w 1230094"/>
              <a:gd name="connsiteY13" fmla="*/ 59266 h 203588"/>
              <a:gd name="connsiteX14" fmla="*/ 1227667 w 1230094"/>
              <a:gd name="connsiteY14" fmla="*/ 194733 h 203588"/>
              <a:gd name="connsiteX15" fmla="*/ 1193800 w 1230094"/>
              <a:gd name="connsiteY15" fmla="*/ 203200 h 203588"/>
              <a:gd name="connsiteX16" fmla="*/ 33867 w 1230094"/>
              <a:gd name="connsiteY16" fmla="*/ 186266 h 203588"/>
              <a:gd name="connsiteX17" fmla="*/ 0 w 1230094"/>
              <a:gd name="connsiteY17" fmla="*/ 59266 h 2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0094" h="203588">
                <a:moveTo>
                  <a:pt x="0" y="59266"/>
                </a:moveTo>
                <a:cubicBezTo>
                  <a:pt x="45156" y="53622"/>
                  <a:pt x="90517" y="49430"/>
                  <a:pt x="135467" y="42333"/>
                </a:cubicBezTo>
                <a:cubicBezTo>
                  <a:pt x="144282" y="40941"/>
                  <a:pt x="151942" y="33866"/>
                  <a:pt x="160867" y="33866"/>
                </a:cubicBezTo>
                <a:cubicBezTo>
                  <a:pt x="192039" y="33866"/>
                  <a:pt x="222956" y="39511"/>
                  <a:pt x="254000" y="42333"/>
                </a:cubicBezTo>
                <a:cubicBezTo>
                  <a:pt x="265289" y="47977"/>
                  <a:pt x="275278" y="58367"/>
                  <a:pt x="287867" y="59266"/>
                </a:cubicBezTo>
                <a:cubicBezTo>
                  <a:pt x="450313" y="70870"/>
                  <a:pt x="307855" y="46021"/>
                  <a:pt x="423333" y="33866"/>
                </a:cubicBezTo>
                <a:lnTo>
                  <a:pt x="584200" y="16933"/>
                </a:lnTo>
                <a:cubicBezTo>
                  <a:pt x="654476" y="-636"/>
                  <a:pt x="636786" y="-544"/>
                  <a:pt x="753533" y="25400"/>
                </a:cubicBezTo>
                <a:cubicBezTo>
                  <a:pt x="761325" y="27132"/>
                  <a:pt x="764822" y="36689"/>
                  <a:pt x="770467" y="42333"/>
                </a:cubicBezTo>
                <a:cubicBezTo>
                  <a:pt x="801511" y="39511"/>
                  <a:pt x="832476" y="35595"/>
                  <a:pt x="863600" y="33866"/>
                </a:cubicBezTo>
                <a:cubicBezTo>
                  <a:pt x="1090915" y="21238"/>
                  <a:pt x="1024712" y="75955"/>
                  <a:pt x="1100667" y="0"/>
                </a:cubicBezTo>
                <a:cubicBezTo>
                  <a:pt x="1111956" y="2822"/>
                  <a:pt x="1124851" y="2011"/>
                  <a:pt x="1134533" y="8466"/>
                </a:cubicBezTo>
                <a:cubicBezTo>
                  <a:pt x="1151138" y="19536"/>
                  <a:pt x="1157298" y="46886"/>
                  <a:pt x="1176867" y="50800"/>
                </a:cubicBezTo>
                <a:lnTo>
                  <a:pt x="1219200" y="59266"/>
                </a:lnTo>
                <a:cubicBezTo>
                  <a:pt x="1222022" y="104422"/>
                  <a:pt x="1235530" y="150178"/>
                  <a:pt x="1227667" y="194733"/>
                </a:cubicBezTo>
                <a:cubicBezTo>
                  <a:pt x="1225645" y="206192"/>
                  <a:pt x="1205436" y="203283"/>
                  <a:pt x="1193800" y="203200"/>
                </a:cubicBezTo>
                <a:lnTo>
                  <a:pt x="33867" y="186266"/>
                </a:lnTo>
                <a:lnTo>
                  <a:pt x="0" y="59266"/>
                </a:lnTo>
                <a:close/>
              </a:path>
            </a:pathLst>
          </a:custGeom>
          <a:ln w="31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 name="Freeform: Shape 26">
            <a:extLst>
              <a:ext uri="{FF2B5EF4-FFF2-40B4-BE49-F238E27FC236}">
                <a16:creationId xmlns:a16="http://schemas.microsoft.com/office/drawing/2014/main" id="{4FF8AB68-8180-458E-8CE5-57BD8EF7263D}"/>
              </a:ext>
            </a:extLst>
          </p:cNvPr>
          <p:cNvSpPr/>
          <p:nvPr/>
        </p:nvSpPr>
        <p:spPr>
          <a:xfrm>
            <a:off x="657658" y="2710828"/>
            <a:ext cx="128438" cy="8428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A851F544-784D-4B36-A5F4-88CBA9417387}"/>
              </a:ext>
            </a:extLst>
          </p:cNvPr>
          <p:cNvSpPr txBox="1"/>
          <p:nvPr/>
        </p:nvSpPr>
        <p:spPr>
          <a:xfrm>
            <a:off x="1016898" y="2414357"/>
            <a:ext cx="962743" cy="461665"/>
          </a:xfrm>
          <a:prstGeom prst="rect">
            <a:avLst/>
          </a:prstGeom>
          <a:noFill/>
        </p:spPr>
        <p:txBody>
          <a:bodyPr wrap="square" rtlCol="0">
            <a:spAutoFit/>
          </a:bodyPr>
          <a:lstStyle/>
          <a:p>
            <a:r>
              <a:rPr lang="en-AU" sz="1200" b="1" dirty="0">
                <a:solidFill>
                  <a:schemeClr val="bg1"/>
                </a:solidFill>
                <a:latin typeface="Arial Narrow" panose="020B0606020202030204" pitchFamily="34" charset="0"/>
              </a:rPr>
              <a:t>Fishing Vessel</a:t>
            </a:r>
          </a:p>
        </p:txBody>
      </p:sp>
      <p:sp>
        <p:nvSpPr>
          <p:cNvPr id="22" name="Oval 21">
            <a:extLst>
              <a:ext uri="{FF2B5EF4-FFF2-40B4-BE49-F238E27FC236}">
                <a16:creationId xmlns:a16="http://schemas.microsoft.com/office/drawing/2014/main" id="{B545CE2D-1312-4CAA-B255-87EA8CA98A1B}"/>
              </a:ext>
            </a:extLst>
          </p:cNvPr>
          <p:cNvSpPr/>
          <p:nvPr/>
        </p:nvSpPr>
        <p:spPr>
          <a:xfrm>
            <a:off x="1231257" y="2250878"/>
            <a:ext cx="105299" cy="1253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3" name="Freeform: Shape 22">
            <a:extLst>
              <a:ext uri="{FF2B5EF4-FFF2-40B4-BE49-F238E27FC236}">
                <a16:creationId xmlns:a16="http://schemas.microsoft.com/office/drawing/2014/main" id="{A747DBB1-6904-4A37-BBCD-75A788D0CF80}"/>
              </a:ext>
            </a:extLst>
          </p:cNvPr>
          <p:cNvSpPr/>
          <p:nvPr/>
        </p:nvSpPr>
        <p:spPr>
          <a:xfrm>
            <a:off x="1197202" y="2351774"/>
            <a:ext cx="177800" cy="143933"/>
          </a:xfrm>
          <a:custGeom>
            <a:avLst/>
            <a:gdLst>
              <a:gd name="connsiteX0" fmla="*/ 0 w 177800"/>
              <a:gd name="connsiteY0" fmla="*/ 101600 h 143933"/>
              <a:gd name="connsiteX1" fmla="*/ 8467 w 177800"/>
              <a:gd name="connsiteY1" fmla="*/ 59267 h 143933"/>
              <a:gd name="connsiteX2" fmla="*/ 25400 w 177800"/>
              <a:gd name="connsiteY2" fmla="*/ 42333 h 143933"/>
              <a:gd name="connsiteX3" fmla="*/ 50800 w 177800"/>
              <a:gd name="connsiteY3" fmla="*/ 25400 h 143933"/>
              <a:gd name="connsiteX4" fmla="*/ 84667 w 177800"/>
              <a:gd name="connsiteY4" fmla="*/ 0 h 143933"/>
              <a:gd name="connsiteX5" fmla="*/ 152400 w 177800"/>
              <a:gd name="connsiteY5" fmla="*/ 25400 h 143933"/>
              <a:gd name="connsiteX6" fmla="*/ 160867 w 177800"/>
              <a:gd name="connsiteY6" fmla="*/ 50800 h 143933"/>
              <a:gd name="connsiteX7" fmla="*/ 177800 w 177800"/>
              <a:gd name="connsiteY7" fmla="*/ 143933 h 1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143933">
                <a:moveTo>
                  <a:pt x="0" y="101600"/>
                </a:moveTo>
                <a:cubicBezTo>
                  <a:pt x="2822" y="87489"/>
                  <a:pt x="2798" y="72494"/>
                  <a:pt x="8467" y="59267"/>
                </a:cubicBezTo>
                <a:cubicBezTo>
                  <a:pt x="11611" y="51930"/>
                  <a:pt x="19167" y="47320"/>
                  <a:pt x="25400" y="42333"/>
                </a:cubicBezTo>
                <a:cubicBezTo>
                  <a:pt x="33346" y="35976"/>
                  <a:pt x="42520" y="31314"/>
                  <a:pt x="50800" y="25400"/>
                </a:cubicBezTo>
                <a:cubicBezTo>
                  <a:pt x="62283" y="17198"/>
                  <a:pt x="73378" y="8467"/>
                  <a:pt x="84667" y="0"/>
                </a:cubicBezTo>
                <a:cubicBezTo>
                  <a:pt x="107245" y="8467"/>
                  <a:pt x="132337" y="12025"/>
                  <a:pt x="152400" y="25400"/>
                </a:cubicBezTo>
                <a:cubicBezTo>
                  <a:pt x="159826" y="30351"/>
                  <a:pt x="158997" y="42073"/>
                  <a:pt x="160867" y="50800"/>
                </a:cubicBezTo>
                <a:cubicBezTo>
                  <a:pt x="167478" y="81653"/>
                  <a:pt x="177800" y="143933"/>
                  <a:pt x="177800" y="143933"/>
                </a:cubicBezTo>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Freeform: Shape 30">
            <a:extLst>
              <a:ext uri="{FF2B5EF4-FFF2-40B4-BE49-F238E27FC236}">
                <a16:creationId xmlns:a16="http://schemas.microsoft.com/office/drawing/2014/main" id="{D883C120-D8CD-405D-8F02-679D651C6D0B}"/>
              </a:ext>
            </a:extLst>
          </p:cNvPr>
          <p:cNvSpPr/>
          <p:nvPr/>
        </p:nvSpPr>
        <p:spPr>
          <a:xfrm>
            <a:off x="925675" y="3289454"/>
            <a:ext cx="738632" cy="323239"/>
          </a:xfrm>
          <a:custGeom>
            <a:avLst/>
            <a:gdLst>
              <a:gd name="connsiteX0" fmla="*/ 52832 w 738632"/>
              <a:gd name="connsiteY0" fmla="*/ 9972 h 323239"/>
              <a:gd name="connsiteX1" fmla="*/ 27432 w 738632"/>
              <a:gd name="connsiteY1" fmla="*/ 77706 h 323239"/>
              <a:gd name="connsiteX2" fmla="*/ 52832 w 738632"/>
              <a:gd name="connsiteY2" fmla="*/ 120039 h 323239"/>
              <a:gd name="connsiteX3" fmla="*/ 78232 w 738632"/>
              <a:gd name="connsiteY3" fmla="*/ 179306 h 323239"/>
              <a:gd name="connsiteX4" fmla="*/ 137499 w 738632"/>
              <a:gd name="connsiteY4" fmla="*/ 213172 h 323239"/>
              <a:gd name="connsiteX5" fmla="*/ 213699 w 738632"/>
              <a:gd name="connsiteY5" fmla="*/ 263972 h 323239"/>
              <a:gd name="connsiteX6" fmla="*/ 256032 w 738632"/>
              <a:gd name="connsiteY6" fmla="*/ 306306 h 323239"/>
              <a:gd name="connsiteX7" fmla="*/ 306832 w 738632"/>
              <a:gd name="connsiteY7" fmla="*/ 323239 h 323239"/>
              <a:gd name="connsiteX8" fmla="*/ 408432 w 738632"/>
              <a:gd name="connsiteY8" fmla="*/ 314772 h 323239"/>
              <a:gd name="connsiteX9" fmla="*/ 493099 w 738632"/>
              <a:gd name="connsiteY9" fmla="*/ 289372 h 323239"/>
              <a:gd name="connsiteX10" fmla="*/ 586232 w 738632"/>
              <a:gd name="connsiteY10" fmla="*/ 255506 h 323239"/>
              <a:gd name="connsiteX11" fmla="*/ 620099 w 738632"/>
              <a:gd name="connsiteY11" fmla="*/ 230106 h 323239"/>
              <a:gd name="connsiteX12" fmla="*/ 670899 w 738632"/>
              <a:gd name="connsiteY12" fmla="*/ 196239 h 323239"/>
              <a:gd name="connsiteX13" fmla="*/ 713232 w 738632"/>
              <a:gd name="connsiteY13" fmla="*/ 136972 h 323239"/>
              <a:gd name="connsiteX14" fmla="*/ 738632 w 738632"/>
              <a:gd name="connsiteY14" fmla="*/ 52306 h 323239"/>
              <a:gd name="connsiteX15" fmla="*/ 713232 w 738632"/>
              <a:gd name="connsiteY15" fmla="*/ 1506 h 323239"/>
              <a:gd name="connsiteX16" fmla="*/ 687832 w 738632"/>
              <a:gd name="connsiteY16" fmla="*/ 9972 h 323239"/>
              <a:gd name="connsiteX17" fmla="*/ 637032 w 738632"/>
              <a:gd name="connsiteY17" fmla="*/ 18439 h 323239"/>
              <a:gd name="connsiteX18" fmla="*/ 52832 w 738632"/>
              <a:gd name="connsiteY18" fmla="*/ 9972 h 32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8632" h="323239">
                <a:moveTo>
                  <a:pt x="52832" y="9972"/>
                </a:moveTo>
                <a:cubicBezTo>
                  <a:pt x="-48768" y="19850"/>
                  <a:pt x="27432" y="53593"/>
                  <a:pt x="27432" y="77706"/>
                </a:cubicBezTo>
                <a:cubicBezTo>
                  <a:pt x="27432" y="94162"/>
                  <a:pt x="46148" y="105001"/>
                  <a:pt x="52832" y="120039"/>
                </a:cubicBezTo>
                <a:cubicBezTo>
                  <a:pt x="63644" y="144365"/>
                  <a:pt x="54952" y="161200"/>
                  <a:pt x="78232" y="179306"/>
                </a:cubicBezTo>
                <a:cubicBezTo>
                  <a:pt x="96193" y="193275"/>
                  <a:pt x="118567" y="200551"/>
                  <a:pt x="137499" y="213172"/>
                </a:cubicBezTo>
                <a:cubicBezTo>
                  <a:pt x="231441" y="275800"/>
                  <a:pt x="134507" y="224377"/>
                  <a:pt x="213699" y="263972"/>
                </a:cubicBezTo>
                <a:cubicBezTo>
                  <a:pt x="227810" y="278083"/>
                  <a:pt x="237100" y="299995"/>
                  <a:pt x="256032" y="306306"/>
                </a:cubicBezTo>
                <a:lnTo>
                  <a:pt x="306832" y="323239"/>
                </a:lnTo>
                <a:cubicBezTo>
                  <a:pt x="340699" y="320417"/>
                  <a:pt x="374710" y="318987"/>
                  <a:pt x="408432" y="314772"/>
                </a:cubicBezTo>
                <a:cubicBezTo>
                  <a:pt x="430744" y="311983"/>
                  <a:pt x="475547" y="294638"/>
                  <a:pt x="493099" y="289372"/>
                </a:cubicBezTo>
                <a:cubicBezTo>
                  <a:pt x="540931" y="275022"/>
                  <a:pt x="528989" y="286729"/>
                  <a:pt x="586232" y="255506"/>
                </a:cubicBezTo>
                <a:cubicBezTo>
                  <a:pt x="598620" y="248749"/>
                  <a:pt x="608539" y="238198"/>
                  <a:pt x="620099" y="230106"/>
                </a:cubicBezTo>
                <a:cubicBezTo>
                  <a:pt x="636772" y="218435"/>
                  <a:pt x="670899" y="196239"/>
                  <a:pt x="670899" y="196239"/>
                </a:cubicBezTo>
                <a:cubicBezTo>
                  <a:pt x="676652" y="188568"/>
                  <a:pt x="707041" y="149353"/>
                  <a:pt x="713232" y="136972"/>
                </a:cubicBezTo>
                <a:cubicBezTo>
                  <a:pt x="731796" y="99843"/>
                  <a:pt x="730700" y="91963"/>
                  <a:pt x="738632" y="52306"/>
                </a:cubicBezTo>
                <a:cubicBezTo>
                  <a:pt x="730165" y="35373"/>
                  <a:pt x="727776" y="13626"/>
                  <a:pt x="713232" y="1506"/>
                </a:cubicBezTo>
                <a:cubicBezTo>
                  <a:pt x="706376" y="-4207"/>
                  <a:pt x="696544" y="8036"/>
                  <a:pt x="687832" y="9972"/>
                </a:cubicBezTo>
                <a:cubicBezTo>
                  <a:pt x="671074" y="13696"/>
                  <a:pt x="654197" y="18201"/>
                  <a:pt x="637032" y="18439"/>
                </a:cubicBezTo>
                <a:cubicBezTo>
                  <a:pt x="450783" y="21026"/>
                  <a:pt x="154432" y="94"/>
                  <a:pt x="52832" y="9972"/>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2" name="Rectangle 31">
            <a:extLst>
              <a:ext uri="{FF2B5EF4-FFF2-40B4-BE49-F238E27FC236}">
                <a16:creationId xmlns:a16="http://schemas.microsoft.com/office/drawing/2014/main" id="{E668EFBB-7994-41B4-9CE4-BDBD1D2B32BA}"/>
              </a:ext>
            </a:extLst>
          </p:cNvPr>
          <p:cNvSpPr/>
          <p:nvPr/>
        </p:nvSpPr>
        <p:spPr>
          <a:xfrm>
            <a:off x="1434684" y="3177941"/>
            <a:ext cx="210394" cy="12535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15B52209-3F29-4479-9BA3-B9D999027284}"/>
              </a:ext>
            </a:extLst>
          </p:cNvPr>
          <p:cNvSpPr/>
          <p:nvPr/>
        </p:nvSpPr>
        <p:spPr>
          <a:xfrm>
            <a:off x="958565" y="3201604"/>
            <a:ext cx="45719" cy="1016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4" name="Straight Connector 33">
            <a:extLst>
              <a:ext uri="{FF2B5EF4-FFF2-40B4-BE49-F238E27FC236}">
                <a16:creationId xmlns:a16="http://schemas.microsoft.com/office/drawing/2014/main" id="{BD3B1078-6112-4595-BF5B-188A49D316F5}"/>
              </a:ext>
            </a:extLst>
          </p:cNvPr>
          <p:cNvCxnSpPr>
            <a:stCxn id="31" idx="0"/>
          </p:cNvCxnSpPr>
          <p:nvPr/>
        </p:nvCxnSpPr>
        <p:spPr>
          <a:xfrm flipH="1" flipV="1">
            <a:off x="826342" y="3102957"/>
            <a:ext cx="152165" cy="196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6DFFE69-36A8-4B60-8CAE-84B65EBA1BA2}"/>
              </a:ext>
            </a:extLst>
          </p:cNvPr>
          <p:cNvCxnSpPr/>
          <p:nvPr/>
        </p:nvCxnSpPr>
        <p:spPr>
          <a:xfrm flipH="1">
            <a:off x="654955" y="3102957"/>
            <a:ext cx="171387" cy="432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Freeform: Shape 36">
            <a:extLst>
              <a:ext uri="{FF2B5EF4-FFF2-40B4-BE49-F238E27FC236}">
                <a16:creationId xmlns:a16="http://schemas.microsoft.com/office/drawing/2014/main" id="{13E000EC-B589-423E-B8E4-F3B27BD2F868}"/>
              </a:ext>
            </a:extLst>
          </p:cNvPr>
          <p:cNvSpPr/>
          <p:nvPr/>
        </p:nvSpPr>
        <p:spPr>
          <a:xfrm>
            <a:off x="572107" y="3494160"/>
            <a:ext cx="1230094" cy="203588"/>
          </a:xfrm>
          <a:custGeom>
            <a:avLst/>
            <a:gdLst>
              <a:gd name="connsiteX0" fmla="*/ 0 w 1230094"/>
              <a:gd name="connsiteY0" fmla="*/ 59266 h 203588"/>
              <a:gd name="connsiteX1" fmla="*/ 135467 w 1230094"/>
              <a:gd name="connsiteY1" fmla="*/ 42333 h 203588"/>
              <a:gd name="connsiteX2" fmla="*/ 160867 w 1230094"/>
              <a:gd name="connsiteY2" fmla="*/ 33866 h 203588"/>
              <a:gd name="connsiteX3" fmla="*/ 254000 w 1230094"/>
              <a:gd name="connsiteY3" fmla="*/ 42333 h 203588"/>
              <a:gd name="connsiteX4" fmla="*/ 287867 w 1230094"/>
              <a:gd name="connsiteY4" fmla="*/ 59266 h 203588"/>
              <a:gd name="connsiteX5" fmla="*/ 423333 w 1230094"/>
              <a:gd name="connsiteY5" fmla="*/ 33866 h 203588"/>
              <a:gd name="connsiteX6" fmla="*/ 584200 w 1230094"/>
              <a:gd name="connsiteY6" fmla="*/ 16933 h 203588"/>
              <a:gd name="connsiteX7" fmla="*/ 753533 w 1230094"/>
              <a:gd name="connsiteY7" fmla="*/ 25400 h 203588"/>
              <a:gd name="connsiteX8" fmla="*/ 770467 w 1230094"/>
              <a:gd name="connsiteY8" fmla="*/ 42333 h 203588"/>
              <a:gd name="connsiteX9" fmla="*/ 863600 w 1230094"/>
              <a:gd name="connsiteY9" fmla="*/ 33866 h 203588"/>
              <a:gd name="connsiteX10" fmla="*/ 1100667 w 1230094"/>
              <a:gd name="connsiteY10" fmla="*/ 0 h 203588"/>
              <a:gd name="connsiteX11" fmla="*/ 1134533 w 1230094"/>
              <a:gd name="connsiteY11" fmla="*/ 8466 h 203588"/>
              <a:gd name="connsiteX12" fmla="*/ 1176867 w 1230094"/>
              <a:gd name="connsiteY12" fmla="*/ 50800 h 203588"/>
              <a:gd name="connsiteX13" fmla="*/ 1219200 w 1230094"/>
              <a:gd name="connsiteY13" fmla="*/ 59266 h 203588"/>
              <a:gd name="connsiteX14" fmla="*/ 1227667 w 1230094"/>
              <a:gd name="connsiteY14" fmla="*/ 194733 h 203588"/>
              <a:gd name="connsiteX15" fmla="*/ 1193800 w 1230094"/>
              <a:gd name="connsiteY15" fmla="*/ 203200 h 203588"/>
              <a:gd name="connsiteX16" fmla="*/ 33867 w 1230094"/>
              <a:gd name="connsiteY16" fmla="*/ 186266 h 203588"/>
              <a:gd name="connsiteX17" fmla="*/ 0 w 1230094"/>
              <a:gd name="connsiteY17" fmla="*/ 59266 h 2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0094" h="203588">
                <a:moveTo>
                  <a:pt x="0" y="59266"/>
                </a:moveTo>
                <a:cubicBezTo>
                  <a:pt x="45156" y="53622"/>
                  <a:pt x="90517" y="49430"/>
                  <a:pt x="135467" y="42333"/>
                </a:cubicBezTo>
                <a:cubicBezTo>
                  <a:pt x="144282" y="40941"/>
                  <a:pt x="151942" y="33866"/>
                  <a:pt x="160867" y="33866"/>
                </a:cubicBezTo>
                <a:cubicBezTo>
                  <a:pt x="192039" y="33866"/>
                  <a:pt x="222956" y="39511"/>
                  <a:pt x="254000" y="42333"/>
                </a:cubicBezTo>
                <a:cubicBezTo>
                  <a:pt x="265289" y="47977"/>
                  <a:pt x="275278" y="58367"/>
                  <a:pt x="287867" y="59266"/>
                </a:cubicBezTo>
                <a:cubicBezTo>
                  <a:pt x="450313" y="70870"/>
                  <a:pt x="307855" y="46021"/>
                  <a:pt x="423333" y="33866"/>
                </a:cubicBezTo>
                <a:lnTo>
                  <a:pt x="584200" y="16933"/>
                </a:lnTo>
                <a:cubicBezTo>
                  <a:pt x="654476" y="-636"/>
                  <a:pt x="636786" y="-544"/>
                  <a:pt x="753533" y="25400"/>
                </a:cubicBezTo>
                <a:cubicBezTo>
                  <a:pt x="761325" y="27132"/>
                  <a:pt x="764822" y="36689"/>
                  <a:pt x="770467" y="42333"/>
                </a:cubicBezTo>
                <a:cubicBezTo>
                  <a:pt x="801511" y="39511"/>
                  <a:pt x="832476" y="35595"/>
                  <a:pt x="863600" y="33866"/>
                </a:cubicBezTo>
                <a:cubicBezTo>
                  <a:pt x="1090915" y="21238"/>
                  <a:pt x="1024712" y="75955"/>
                  <a:pt x="1100667" y="0"/>
                </a:cubicBezTo>
                <a:cubicBezTo>
                  <a:pt x="1111956" y="2822"/>
                  <a:pt x="1124851" y="2011"/>
                  <a:pt x="1134533" y="8466"/>
                </a:cubicBezTo>
                <a:cubicBezTo>
                  <a:pt x="1151138" y="19536"/>
                  <a:pt x="1157298" y="46886"/>
                  <a:pt x="1176867" y="50800"/>
                </a:cubicBezTo>
                <a:lnTo>
                  <a:pt x="1219200" y="59266"/>
                </a:lnTo>
                <a:cubicBezTo>
                  <a:pt x="1222022" y="104422"/>
                  <a:pt x="1235530" y="150178"/>
                  <a:pt x="1227667" y="194733"/>
                </a:cubicBezTo>
                <a:cubicBezTo>
                  <a:pt x="1225645" y="206192"/>
                  <a:pt x="1205436" y="203283"/>
                  <a:pt x="1193800" y="203200"/>
                </a:cubicBezTo>
                <a:lnTo>
                  <a:pt x="33867" y="186266"/>
                </a:lnTo>
                <a:lnTo>
                  <a:pt x="0" y="59266"/>
                </a:lnTo>
                <a:close/>
              </a:path>
            </a:pathLst>
          </a:custGeom>
          <a:ln w="31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 name="Freeform: Shape 39">
            <a:extLst>
              <a:ext uri="{FF2B5EF4-FFF2-40B4-BE49-F238E27FC236}">
                <a16:creationId xmlns:a16="http://schemas.microsoft.com/office/drawing/2014/main" id="{0FD643D4-F4EF-4BA3-AD8F-FDF00BDDAAE6}"/>
              </a:ext>
            </a:extLst>
          </p:cNvPr>
          <p:cNvSpPr/>
          <p:nvPr/>
        </p:nvSpPr>
        <p:spPr>
          <a:xfrm>
            <a:off x="676582" y="3562907"/>
            <a:ext cx="128438" cy="8428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Oval 41">
            <a:extLst>
              <a:ext uri="{FF2B5EF4-FFF2-40B4-BE49-F238E27FC236}">
                <a16:creationId xmlns:a16="http://schemas.microsoft.com/office/drawing/2014/main" id="{66614794-BF0B-40CA-BD45-BC3E42F41D20}"/>
              </a:ext>
            </a:extLst>
          </p:cNvPr>
          <p:cNvSpPr/>
          <p:nvPr/>
        </p:nvSpPr>
        <p:spPr>
          <a:xfrm>
            <a:off x="1250181" y="3102957"/>
            <a:ext cx="105299" cy="1253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 name="Freeform: Shape 42">
            <a:extLst>
              <a:ext uri="{FF2B5EF4-FFF2-40B4-BE49-F238E27FC236}">
                <a16:creationId xmlns:a16="http://schemas.microsoft.com/office/drawing/2014/main" id="{6904CAAC-5501-4C87-9B19-540921DBDA4A}"/>
              </a:ext>
            </a:extLst>
          </p:cNvPr>
          <p:cNvSpPr/>
          <p:nvPr/>
        </p:nvSpPr>
        <p:spPr>
          <a:xfrm>
            <a:off x="1216126" y="3203853"/>
            <a:ext cx="177800" cy="143933"/>
          </a:xfrm>
          <a:custGeom>
            <a:avLst/>
            <a:gdLst>
              <a:gd name="connsiteX0" fmla="*/ 0 w 177800"/>
              <a:gd name="connsiteY0" fmla="*/ 101600 h 143933"/>
              <a:gd name="connsiteX1" fmla="*/ 8467 w 177800"/>
              <a:gd name="connsiteY1" fmla="*/ 59267 h 143933"/>
              <a:gd name="connsiteX2" fmla="*/ 25400 w 177800"/>
              <a:gd name="connsiteY2" fmla="*/ 42333 h 143933"/>
              <a:gd name="connsiteX3" fmla="*/ 50800 w 177800"/>
              <a:gd name="connsiteY3" fmla="*/ 25400 h 143933"/>
              <a:gd name="connsiteX4" fmla="*/ 84667 w 177800"/>
              <a:gd name="connsiteY4" fmla="*/ 0 h 143933"/>
              <a:gd name="connsiteX5" fmla="*/ 152400 w 177800"/>
              <a:gd name="connsiteY5" fmla="*/ 25400 h 143933"/>
              <a:gd name="connsiteX6" fmla="*/ 160867 w 177800"/>
              <a:gd name="connsiteY6" fmla="*/ 50800 h 143933"/>
              <a:gd name="connsiteX7" fmla="*/ 177800 w 177800"/>
              <a:gd name="connsiteY7" fmla="*/ 143933 h 1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143933">
                <a:moveTo>
                  <a:pt x="0" y="101600"/>
                </a:moveTo>
                <a:cubicBezTo>
                  <a:pt x="2822" y="87489"/>
                  <a:pt x="2798" y="72494"/>
                  <a:pt x="8467" y="59267"/>
                </a:cubicBezTo>
                <a:cubicBezTo>
                  <a:pt x="11611" y="51930"/>
                  <a:pt x="19167" y="47320"/>
                  <a:pt x="25400" y="42333"/>
                </a:cubicBezTo>
                <a:cubicBezTo>
                  <a:pt x="33346" y="35976"/>
                  <a:pt x="42520" y="31314"/>
                  <a:pt x="50800" y="25400"/>
                </a:cubicBezTo>
                <a:cubicBezTo>
                  <a:pt x="62283" y="17198"/>
                  <a:pt x="73378" y="8467"/>
                  <a:pt x="84667" y="0"/>
                </a:cubicBezTo>
                <a:cubicBezTo>
                  <a:pt x="107245" y="8467"/>
                  <a:pt x="132337" y="12025"/>
                  <a:pt x="152400" y="25400"/>
                </a:cubicBezTo>
                <a:cubicBezTo>
                  <a:pt x="159826" y="30351"/>
                  <a:pt x="158997" y="42073"/>
                  <a:pt x="160867" y="50800"/>
                </a:cubicBezTo>
                <a:cubicBezTo>
                  <a:pt x="167478" y="81653"/>
                  <a:pt x="177800" y="143933"/>
                  <a:pt x="177800" y="143933"/>
                </a:cubicBezTo>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Oval 43">
            <a:extLst>
              <a:ext uri="{FF2B5EF4-FFF2-40B4-BE49-F238E27FC236}">
                <a16:creationId xmlns:a16="http://schemas.microsoft.com/office/drawing/2014/main" id="{7CD6FAD0-4674-4CF3-BF53-C926C3460F6F}"/>
              </a:ext>
            </a:extLst>
          </p:cNvPr>
          <p:cNvSpPr/>
          <p:nvPr/>
        </p:nvSpPr>
        <p:spPr>
          <a:xfrm>
            <a:off x="1093703" y="3109073"/>
            <a:ext cx="105299" cy="1253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5" name="Freeform: Shape 44">
            <a:extLst>
              <a:ext uri="{FF2B5EF4-FFF2-40B4-BE49-F238E27FC236}">
                <a16:creationId xmlns:a16="http://schemas.microsoft.com/office/drawing/2014/main" id="{C886F2B1-3170-4B83-82B4-72E722DD687B}"/>
              </a:ext>
            </a:extLst>
          </p:cNvPr>
          <p:cNvSpPr/>
          <p:nvPr/>
        </p:nvSpPr>
        <p:spPr>
          <a:xfrm>
            <a:off x="1059648" y="3209969"/>
            <a:ext cx="177800" cy="143933"/>
          </a:xfrm>
          <a:custGeom>
            <a:avLst/>
            <a:gdLst>
              <a:gd name="connsiteX0" fmla="*/ 0 w 177800"/>
              <a:gd name="connsiteY0" fmla="*/ 101600 h 143933"/>
              <a:gd name="connsiteX1" fmla="*/ 8467 w 177800"/>
              <a:gd name="connsiteY1" fmla="*/ 59267 h 143933"/>
              <a:gd name="connsiteX2" fmla="*/ 25400 w 177800"/>
              <a:gd name="connsiteY2" fmla="*/ 42333 h 143933"/>
              <a:gd name="connsiteX3" fmla="*/ 50800 w 177800"/>
              <a:gd name="connsiteY3" fmla="*/ 25400 h 143933"/>
              <a:gd name="connsiteX4" fmla="*/ 84667 w 177800"/>
              <a:gd name="connsiteY4" fmla="*/ 0 h 143933"/>
              <a:gd name="connsiteX5" fmla="*/ 152400 w 177800"/>
              <a:gd name="connsiteY5" fmla="*/ 25400 h 143933"/>
              <a:gd name="connsiteX6" fmla="*/ 160867 w 177800"/>
              <a:gd name="connsiteY6" fmla="*/ 50800 h 143933"/>
              <a:gd name="connsiteX7" fmla="*/ 177800 w 177800"/>
              <a:gd name="connsiteY7" fmla="*/ 143933 h 1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143933">
                <a:moveTo>
                  <a:pt x="0" y="101600"/>
                </a:moveTo>
                <a:cubicBezTo>
                  <a:pt x="2822" y="87489"/>
                  <a:pt x="2798" y="72494"/>
                  <a:pt x="8467" y="59267"/>
                </a:cubicBezTo>
                <a:cubicBezTo>
                  <a:pt x="11611" y="51930"/>
                  <a:pt x="19167" y="47320"/>
                  <a:pt x="25400" y="42333"/>
                </a:cubicBezTo>
                <a:cubicBezTo>
                  <a:pt x="33346" y="35976"/>
                  <a:pt x="42520" y="31314"/>
                  <a:pt x="50800" y="25400"/>
                </a:cubicBezTo>
                <a:cubicBezTo>
                  <a:pt x="62283" y="17198"/>
                  <a:pt x="73378" y="8467"/>
                  <a:pt x="84667" y="0"/>
                </a:cubicBezTo>
                <a:cubicBezTo>
                  <a:pt x="107245" y="8467"/>
                  <a:pt x="132337" y="12025"/>
                  <a:pt x="152400" y="25400"/>
                </a:cubicBezTo>
                <a:cubicBezTo>
                  <a:pt x="159826" y="30351"/>
                  <a:pt x="158997" y="42073"/>
                  <a:pt x="160867" y="50800"/>
                </a:cubicBezTo>
                <a:cubicBezTo>
                  <a:pt x="167478" y="81653"/>
                  <a:pt x="177800" y="143933"/>
                  <a:pt x="177800" y="143933"/>
                </a:cubicBezTo>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Freeform: Shape 45">
            <a:extLst>
              <a:ext uri="{FF2B5EF4-FFF2-40B4-BE49-F238E27FC236}">
                <a16:creationId xmlns:a16="http://schemas.microsoft.com/office/drawing/2014/main" id="{52C72531-C5F0-4981-9333-79409562D413}"/>
              </a:ext>
            </a:extLst>
          </p:cNvPr>
          <p:cNvSpPr/>
          <p:nvPr/>
        </p:nvSpPr>
        <p:spPr>
          <a:xfrm>
            <a:off x="935382" y="4442976"/>
            <a:ext cx="738632" cy="323239"/>
          </a:xfrm>
          <a:custGeom>
            <a:avLst/>
            <a:gdLst>
              <a:gd name="connsiteX0" fmla="*/ 52832 w 738632"/>
              <a:gd name="connsiteY0" fmla="*/ 9972 h 323239"/>
              <a:gd name="connsiteX1" fmla="*/ 27432 w 738632"/>
              <a:gd name="connsiteY1" fmla="*/ 77706 h 323239"/>
              <a:gd name="connsiteX2" fmla="*/ 52832 w 738632"/>
              <a:gd name="connsiteY2" fmla="*/ 120039 h 323239"/>
              <a:gd name="connsiteX3" fmla="*/ 78232 w 738632"/>
              <a:gd name="connsiteY3" fmla="*/ 179306 h 323239"/>
              <a:gd name="connsiteX4" fmla="*/ 137499 w 738632"/>
              <a:gd name="connsiteY4" fmla="*/ 213172 h 323239"/>
              <a:gd name="connsiteX5" fmla="*/ 213699 w 738632"/>
              <a:gd name="connsiteY5" fmla="*/ 263972 h 323239"/>
              <a:gd name="connsiteX6" fmla="*/ 256032 w 738632"/>
              <a:gd name="connsiteY6" fmla="*/ 306306 h 323239"/>
              <a:gd name="connsiteX7" fmla="*/ 306832 w 738632"/>
              <a:gd name="connsiteY7" fmla="*/ 323239 h 323239"/>
              <a:gd name="connsiteX8" fmla="*/ 408432 w 738632"/>
              <a:gd name="connsiteY8" fmla="*/ 314772 h 323239"/>
              <a:gd name="connsiteX9" fmla="*/ 493099 w 738632"/>
              <a:gd name="connsiteY9" fmla="*/ 289372 h 323239"/>
              <a:gd name="connsiteX10" fmla="*/ 586232 w 738632"/>
              <a:gd name="connsiteY10" fmla="*/ 255506 h 323239"/>
              <a:gd name="connsiteX11" fmla="*/ 620099 w 738632"/>
              <a:gd name="connsiteY11" fmla="*/ 230106 h 323239"/>
              <a:gd name="connsiteX12" fmla="*/ 670899 w 738632"/>
              <a:gd name="connsiteY12" fmla="*/ 196239 h 323239"/>
              <a:gd name="connsiteX13" fmla="*/ 713232 w 738632"/>
              <a:gd name="connsiteY13" fmla="*/ 136972 h 323239"/>
              <a:gd name="connsiteX14" fmla="*/ 738632 w 738632"/>
              <a:gd name="connsiteY14" fmla="*/ 52306 h 323239"/>
              <a:gd name="connsiteX15" fmla="*/ 713232 w 738632"/>
              <a:gd name="connsiteY15" fmla="*/ 1506 h 323239"/>
              <a:gd name="connsiteX16" fmla="*/ 687832 w 738632"/>
              <a:gd name="connsiteY16" fmla="*/ 9972 h 323239"/>
              <a:gd name="connsiteX17" fmla="*/ 637032 w 738632"/>
              <a:gd name="connsiteY17" fmla="*/ 18439 h 323239"/>
              <a:gd name="connsiteX18" fmla="*/ 52832 w 738632"/>
              <a:gd name="connsiteY18" fmla="*/ 9972 h 32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8632" h="323239">
                <a:moveTo>
                  <a:pt x="52832" y="9972"/>
                </a:moveTo>
                <a:cubicBezTo>
                  <a:pt x="-48768" y="19850"/>
                  <a:pt x="27432" y="53593"/>
                  <a:pt x="27432" y="77706"/>
                </a:cubicBezTo>
                <a:cubicBezTo>
                  <a:pt x="27432" y="94162"/>
                  <a:pt x="46148" y="105001"/>
                  <a:pt x="52832" y="120039"/>
                </a:cubicBezTo>
                <a:cubicBezTo>
                  <a:pt x="63644" y="144365"/>
                  <a:pt x="54952" y="161200"/>
                  <a:pt x="78232" y="179306"/>
                </a:cubicBezTo>
                <a:cubicBezTo>
                  <a:pt x="96193" y="193275"/>
                  <a:pt x="118567" y="200551"/>
                  <a:pt x="137499" y="213172"/>
                </a:cubicBezTo>
                <a:cubicBezTo>
                  <a:pt x="231441" y="275800"/>
                  <a:pt x="134507" y="224377"/>
                  <a:pt x="213699" y="263972"/>
                </a:cubicBezTo>
                <a:cubicBezTo>
                  <a:pt x="227810" y="278083"/>
                  <a:pt x="237100" y="299995"/>
                  <a:pt x="256032" y="306306"/>
                </a:cubicBezTo>
                <a:lnTo>
                  <a:pt x="306832" y="323239"/>
                </a:lnTo>
                <a:cubicBezTo>
                  <a:pt x="340699" y="320417"/>
                  <a:pt x="374710" y="318987"/>
                  <a:pt x="408432" y="314772"/>
                </a:cubicBezTo>
                <a:cubicBezTo>
                  <a:pt x="430744" y="311983"/>
                  <a:pt x="475547" y="294638"/>
                  <a:pt x="493099" y="289372"/>
                </a:cubicBezTo>
                <a:cubicBezTo>
                  <a:pt x="540931" y="275022"/>
                  <a:pt x="528989" y="286729"/>
                  <a:pt x="586232" y="255506"/>
                </a:cubicBezTo>
                <a:cubicBezTo>
                  <a:pt x="598620" y="248749"/>
                  <a:pt x="608539" y="238198"/>
                  <a:pt x="620099" y="230106"/>
                </a:cubicBezTo>
                <a:cubicBezTo>
                  <a:pt x="636772" y="218435"/>
                  <a:pt x="670899" y="196239"/>
                  <a:pt x="670899" y="196239"/>
                </a:cubicBezTo>
                <a:cubicBezTo>
                  <a:pt x="676652" y="188568"/>
                  <a:pt x="707041" y="149353"/>
                  <a:pt x="713232" y="136972"/>
                </a:cubicBezTo>
                <a:cubicBezTo>
                  <a:pt x="731796" y="99843"/>
                  <a:pt x="730700" y="91963"/>
                  <a:pt x="738632" y="52306"/>
                </a:cubicBezTo>
                <a:cubicBezTo>
                  <a:pt x="730165" y="35373"/>
                  <a:pt x="727776" y="13626"/>
                  <a:pt x="713232" y="1506"/>
                </a:cubicBezTo>
                <a:cubicBezTo>
                  <a:pt x="706376" y="-4207"/>
                  <a:pt x="696544" y="8036"/>
                  <a:pt x="687832" y="9972"/>
                </a:cubicBezTo>
                <a:cubicBezTo>
                  <a:pt x="671074" y="13696"/>
                  <a:pt x="654197" y="18201"/>
                  <a:pt x="637032" y="18439"/>
                </a:cubicBezTo>
                <a:cubicBezTo>
                  <a:pt x="450783" y="21026"/>
                  <a:pt x="154432" y="94"/>
                  <a:pt x="52832" y="9972"/>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7" name="Rectangle 46">
            <a:extLst>
              <a:ext uri="{FF2B5EF4-FFF2-40B4-BE49-F238E27FC236}">
                <a16:creationId xmlns:a16="http://schemas.microsoft.com/office/drawing/2014/main" id="{0D7D1A7D-0223-49C6-AC26-9159CDB9C977}"/>
              </a:ext>
            </a:extLst>
          </p:cNvPr>
          <p:cNvSpPr/>
          <p:nvPr/>
        </p:nvSpPr>
        <p:spPr>
          <a:xfrm>
            <a:off x="1423069" y="4373603"/>
            <a:ext cx="229623" cy="989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8" name="Rectangle 47">
            <a:extLst>
              <a:ext uri="{FF2B5EF4-FFF2-40B4-BE49-F238E27FC236}">
                <a16:creationId xmlns:a16="http://schemas.microsoft.com/office/drawing/2014/main" id="{B4B4BF4A-B690-484C-8ED3-173E4CC4A926}"/>
              </a:ext>
            </a:extLst>
          </p:cNvPr>
          <p:cNvSpPr/>
          <p:nvPr/>
        </p:nvSpPr>
        <p:spPr>
          <a:xfrm>
            <a:off x="946950" y="4357921"/>
            <a:ext cx="67041" cy="988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49" name="Straight Connector 48">
            <a:extLst>
              <a:ext uri="{FF2B5EF4-FFF2-40B4-BE49-F238E27FC236}">
                <a16:creationId xmlns:a16="http://schemas.microsoft.com/office/drawing/2014/main" id="{DD536602-5419-44A1-9676-B466331011BC}"/>
              </a:ext>
            </a:extLst>
          </p:cNvPr>
          <p:cNvCxnSpPr>
            <a:cxnSpLocks/>
            <a:stCxn id="46" idx="0"/>
          </p:cNvCxnSpPr>
          <p:nvPr/>
        </p:nvCxnSpPr>
        <p:spPr>
          <a:xfrm flipH="1" flipV="1">
            <a:off x="836049" y="4256479"/>
            <a:ext cx="152165" cy="196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FD7535B-5E87-43C8-BAB6-0FB9F4B06A2F}"/>
              </a:ext>
            </a:extLst>
          </p:cNvPr>
          <p:cNvCxnSpPr/>
          <p:nvPr/>
        </p:nvCxnSpPr>
        <p:spPr>
          <a:xfrm flipH="1">
            <a:off x="664662" y="4256479"/>
            <a:ext cx="171387" cy="432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Freeform: Shape 50">
            <a:extLst>
              <a:ext uri="{FF2B5EF4-FFF2-40B4-BE49-F238E27FC236}">
                <a16:creationId xmlns:a16="http://schemas.microsoft.com/office/drawing/2014/main" id="{6E2C2C65-FADF-45CB-BA9E-5B0E28CB12E6}"/>
              </a:ext>
            </a:extLst>
          </p:cNvPr>
          <p:cNvSpPr/>
          <p:nvPr/>
        </p:nvSpPr>
        <p:spPr>
          <a:xfrm>
            <a:off x="581814" y="4647682"/>
            <a:ext cx="1230094" cy="203588"/>
          </a:xfrm>
          <a:custGeom>
            <a:avLst/>
            <a:gdLst>
              <a:gd name="connsiteX0" fmla="*/ 0 w 1230094"/>
              <a:gd name="connsiteY0" fmla="*/ 59266 h 203588"/>
              <a:gd name="connsiteX1" fmla="*/ 135467 w 1230094"/>
              <a:gd name="connsiteY1" fmla="*/ 42333 h 203588"/>
              <a:gd name="connsiteX2" fmla="*/ 160867 w 1230094"/>
              <a:gd name="connsiteY2" fmla="*/ 33866 h 203588"/>
              <a:gd name="connsiteX3" fmla="*/ 254000 w 1230094"/>
              <a:gd name="connsiteY3" fmla="*/ 42333 h 203588"/>
              <a:gd name="connsiteX4" fmla="*/ 287867 w 1230094"/>
              <a:gd name="connsiteY4" fmla="*/ 59266 h 203588"/>
              <a:gd name="connsiteX5" fmla="*/ 423333 w 1230094"/>
              <a:gd name="connsiteY5" fmla="*/ 33866 h 203588"/>
              <a:gd name="connsiteX6" fmla="*/ 584200 w 1230094"/>
              <a:gd name="connsiteY6" fmla="*/ 16933 h 203588"/>
              <a:gd name="connsiteX7" fmla="*/ 753533 w 1230094"/>
              <a:gd name="connsiteY7" fmla="*/ 25400 h 203588"/>
              <a:gd name="connsiteX8" fmla="*/ 770467 w 1230094"/>
              <a:gd name="connsiteY8" fmla="*/ 42333 h 203588"/>
              <a:gd name="connsiteX9" fmla="*/ 863600 w 1230094"/>
              <a:gd name="connsiteY9" fmla="*/ 33866 h 203588"/>
              <a:gd name="connsiteX10" fmla="*/ 1100667 w 1230094"/>
              <a:gd name="connsiteY10" fmla="*/ 0 h 203588"/>
              <a:gd name="connsiteX11" fmla="*/ 1134533 w 1230094"/>
              <a:gd name="connsiteY11" fmla="*/ 8466 h 203588"/>
              <a:gd name="connsiteX12" fmla="*/ 1176867 w 1230094"/>
              <a:gd name="connsiteY12" fmla="*/ 50800 h 203588"/>
              <a:gd name="connsiteX13" fmla="*/ 1219200 w 1230094"/>
              <a:gd name="connsiteY13" fmla="*/ 59266 h 203588"/>
              <a:gd name="connsiteX14" fmla="*/ 1227667 w 1230094"/>
              <a:gd name="connsiteY14" fmla="*/ 194733 h 203588"/>
              <a:gd name="connsiteX15" fmla="*/ 1193800 w 1230094"/>
              <a:gd name="connsiteY15" fmla="*/ 203200 h 203588"/>
              <a:gd name="connsiteX16" fmla="*/ 33867 w 1230094"/>
              <a:gd name="connsiteY16" fmla="*/ 186266 h 203588"/>
              <a:gd name="connsiteX17" fmla="*/ 0 w 1230094"/>
              <a:gd name="connsiteY17" fmla="*/ 59266 h 2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0094" h="203588">
                <a:moveTo>
                  <a:pt x="0" y="59266"/>
                </a:moveTo>
                <a:cubicBezTo>
                  <a:pt x="45156" y="53622"/>
                  <a:pt x="90517" y="49430"/>
                  <a:pt x="135467" y="42333"/>
                </a:cubicBezTo>
                <a:cubicBezTo>
                  <a:pt x="144282" y="40941"/>
                  <a:pt x="151942" y="33866"/>
                  <a:pt x="160867" y="33866"/>
                </a:cubicBezTo>
                <a:cubicBezTo>
                  <a:pt x="192039" y="33866"/>
                  <a:pt x="222956" y="39511"/>
                  <a:pt x="254000" y="42333"/>
                </a:cubicBezTo>
                <a:cubicBezTo>
                  <a:pt x="265289" y="47977"/>
                  <a:pt x="275278" y="58367"/>
                  <a:pt x="287867" y="59266"/>
                </a:cubicBezTo>
                <a:cubicBezTo>
                  <a:pt x="450313" y="70870"/>
                  <a:pt x="307855" y="46021"/>
                  <a:pt x="423333" y="33866"/>
                </a:cubicBezTo>
                <a:lnTo>
                  <a:pt x="584200" y="16933"/>
                </a:lnTo>
                <a:cubicBezTo>
                  <a:pt x="654476" y="-636"/>
                  <a:pt x="636786" y="-544"/>
                  <a:pt x="753533" y="25400"/>
                </a:cubicBezTo>
                <a:cubicBezTo>
                  <a:pt x="761325" y="27132"/>
                  <a:pt x="764822" y="36689"/>
                  <a:pt x="770467" y="42333"/>
                </a:cubicBezTo>
                <a:cubicBezTo>
                  <a:pt x="801511" y="39511"/>
                  <a:pt x="832476" y="35595"/>
                  <a:pt x="863600" y="33866"/>
                </a:cubicBezTo>
                <a:cubicBezTo>
                  <a:pt x="1090915" y="21238"/>
                  <a:pt x="1024712" y="75955"/>
                  <a:pt x="1100667" y="0"/>
                </a:cubicBezTo>
                <a:cubicBezTo>
                  <a:pt x="1111956" y="2822"/>
                  <a:pt x="1124851" y="2011"/>
                  <a:pt x="1134533" y="8466"/>
                </a:cubicBezTo>
                <a:cubicBezTo>
                  <a:pt x="1151138" y="19536"/>
                  <a:pt x="1157298" y="46886"/>
                  <a:pt x="1176867" y="50800"/>
                </a:cubicBezTo>
                <a:lnTo>
                  <a:pt x="1219200" y="59266"/>
                </a:lnTo>
                <a:cubicBezTo>
                  <a:pt x="1222022" y="104422"/>
                  <a:pt x="1235530" y="150178"/>
                  <a:pt x="1227667" y="194733"/>
                </a:cubicBezTo>
                <a:cubicBezTo>
                  <a:pt x="1225645" y="206192"/>
                  <a:pt x="1205436" y="203283"/>
                  <a:pt x="1193800" y="203200"/>
                </a:cubicBezTo>
                <a:lnTo>
                  <a:pt x="33867" y="186266"/>
                </a:lnTo>
                <a:lnTo>
                  <a:pt x="0" y="59266"/>
                </a:lnTo>
                <a:close/>
              </a:path>
            </a:pathLst>
          </a:custGeom>
          <a:ln w="31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2" name="Freeform: Shape 51">
            <a:extLst>
              <a:ext uri="{FF2B5EF4-FFF2-40B4-BE49-F238E27FC236}">
                <a16:creationId xmlns:a16="http://schemas.microsoft.com/office/drawing/2014/main" id="{2FF4BB05-421A-465A-BFAD-FECE3E80F8E6}"/>
              </a:ext>
            </a:extLst>
          </p:cNvPr>
          <p:cNvSpPr/>
          <p:nvPr/>
        </p:nvSpPr>
        <p:spPr>
          <a:xfrm>
            <a:off x="686289" y="4716429"/>
            <a:ext cx="128438" cy="8428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TextBox 52">
            <a:extLst>
              <a:ext uri="{FF2B5EF4-FFF2-40B4-BE49-F238E27FC236}">
                <a16:creationId xmlns:a16="http://schemas.microsoft.com/office/drawing/2014/main" id="{CFB79EC7-8951-4D85-BABD-5B39E7925BD0}"/>
              </a:ext>
            </a:extLst>
          </p:cNvPr>
          <p:cNvSpPr txBox="1"/>
          <p:nvPr/>
        </p:nvSpPr>
        <p:spPr>
          <a:xfrm>
            <a:off x="930888" y="4416849"/>
            <a:ext cx="799599" cy="461665"/>
          </a:xfrm>
          <a:prstGeom prst="rect">
            <a:avLst/>
          </a:prstGeom>
          <a:noFill/>
        </p:spPr>
        <p:txBody>
          <a:bodyPr wrap="square" rtlCol="0">
            <a:spAutoFit/>
          </a:bodyPr>
          <a:lstStyle/>
          <a:p>
            <a:pPr algn="ctr"/>
            <a:r>
              <a:rPr lang="en-AU" sz="1200" b="1" dirty="0">
                <a:solidFill>
                  <a:schemeClr val="bg1"/>
                </a:solidFill>
                <a:latin typeface="Arial Narrow" panose="020B0606020202030204" pitchFamily="34" charset="0"/>
              </a:rPr>
              <a:t>Research Vessel</a:t>
            </a:r>
          </a:p>
        </p:txBody>
      </p:sp>
      <p:sp>
        <p:nvSpPr>
          <p:cNvPr id="56" name="Oval 55">
            <a:extLst>
              <a:ext uri="{FF2B5EF4-FFF2-40B4-BE49-F238E27FC236}">
                <a16:creationId xmlns:a16="http://schemas.microsoft.com/office/drawing/2014/main" id="{BA2D4405-F9C7-4864-BBC4-BE865E7038A8}"/>
              </a:ext>
            </a:extLst>
          </p:cNvPr>
          <p:cNvSpPr/>
          <p:nvPr/>
        </p:nvSpPr>
        <p:spPr>
          <a:xfrm>
            <a:off x="1103410" y="4262595"/>
            <a:ext cx="105299" cy="1253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8" name="Freeform: Shape 57">
            <a:extLst>
              <a:ext uri="{FF2B5EF4-FFF2-40B4-BE49-F238E27FC236}">
                <a16:creationId xmlns:a16="http://schemas.microsoft.com/office/drawing/2014/main" id="{83B31EE2-3ABA-4D96-8DF7-B9BEC73BDF5A}"/>
              </a:ext>
            </a:extLst>
          </p:cNvPr>
          <p:cNvSpPr/>
          <p:nvPr/>
        </p:nvSpPr>
        <p:spPr>
          <a:xfrm>
            <a:off x="1069355" y="4363491"/>
            <a:ext cx="177800" cy="143933"/>
          </a:xfrm>
          <a:custGeom>
            <a:avLst/>
            <a:gdLst>
              <a:gd name="connsiteX0" fmla="*/ 0 w 177800"/>
              <a:gd name="connsiteY0" fmla="*/ 101600 h 143933"/>
              <a:gd name="connsiteX1" fmla="*/ 8467 w 177800"/>
              <a:gd name="connsiteY1" fmla="*/ 59267 h 143933"/>
              <a:gd name="connsiteX2" fmla="*/ 25400 w 177800"/>
              <a:gd name="connsiteY2" fmla="*/ 42333 h 143933"/>
              <a:gd name="connsiteX3" fmla="*/ 50800 w 177800"/>
              <a:gd name="connsiteY3" fmla="*/ 25400 h 143933"/>
              <a:gd name="connsiteX4" fmla="*/ 84667 w 177800"/>
              <a:gd name="connsiteY4" fmla="*/ 0 h 143933"/>
              <a:gd name="connsiteX5" fmla="*/ 152400 w 177800"/>
              <a:gd name="connsiteY5" fmla="*/ 25400 h 143933"/>
              <a:gd name="connsiteX6" fmla="*/ 160867 w 177800"/>
              <a:gd name="connsiteY6" fmla="*/ 50800 h 143933"/>
              <a:gd name="connsiteX7" fmla="*/ 177800 w 177800"/>
              <a:gd name="connsiteY7" fmla="*/ 143933 h 1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143933">
                <a:moveTo>
                  <a:pt x="0" y="101600"/>
                </a:moveTo>
                <a:cubicBezTo>
                  <a:pt x="2822" y="87489"/>
                  <a:pt x="2798" y="72494"/>
                  <a:pt x="8467" y="59267"/>
                </a:cubicBezTo>
                <a:cubicBezTo>
                  <a:pt x="11611" y="51930"/>
                  <a:pt x="19167" y="47320"/>
                  <a:pt x="25400" y="42333"/>
                </a:cubicBezTo>
                <a:cubicBezTo>
                  <a:pt x="33346" y="35976"/>
                  <a:pt x="42520" y="31314"/>
                  <a:pt x="50800" y="25400"/>
                </a:cubicBezTo>
                <a:cubicBezTo>
                  <a:pt x="62283" y="17198"/>
                  <a:pt x="73378" y="8467"/>
                  <a:pt x="84667" y="0"/>
                </a:cubicBezTo>
                <a:cubicBezTo>
                  <a:pt x="107245" y="8467"/>
                  <a:pt x="132337" y="12025"/>
                  <a:pt x="152400" y="25400"/>
                </a:cubicBezTo>
                <a:cubicBezTo>
                  <a:pt x="159826" y="30351"/>
                  <a:pt x="158997" y="42073"/>
                  <a:pt x="160867" y="50800"/>
                </a:cubicBezTo>
                <a:cubicBezTo>
                  <a:pt x="167478" y="81653"/>
                  <a:pt x="177800" y="143933"/>
                  <a:pt x="177800" y="143933"/>
                </a:cubicBezTo>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TextBox 60">
            <a:extLst>
              <a:ext uri="{FF2B5EF4-FFF2-40B4-BE49-F238E27FC236}">
                <a16:creationId xmlns:a16="http://schemas.microsoft.com/office/drawing/2014/main" id="{4D663DC7-2E32-4D72-A057-6B777E53F3C9}"/>
              </a:ext>
            </a:extLst>
          </p:cNvPr>
          <p:cNvSpPr txBox="1"/>
          <p:nvPr/>
        </p:nvSpPr>
        <p:spPr>
          <a:xfrm>
            <a:off x="793817" y="3231957"/>
            <a:ext cx="1059703" cy="492443"/>
          </a:xfrm>
          <a:prstGeom prst="rect">
            <a:avLst/>
          </a:prstGeom>
          <a:noFill/>
        </p:spPr>
        <p:txBody>
          <a:bodyPr wrap="square" rtlCol="0">
            <a:spAutoFit/>
          </a:bodyPr>
          <a:lstStyle/>
          <a:p>
            <a:pPr algn="ctr"/>
            <a:r>
              <a:rPr lang="en-AU" sz="1200" b="1" dirty="0">
                <a:solidFill>
                  <a:schemeClr val="bg1"/>
                </a:solidFill>
                <a:latin typeface="Arial Narrow" panose="020B0606020202030204" pitchFamily="34" charset="0"/>
              </a:rPr>
              <a:t>Scientists</a:t>
            </a:r>
          </a:p>
          <a:p>
            <a:pPr algn="ctr"/>
            <a:r>
              <a:rPr lang="en-AU" sz="200" b="1" dirty="0">
                <a:solidFill>
                  <a:schemeClr val="bg1"/>
                </a:solidFill>
                <a:latin typeface="Arial Narrow" panose="020B0606020202030204" pitchFamily="34" charset="0"/>
              </a:rPr>
              <a:t> </a:t>
            </a:r>
          </a:p>
          <a:p>
            <a:pPr algn="ctr"/>
            <a:r>
              <a:rPr lang="en-AU" sz="1200" b="1" dirty="0">
                <a:solidFill>
                  <a:schemeClr val="bg1"/>
                </a:solidFill>
                <a:latin typeface="Arial Narrow" panose="020B0606020202030204" pitchFamily="34" charset="0"/>
              </a:rPr>
              <a:t>on board </a:t>
            </a:r>
          </a:p>
        </p:txBody>
      </p:sp>
      <p:sp>
        <p:nvSpPr>
          <p:cNvPr id="25" name="Oval 24">
            <a:extLst>
              <a:ext uri="{FF2B5EF4-FFF2-40B4-BE49-F238E27FC236}">
                <a16:creationId xmlns:a16="http://schemas.microsoft.com/office/drawing/2014/main" id="{A95C729F-F42C-4A87-8EFE-8E17047E122B}"/>
              </a:ext>
            </a:extLst>
          </p:cNvPr>
          <p:cNvSpPr/>
          <p:nvPr/>
        </p:nvSpPr>
        <p:spPr>
          <a:xfrm>
            <a:off x="2900716" y="2072457"/>
            <a:ext cx="288032" cy="28256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CC0725C4-6223-4434-854F-20546CBAC6A8}"/>
              </a:ext>
            </a:extLst>
          </p:cNvPr>
          <p:cNvSpPr/>
          <p:nvPr/>
        </p:nvSpPr>
        <p:spPr>
          <a:xfrm rot="525886">
            <a:off x="2742241" y="2478755"/>
            <a:ext cx="305843" cy="36688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3" name="Rectangle 62">
            <a:extLst>
              <a:ext uri="{FF2B5EF4-FFF2-40B4-BE49-F238E27FC236}">
                <a16:creationId xmlns:a16="http://schemas.microsoft.com/office/drawing/2014/main" id="{7A85F28C-1B5E-4624-8FCB-1AF655C29819}"/>
              </a:ext>
            </a:extLst>
          </p:cNvPr>
          <p:cNvSpPr/>
          <p:nvPr/>
        </p:nvSpPr>
        <p:spPr>
          <a:xfrm rot="21121672">
            <a:off x="3066762" y="2486309"/>
            <a:ext cx="305843" cy="36688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B297E07E-E35F-4EAE-A8AB-286E78174DB1}"/>
              </a:ext>
            </a:extLst>
          </p:cNvPr>
          <p:cNvSpPr/>
          <p:nvPr/>
        </p:nvSpPr>
        <p:spPr>
          <a:xfrm>
            <a:off x="3024875" y="2469032"/>
            <a:ext cx="62893" cy="4014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5" name="Oval 64">
            <a:extLst>
              <a:ext uri="{FF2B5EF4-FFF2-40B4-BE49-F238E27FC236}">
                <a16:creationId xmlns:a16="http://schemas.microsoft.com/office/drawing/2014/main" id="{AAB985E1-CD76-4140-AD9A-3458AD777CAA}"/>
              </a:ext>
            </a:extLst>
          </p:cNvPr>
          <p:cNvSpPr/>
          <p:nvPr/>
        </p:nvSpPr>
        <p:spPr>
          <a:xfrm>
            <a:off x="2879663" y="3473231"/>
            <a:ext cx="288032" cy="28256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6" name="Rectangle 65">
            <a:extLst>
              <a:ext uri="{FF2B5EF4-FFF2-40B4-BE49-F238E27FC236}">
                <a16:creationId xmlns:a16="http://schemas.microsoft.com/office/drawing/2014/main" id="{66AB6977-C7E3-4790-B18E-FCA538AC57B4}"/>
              </a:ext>
            </a:extLst>
          </p:cNvPr>
          <p:cNvSpPr/>
          <p:nvPr/>
        </p:nvSpPr>
        <p:spPr>
          <a:xfrm>
            <a:off x="2665100" y="3903222"/>
            <a:ext cx="579443" cy="36688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 name="Isosceles Triangle 28">
            <a:extLst>
              <a:ext uri="{FF2B5EF4-FFF2-40B4-BE49-F238E27FC236}">
                <a16:creationId xmlns:a16="http://schemas.microsoft.com/office/drawing/2014/main" id="{B7C9794B-0F37-4A05-9324-DDC8DAEA6639}"/>
              </a:ext>
            </a:extLst>
          </p:cNvPr>
          <p:cNvSpPr/>
          <p:nvPr/>
        </p:nvSpPr>
        <p:spPr>
          <a:xfrm>
            <a:off x="2474370" y="3882203"/>
            <a:ext cx="383133" cy="63492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Isosceles Triangle 70">
            <a:extLst>
              <a:ext uri="{FF2B5EF4-FFF2-40B4-BE49-F238E27FC236}">
                <a16:creationId xmlns:a16="http://schemas.microsoft.com/office/drawing/2014/main" id="{053B41F3-5FEB-443C-B5B2-28B5B2AA8DF3}"/>
              </a:ext>
            </a:extLst>
          </p:cNvPr>
          <p:cNvSpPr/>
          <p:nvPr/>
        </p:nvSpPr>
        <p:spPr>
          <a:xfrm>
            <a:off x="3116112" y="3911045"/>
            <a:ext cx="291355" cy="36236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Freeform: Shape 29">
            <a:extLst>
              <a:ext uri="{FF2B5EF4-FFF2-40B4-BE49-F238E27FC236}">
                <a16:creationId xmlns:a16="http://schemas.microsoft.com/office/drawing/2014/main" id="{592B35EA-CFD4-4E3A-B27C-A6CFA0981D68}"/>
              </a:ext>
            </a:extLst>
          </p:cNvPr>
          <p:cNvSpPr/>
          <p:nvPr/>
        </p:nvSpPr>
        <p:spPr>
          <a:xfrm>
            <a:off x="3333583" y="4107599"/>
            <a:ext cx="167272" cy="158776"/>
          </a:xfrm>
          <a:custGeom>
            <a:avLst/>
            <a:gdLst>
              <a:gd name="connsiteX0" fmla="*/ 0 w 167272"/>
              <a:gd name="connsiteY0" fmla="*/ 6376 h 158776"/>
              <a:gd name="connsiteX1" fmla="*/ 31750 w 167272"/>
              <a:gd name="connsiteY1" fmla="*/ 26 h 158776"/>
              <a:gd name="connsiteX2" fmla="*/ 165100 w 167272"/>
              <a:gd name="connsiteY2" fmla="*/ 12726 h 158776"/>
              <a:gd name="connsiteX3" fmla="*/ 158750 w 167272"/>
              <a:gd name="connsiteY3" fmla="*/ 31776 h 158776"/>
              <a:gd name="connsiteX4" fmla="*/ 146050 w 167272"/>
              <a:gd name="connsiteY4" fmla="*/ 50826 h 158776"/>
              <a:gd name="connsiteX5" fmla="*/ 127000 w 167272"/>
              <a:gd name="connsiteY5" fmla="*/ 69876 h 158776"/>
              <a:gd name="connsiteX6" fmla="*/ 95250 w 167272"/>
              <a:gd name="connsiteY6" fmla="*/ 88926 h 158776"/>
              <a:gd name="connsiteX7" fmla="*/ 76200 w 167272"/>
              <a:gd name="connsiteY7" fmla="*/ 101626 h 158776"/>
              <a:gd name="connsiteX8" fmla="*/ 69850 w 167272"/>
              <a:gd name="connsiteY8" fmla="*/ 120676 h 158776"/>
              <a:gd name="connsiteX9" fmla="*/ 57150 w 167272"/>
              <a:gd name="connsiteY9" fmla="*/ 139726 h 158776"/>
              <a:gd name="connsiteX10" fmla="*/ 63500 w 167272"/>
              <a:gd name="connsiteY10" fmla="*/ 158776 h 158776"/>
              <a:gd name="connsiteX11" fmla="*/ 82550 w 167272"/>
              <a:gd name="connsiteY11" fmla="*/ 152426 h 158776"/>
              <a:gd name="connsiteX12" fmla="*/ 88900 w 167272"/>
              <a:gd name="connsiteY12" fmla="*/ 133376 h 158776"/>
              <a:gd name="connsiteX13" fmla="*/ 101600 w 167272"/>
              <a:gd name="connsiteY13" fmla="*/ 114326 h 158776"/>
              <a:gd name="connsiteX14" fmla="*/ 107950 w 167272"/>
              <a:gd name="connsiteY14" fmla="*/ 76226 h 158776"/>
              <a:gd name="connsiteX15" fmla="*/ 127000 w 167272"/>
              <a:gd name="connsiteY15" fmla="*/ 63526 h 158776"/>
              <a:gd name="connsiteX16" fmla="*/ 120650 w 167272"/>
              <a:gd name="connsiteY16" fmla="*/ 88926 h 158776"/>
              <a:gd name="connsiteX17" fmla="*/ 101600 w 167272"/>
              <a:gd name="connsiteY17" fmla="*/ 107976 h 158776"/>
              <a:gd name="connsiteX18" fmla="*/ 95250 w 167272"/>
              <a:gd name="connsiteY18" fmla="*/ 120676 h 15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272" h="158776">
                <a:moveTo>
                  <a:pt x="0" y="6376"/>
                </a:moveTo>
                <a:cubicBezTo>
                  <a:pt x="10583" y="4259"/>
                  <a:pt x="20965" y="-389"/>
                  <a:pt x="31750" y="26"/>
                </a:cubicBezTo>
                <a:cubicBezTo>
                  <a:pt x="76368" y="1742"/>
                  <a:pt x="121782" y="1897"/>
                  <a:pt x="165100" y="12726"/>
                </a:cubicBezTo>
                <a:cubicBezTo>
                  <a:pt x="171594" y="14349"/>
                  <a:pt x="161743" y="25789"/>
                  <a:pt x="158750" y="31776"/>
                </a:cubicBezTo>
                <a:cubicBezTo>
                  <a:pt x="155337" y="38602"/>
                  <a:pt x="150936" y="44963"/>
                  <a:pt x="146050" y="50826"/>
                </a:cubicBezTo>
                <a:cubicBezTo>
                  <a:pt x="140301" y="57725"/>
                  <a:pt x="134184" y="64488"/>
                  <a:pt x="127000" y="69876"/>
                </a:cubicBezTo>
                <a:cubicBezTo>
                  <a:pt x="117126" y="77281"/>
                  <a:pt x="105716" y="82385"/>
                  <a:pt x="95250" y="88926"/>
                </a:cubicBezTo>
                <a:cubicBezTo>
                  <a:pt x="88778" y="92971"/>
                  <a:pt x="82550" y="97393"/>
                  <a:pt x="76200" y="101626"/>
                </a:cubicBezTo>
                <a:cubicBezTo>
                  <a:pt x="74083" y="107976"/>
                  <a:pt x="72843" y="114689"/>
                  <a:pt x="69850" y="120676"/>
                </a:cubicBezTo>
                <a:cubicBezTo>
                  <a:pt x="66437" y="127502"/>
                  <a:pt x="58405" y="132198"/>
                  <a:pt x="57150" y="139726"/>
                </a:cubicBezTo>
                <a:cubicBezTo>
                  <a:pt x="56050" y="146328"/>
                  <a:pt x="61383" y="152426"/>
                  <a:pt x="63500" y="158776"/>
                </a:cubicBezTo>
                <a:cubicBezTo>
                  <a:pt x="69850" y="156659"/>
                  <a:pt x="77817" y="157159"/>
                  <a:pt x="82550" y="152426"/>
                </a:cubicBezTo>
                <a:cubicBezTo>
                  <a:pt x="87283" y="147693"/>
                  <a:pt x="85907" y="139363"/>
                  <a:pt x="88900" y="133376"/>
                </a:cubicBezTo>
                <a:cubicBezTo>
                  <a:pt x="92313" y="126550"/>
                  <a:pt x="97367" y="120676"/>
                  <a:pt x="101600" y="114326"/>
                </a:cubicBezTo>
                <a:cubicBezTo>
                  <a:pt x="103717" y="101626"/>
                  <a:pt x="102192" y="87742"/>
                  <a:pt x="107950" y="76226"/>
                </a:cubicBezTo>
                <a:cubicBezTo>
                  <a:pt x="111363" y="69400"/>
                  <a:pt x="121604" y="58130"/>
                  <a:pt x="127000" y="63526"/>
                </a:cubicBezTo>
                <a:cubicBezTo>
                  <a:pt x="133171" y="69697"/>
                  <a:pt x="124980" y="81349"/>
                  <a:pt x="120650" y="88926"/>
                </a:cubicBezTo>
                <a:cubicBezTo>
                  <a:pt x="116195" y="96723"/>
                  <a:pt x="107210" y="100964"/>
                  <a:pt x="101600" y="107976"/>
                </a:cubicBezTo>
                <a:cubicBezTo>
                  <a:pt x="98643" y="111672"/>
                  <a:pt x="97367" y="116443"/>
                  <a:pt x="95250" y="120676"/>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Rectangle 72">
            <a:extLst>
              <a:ext uri="{FF2B5EF4-FFF2-40B4-BE49-F238E27FC236}">
                <a16:creationId xmlns:a16="http://schemas.microsoft.com/office/drawing/2014/main" id="{31E839E3-CA2A-43EB-B8DC-0AEF07E2D131}"/>
              </a:ext>
            </a:extLst>
          </p:cNvPr>
          <p:cNvSpPr/>
          <p:nvPr/>
        </p:nvSpPr>
        <p:spPr>
          <a:xfrm>
            <a:off x="2622209" y="4266375"/>
            <a:ext cx="963512" cy="5856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6" name="Rectangle 75">
            <a:extLst>
              <a:ext uri="{FF2B5EF4-FFF2-40B4-BE49-F238E27FC236}">
                <a16:creationId xmlns:a16="http://schemas.microsoft.com/office/drawing/2014/main" id="{E7FDA510-B765-4638-A7D9-66860C83DF28}"/>
              </a:ext>
            </a:extLst>
          </p:cNvPr>
          <p:cNvSpPr/>
          <p:nvPr/>
        </p:nvSpPr>
        <p:spPr>
          <a:xfrm>
            <a:off x="2566364" y="2841353"/>
            <a:ext cx="992931" cy="302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7" name="TextBox 76">
            <a:extLst>
              <a:ext uri="{FF2B5EF4-FFF2-40B4-BE49-F238E27FC236}">
                <a16:creationId xmlns:a16="http://schemas.microsoft.com/office/drawing/2014/main" id="{3BF505DB-269C-4F50-B383-743EE6C80308}"/>
              </a:ext>
            </a:extLst>
          </p:cNvPr>
          <p:cNvSpPr txBox="1"/>
          <p:nvPr/>
        </p:nvSpPr>
        <p:spPr>
          <a:xfrm>
            <a:off x="2712775" y="2548512"/>
            <a:ext cx="864673" cy="461665"/>
          </a:xfrm>
          <a:prstGeom prst="rect">
            <a:avLst/>
          </a:prstGeom>
          <a:noFill/>
        </p:spPr>
        <p:txBody>
          <a:bodyPr wrap="square" rtlCol="0">
            <a:spAutoFit/>
          </a:bodyPr>
          <a:lstStyle/>
          <a:p>
            <a:r>
              <a:rPr lang="en-AU" sz="1200" b="1" dirty="0">
                <a:solidFill>
                  <a:schemeClr val="bg1"/>
                </a:solidFill>
                <a:latin typeface="Arial Narrow" panose="020B0606020202030204" pitchFamily="34" charset="0"/>
              </a:rPr>
              <a:t>National Authority</a:t>
            </a:r>
          </a:p>
        </p:txBody>
      </p:sp>
      <p:sp>
        <p:nvSpPr>
          <p:cNvPr id="78" name="Freeform: Shape 77">
            <a:extLst>
              <a:ext uri="{FF2B5EF4-FFF2-40B4-BE49-F238E27FC236}">
                <a16:creationId xmlns:a16="http://schemas.microsoft.com/office/drawing/2014/main" id="{586464D0-0AE0-409D-86FE-8DEE32FB87BA}"/>
              </a:ext>
            </a:extLst>
          </p:cNvPr>
          <p:cNvSpPr/>
          <p:nvPr/>
        </p:nvSpPr>
        <p:spPr>
          <a:xfrm>
            <a:off x="2944895" y="2365059"/>
            <a:ext cx="252119" cy="181575"/>
          </a:xfrm>
          <a:custGeom>
            <a:avLst/>
            <a:gdLst>
              <a:gd name="connsiteX0" fmla="*/ 15899 w 252119"/>
              <a:gd name="connsiteY0" fmla="*/ 160020 h 181575"/>
              <a:gd name="connsiteX1" fmla="*/ 23519 w 252119"/>
              <a:gd name="connsiteY1" fmla="*/ 83820 h 181575"/>
              <a:gd name="connsiteX2" fmla="*/ 46379 w 252119"/>
              <a:gd name="connsiteY2" fmla="*/ 38100 h 181575"/>
              <a:gd name="connsiteX3" fmla="*/ 99719 w 252119"/>
              <a:gd name="connsiteY3" fmla="*/ 0 h 181575"/>
              <a:gd name="connsiteX4" fmla="*/ 191159 w 252119"/>
              <a:gd name="connsiteY4" fmla="*/ 22860 h 181575"/>
              <a:gd name="connsiteX5" fmla="*/ 244499 w 252119"/>
              <a:gd name="connsiteY5" fmla="*/ 91440 h 181575"/>
              <a:gd name="connsiteX6" fmla="*/ 252119 w 252119"/>
              <a:gd name="connsiteY6" fmla="*/ 114300 h 181575"/>
              <a:gd name="connsiteX7" fmla="*/ 15899 w 252119"/>
              <a:gd name="connsiteY7" fmla="*/ 160020 h 18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119" h="181575">
                <a:moveTo>
                  <a:pt x="15899" y="160020"/>
                </a:moveTo>
                <a:cubicBezTo>
                  <a:pt x="-22201" y="154940"/>
                  <a:pt x="19637" y="109050"/>
                  <a:pt x="23519" y="83820"/>
                </a:cubicBezTo>
                <a:cubicBezTo>
                  <a:pt x="25773" y="69171"/>
                  <a:pt x="36104" y="48375"/>
                  <a:pt x="46379" y="38100"/>
                </a:cubicBezTo>
                <a:cubicBezTo>
                  <a:pt x="55831" y="28648"/>
                  <a:pt x="86739" y="8653"/>
                  <a:pt x="99719" y="0"/>
                </a:cubicBezTo>
                <a:cubicBezTo>
                  <a:pt x="131180" y="3496"/>
                  <a:pt x="167565" y="-3094"/>
                  <a:pt x="191159" y="22860"/>
                </a:cubicBezTo>
                <a:cubicBezTo>
                  <a:pt x="210640" y="44289"/>
                  <a:pt x="244499" y="91440"/>
                  <a:pt x="244499" y="91440"/>
                </a:cubicBezTo>
                <a:cubicBezTo>
                  <a:pt x="247039" y="99060"/>
                  <a:pt x="252119" y="106268"/>
                  <a:pt x="252119" y="114300"/>
                </a:cubicBezTo>
                <a:cubicBezTo>
                  <a:pt x="252119" y="227120"/>
                  <a:pt x="53999" y="165100"/>
                  <a:pt x="15899" y="1600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9" name="Freeform: Shape 78">
            <a:extLst>
              <a:ext uri="{FF2B5EF4-FFF2-40B4-BE49-F238E27FC236}">
                <a16:creationId xmlns:a16="http://schemas.microsoft.com/office/drawing/2014/main" id="{0DD46FF4-E7E9-47CB-83B0-ECC603A53BFE}"/>
              </a:ext>
            </a:extLst>
          </p:cNvPr>
          <p:cNvSpPr/>
          <p:nvPr/>
        </p:nvSpPr>
        <p:spPr>
          <a:xfrm>
            <a:off x="2899459" y="3752387"/>
            <a:ext cx="252119" cy="181575"/>
          </a:xfrm>
          <a:custGeom>
            <a:avLst/>
            <a:gdLst>
              <a:gd name="connsiteX0" fmla="*/ 15899 w 252119"/>
              <a:gd name="connsiteY0" fmla="*/ 160020 h 181575"/>
              <a:gd name="connsiteX1" fmla="*/ 23519 w 252119"/>
              <a:gd name="connsiteY1" fmla="*/ 83820 h 181575"/>
              <a:gd name="connsiteX2" fmla="*/ 46379 w 252119"/>
              <a:gd name="connsiteY2" fmla="*/ 38100 h 181575"/>
              <a:gd name="connsiteX3" fmla="*/ 99719 w 252119"/>
              <a:gd name="connsiteY3" fmla="*/ 0 h 181575"/>
              <a:gd name="connsiteX4" fmla="*/ 191159 w 252119"/>
              <a:gd name="connsiteY4" fmla="*/ 22860 h 181575"/>
              <a:gd name="connsiteX5" fmla="*/ 244499 w 252119"/>
              <a:gd name="connsiteY5" fmla="*/ 91440 h 181575"/>
              <a:gd name="connsiteX6" fmla="*/ 252119 w 252119"/>
              <a:gd name="connsiteY6" fmla="*/ 114300 h 181575"/>
              <a:gd name="connsiteX7" fmla="*/ 15899 w 252119"/>
              <a:gd name="connsiteY7" fmla="*/ 160020 h 18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119" h="181575">
                <a:moveTo>
                  <a:pt x="15899" y="160020"/>
                </a:moveTo>
                <a:cubicBezTo>
                  <a:pt x="-22201" y="154940"/>
                  <a:pt x="19637" y="109050"/>
                  <a:pt x="23519" y="83820"/>
                </a:cubicBezTo>
                <a:cubicBezTo>
                  <a:pt x="25773" y="69171"/>
                  <a:pt x="36104" y="48375"/>
                  <a:pt x="46379" y="38100"/>
                </a:cubicBezTo>
                <a:cubicBezTo>
                  <a:pt x="55831" y="28648"/>
                  <a:pt x="86739" y="8653"/>
                  <a:pt x="99719" y="0"/>
                </a:cubicBezTo>
                <a:cubicBezTo>
                  <a:pt x="131180" y="3496"/>
                  <a:pt x="167565" y="-3094"/>
                  <a:pt x="191159" y="22860"/>
                </a:cubicBezTo>
                <a:cubicBezTo>
                  <a:pt x="210640" y="44289"/>
                  <a:pt x="244499" y="91440"/>
                  <a:pt x="244499" y="91440"/>
                </a:cubicBezTo>
                <a:cubicBezTo>
                  <a:pt x="247039" y="99060"/>
                  <a:pt x="252119" y="106268"/>
                  <a:pt x="252119" y="114300"/>
                </a:cubicBezTo>
                <a:cubicBezTo>
                  <a:pt x="252119" y="227120"/>
                  <a:pt x="53999" y="165100"/>
                  <a:pt x="15899" y="1600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0" name="Rectangle 79">
            <a:extLst>
              <a:ext uri="{FF2B5EF4-FFF2-40B4-BE49-F238E27FC236}">
                <a16:creationId xmlns:a16="http://schemas.microsoft.com/office/drawing/2014/main" id="{4091FAD0-2DD2-42D4-9676-777C47E62A40}"/>
              </a:ext>
            </a:extLst>
          </p:cNvPr>
          <p:cNvSpPr/>
          <p:nvPr/>
        </p:nvSpPr>
        <p:spPr>
          <a:xfrm>
            <a:off x="3282789" y="4138205"/>
            <a:ext cx="219186" cy="2342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1" name="TextBox 80">
            <a:extLst>
              <a:ext uri="{FF2B5EF4-FFF2-40B4-BE49-F238E27FC236}">
                <a16:creationId xmlns:a16="http://schemas.microsoft.com/office/drawing/2014/main" id="{A5EB6198-E84F-4C4F-8B80-C2123C58B5A0}"/>
              </a:ext>
            </a:extLst>
          </p:cNvPr>
          <p:cNvSpPr txBox="1"/>
          <p:nvPr/>
        </p:nvSpPr>
        <p:spPr>
          <a:xfrm>
            <a:off x="2522419" y="3865860"/>
            <a:ext cx="1078982" cy="830997"/>
          </a:xfrm>
          <a:prstGeom prst="rect">
            <a:avLst/>
          </a:prstGeom>
          <a:noFill/>
        </p:spPr>
        <p:txBody>
          <a:bodyPr wrap="square" rtlCol="0">
            <a:spAutoFit/>
          </a:bodyPr>
          <a:lstStyle/>
          <a:p>
            <a:pPr algn="ctr"/>
            <a:r>
              <a:rPr lang="en-AU" sz="1200" b="1" dirty="0">
                <a:solidFill>
                  <a:schemeClr val="bg1"/>
                </a:solidFill>
                <a:latin typeface="Arial Narrow" panose="020B0606020202030204" pitchFamily="34" charset="0"/>
              </a:rPr>
              <a:t>National Institute </a:t>
            </a:r>
          </a:p>
          <a:p>
            <a:pPr algn="ctr"/>
            <a:r>
              <a:rPr lang="en-AU" sz="1200" b="1" dirty="0">
                <a:solidFill>
                  <a:schemeClr val="bg1"/>
                </a:solidFill>
                <a:latin typeface="Arial Narrow" panose="020B0606020202030204" pitchFamily="34" charset="0"/>
              </a:rPr>
              <a:t>for Scientific Research</a:t>
            </a:r>
          </a:p>
        </p:txBody>
      </p:sp>
      <p:sp>
        <p:nvSpPr>
          <p:cNvPr id="82" name="Oval 81">
            <a:extLst>
              <a:ext uri="{FF2B5EF4-FFF2-40B4-BE49-F238E27FC236}">
                <a16:creationId xmlns:a16="http://schemas.microsoft.com/office/drawing/2014/main" id="{6F92BE46-DE06-4A9B-80BA-7B73DF4FBCFF}"/>
              </a:ext>
            </a:extLst>
          </p:cNvPr>
          <p:cNvSpPr/>
          <p:nvPr/>
        </p:nvSpPr>
        <p:spPr>
          <a:xfrm>
            <a:off x="4008561" y="2919902"/>
            <a:ext cx="288032" cy="28256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4" name="Isosceles Triangle 83">
            <a:extLst>
              <a:ext uri="{FF2B5EF4-FFF2-40B4-BE49-F238E27FC236}">
                <a16:creationId xmlns:a16="http://schemas.microsoft.com/office/drawing/2014/main" id="{2171A6B7-CACE-4D8D-8D56-1B887E6E49D8}"/>
              </a:ext>
            </a:extLst>
          </p:cNvPr>
          <p:cNvSpPr/>
          <p:nvPr/>
        </p:nvSpPr>
        <p:spPr>
          <a:xfrm>
            <a:off x="3727257" y="3569078"/>
            <a:ext cx="383133" cy="63492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Rectangle 86">
            <a:extLst>
              <a:ext uri="{FF2B5EF4-FFF2-40B4-BE49-F238E27FC236}">
                <a16:creationId xmlns:a16="http://schemas.microsoft.com/office/drawing/2014/main" id="{D0DC2E1F-AF13-474A-8BBB-6D4B576992D9}"/>
              </a:ext>
            </a:extLst>
          </p:cNvPr>
          <p:cNvSpPr/>
          <p:nvPr/>
        </p:nvSpPr>
        <p:spPr>
          <a:xfrm>
            <a:off x="3901017" y="3459108"/>
            <a:ext cx="1176760" cy="41841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2" name="Rectangle: Rounded Corners 91">
            <a:extLst>
              <a:ext uri="{FF2B5EF4-FFF2-40B4-BE49-F238E27FC236}">
                <a16:creationId xmlns:a16="http://schemas.microsoft.com/office/drawing/2014/main" id="{21025402-79E3-4DD1-9B23-55F634B93E59}"/>
              </a:ext>
            </a:extLst>
          </p:cNvPr>
          <p:cNvSpPr/>
          <p:nvPr/>
        </p:nvSpPr>
        <p:spPr>
          <a:xfrm>
            <a:off x="4008561" y="3258591"/>
            <a:ext cx="288032" cy="40829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3" name="Rectangle 92">
            <a:extLst>
              <a:ext uri="{FF2B5EF4-FFF2-40B4-BE49-F238E27FC236}">
                <a16:creationId xmlns:a16="http://schemas.microsoft.com/office/drawing/2014/main" id="{1A8CD0CF-462E-4AA5-B5B1-F52EEAF3AEA7}"/>
              </a:ext>
            </a:extLst>
          </p:cNvPr>
          <p:cNvSpPr/>
          <p:nvPr/>
        </p:nvSpPr>
        <p:spPr>
          <a:xfrm>
            <a:off x="4142505" y="3187381"/>
            <a:ext cx="59810" cy="13142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4" name="Oval 93">
            <a:extLst>
              <a:ext uri="{FF2B5EF4-FFF2-40B4-BE49-F238E27FC236}">
                <a16:creationId xmlns:a16="http://schemas.microsoft.com/office/drawing/2014/main" id="{3B567045-FFB9-4D44-BB3B-E22790EA7FD2}"/>
              </a:ext>
            </a:extLst>
          </p:cNvPr>
          <p:cNvSpPr/>
          <p:nvPr/>
        </p:nvSpPr>
        <p:spPr>
          <a:xfrm>
            <a:off x="4362464" y="2925277"/>
            <a:ext cx="288032" cy="28256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5" name="Rectangle: Rounded Corners 94">
            <a:extLst>
              <a:ext uri="{FF2B5EF4-FFF2-40B4-BE49-F238E27FC236}">
                <a16:creationId xmlns:a16="http://schemas.microsoft.com/office/drawing/2014/main" id="{958458D2-330F-45E6-8986-FB523D57A9DB}"/>
              </a:ext>
            </a:extLst>
          </p:cNvPr>
          <p:cNvSpPr/>
          <p:nvPr/>
        </p:nvSpPr>
        <p:spPr>
          <a:xfrm>
            <a:off x="4370969" y="3256744"/>
            <a:ext cx="288032" cy="40829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6" name="Rectangle 95">
            <a:extLst>
              <a:ext uri="{FF2B5EF4-FFF2-40B4-BE49-F238E27FC236}">
                <a16:creationId xmlns:a16="http://schemas.microsoft.com/office/drawing/2014/main" id="{A2721064-BEB7-41D6-A63F-930A3D5A61F5}"/>
              </a:ext>
            </a:extLst>
          </p:cNvPr>
          <p:cNvSpPr/>
          <p:nvPr/>
        </p:nvSpPr>
        <p:spPr>
          <a:xfrm>
            <a:off x="4481959" y="3177258"/>
            <a:ext cx="59810" cy="13142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7" name="Oval 96">
            <a:extLst>
              <a:ext uri="{FF2B5EF4-FFF2-40B4-BE49-F238E27FC236}">
                <a16:creationId xmlns:a16="http://schemas.microsoft.com/office/drawing/2014/main" id="{4124E3B9-C875-47B6-964E-F1CD9A2818FF}"/>
              </a:ext>
            </a:extLst>
          </p:cNvPr>
          <p:cNvSpPr/>
          <p:nvPr/>
        </p:nvSpPr>
        <p:spPr>
          <a:xfrm>
            <a:off x="4705817" y="2909779"/>
            <a:ext cx="288032" cy="28256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8" name="Rectangle: Rounded Corners 97">
            <a:extLst>
              <a:ext uri="{FF2B5EF4-FFF2-40B4-BE49-F238E27FC236}">
                <a16:creationId xmlns:a16="http://schemas.microsoft.com/office/drawing/2014/main" id="{42BCA231-3129-4CBB-919A-37F4143D4CC0}"/>
              </a:ext>
            </a:extLst>
          </p:cNvPr>
          <p:cNvSpPr/>
          <p:nvPr/>
        </p:nvSpPr>
        <p:spPr>
          <a:xfrm>
            <a:off x="4729118" y="3255108"/>
            <a:ext cx="288032" cy="40829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9" name="Rectangle 98">
            <a:extLst>
              <a:ext uri="{FF2B5EF4-FFF2-40B4-BE49-F238E27FC236}">
                <a16:creationId xmlns:a16="http://schemas.microsoft.com/office/drawing/2014/main" id="{35C6D4CF-4213-4946-A88B-21DC5AC78411}"/>
              </a:ext>
            </a:extLst>
          </p:cNvPr>
          <p:cNvSpPr/>
          <p:nvPr/>
        </p:nvSpPr>
        <p:spPr>
          <a:xfrm>
            <a:off x="4839761" y="3177258"/>
            <a:ext cx="59810" cy="13142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0" name="TextBox 99">
            <a:extLst>
              <a:ext uri="{FF2B5EF4-FFF2-40B4-BE49-F238E27FC236}">
                <a16:creationId xmlns:a16="http://schemas.microsoft.com/office/drawing/2014/main" id="{94241D56-E927-41BF-9CC9-950C102B107E}"/>
              </a:ext>
            </a:extLst>
          </p:cNvPr>
          <p:cNvSpPr txBox="1"/>
          <p:nvPr/>
        </p:nvSpPr>
        <p:spPr>
          <a:xfrm>
            <a:off x="3843272" y="3441122"/>
            <a:ext cx="1336698" cy="276999"/>
          </a:xfrm>
          <a:prstGeom prst="rect">
            <a:avLst/>
          </a:prstGeom>
          <a:noFill/>
        </p:spPr>
        <p:txBody>
          <a:bodyPr wrap="square" rtlCol="0">
            <a:spAutoFit/>
          </a:bodyPr>
          <a:lstStyle/>
          <a:p>
            <a:pPr algn="ctr"/>
            <a:r>
              <a:rPr lang="en-AU" sz="1200" b="1" dirty="0">
                <a:solidFill>
                  <a:schemeClr val="bg1"/>
                </a:solidFill>
                <a:latin typeface="Arial Narrow" panose="020B0606020202030204" pitchFamily="34" charset="0"/>
              </a:rPr>
              <a:t>Science Council</a:t>
            </a:r>
          </a:p>
        </p:txBody>
      </p:sp>
      <p:sp>
        <p:nvSpPr>
          <p:cNvPr id="102" name="TextBox 101">
            <a:extLst>
              <a:ext uri="{FF2B5EF4-FFF2-40B4-BE49-F238E27FC236}">
                <a16:creationId xmlns:a16="http://schemas.microsoft.com/office/drawing/2014/main" id="{F60C572A-0739-40BB-822B-499B5AA03E1C}"/>
              </a:ext>
            </a:extLst>
          </p:cNvPr>
          <p:cNvSpPr txBox="1"/>
          <p:nvPr/>
        </p:nvSpPr>
        <p:spPr>
          <a:xfrm>
            <a:off x="2613936" y="2927988"/>
            <a:ext cx="1034037"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Gathers catch data</a:t>
            </a:r>
          </a:p>
        </p:txBody>
      </p:sp>
      <p:sp>
        <p:nvSpPr>
          <p:cNvPr id="103" name="TextBox 102">
            <a:extLst>
              <a:ext uri="{FF2B5EF4-FFF2-40B4-BE49-F238E27FC236}">
                <a16:creationId xmlns:a16="http://schemas.microsoft.com/office/drawing/2014/main" id="{670004E5-C292-4F12-A2ED-FCC935817017}"/>
              </a:ext>
            </a:extLst>
          </p:cNvPr>
          <p:cNvSpPr txBox="1"/>
          <p:nvPr/>
        </p:nvSpPr>
        <p:spPr>
          <a:xfrm>
            <a:off x="2561932" y="4668229"/>
            <a:ext cx="1179010"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Evaluates &amp; adjusts data</a:t>
            </a:r>
          </a:p>
        </p:txBody>
      </p:sp>
      <p:sp>
        <p:nvSpPr>
          <p:cNvPr id="105" name="TextBox 104">
            <a:extLst>
              <a:ext uri="{FF2B5EF4-FFF2-40B4-BE49-F238E27FC236}">
                <a16:creationId xmlns:a16="http://schemas.microsoft.com/office/drawing/2014/main" id="{4544196B-68DF-4EF7-B410-A8198E5659D3}"/>
              </a:ext>
            </a:extLst>
          </p:cNvPr>
          <p:cNvSpPr txBox="1"/>
          <p:nvPr/>
        </p:nvSpPr>
        <p:spPr>
          <a:xfrm>
            <a:off x="1762336" y="2658778"/>
            <a:ext cx="881497" cy="215444"/>
          </a:xfrm>
          <a:prstGeom prst="rect">
            <a:avLst/>
          </a:prstGeom>
          <a:noFill/>
        </p:spPr>
        <p:txBody>
          <a:bodyPr wrap="square" rtlCol="0">
            <a:spAutoFit/>
          </a:bodyPr>
          <a:lstStyle/>
          <a:p>
            <a:r>
              <a:rPr lang="en-AU" sz="800" dirty="0">
                <a:latin typeface="Arial Narrow" panose="020B0606020202030204" pitchFamily="34" charset="0"/>
              </a:rPr>
              <a:t>Sends catch data</a:t>
            </a:r>
          </a:p>
        </p:txBody>
      </p:sp>
      <p:cxnSp>
        <p:nvCxnSpPr>
          <p:cNvPr id="107" name="Straight Arrow Connector 106">
            <a:extLst>
              <a:ext uri="{FF2B5EF4-FFF2-40B4-BE49-F238E27FC236}">
                <a16:creationId xmlns:a16="http://schemas.microsoft.com/office/drawing/2014/main" id="{92C0C1E8-E64D-4286-BC5F-028BEF694C1C}"/>
              </a:ext>
            </a:extLst>
          </p:cNvPr>
          <p:cNvCxnSpPr>
            <a:cxnSpLocks/>
          </p:cNvCxnSpPr>
          <p:nvPr/>
        </p:nvCxnSpPr>
        <p:spPr>
          <a:xfrm>
            <a:off x="1853520" y="2844387"/>
            <a:ext cx="63045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7FDFAF77-8ED5-40BC-941E-23F59AEE89CD}"/>
              </a:ext>
            </a:extLst>
          </p:cNvPr>
          <p:cNvSpPr txBox="1"/>
          <p:nvPr/>
        </p:nvSpPr>
        <p:spPr>
          <a:xfrm rot="1767878">
            <a:off x="1701709" y="3590930"/>
            <a:ext cx="984560" cy="338554"/>
          </a:xfrm>
          <a:prstGeom prst="rect">
            <a:avLst/>
          </a:prstGeom>
          <a:noFill/>
        </p:spPr>
        <p:txBody>
          <a:bodyPr wrap="square" rtlCol="0">
            <a:spAutoFit/>
          </a:bodyPr>
          <a:lstStyle/>
          <a:p>
            <a:pPr algn="ctr"/>
            <a:r>
              <a:rPr lang="en-AU" sz="800" dirty="0">
                <a:latin typeface="Arial Narrow" panose="020B0606020202030204" pitchFamily="34" charset="0"/>
              </a:rPr>
              <a:t>Sends fishery-dependent data</a:t>
            </a:r>
          </a:p>
        </p:txBody>
      </p:sp>
      <p:cxnSp>
        <p:nvCxnSpPr>
          <p:cNvPr id="109" name="Straight Arrow Connector 108">
            <a:extLst>
              <a:ext uri="{FF2B5EF4-FFF2-40B4-BE49-F238E27FC236}">
                <a16:creationId xmlns:a16="http://schemas.microsoft.com/office/drawing/2014/main" id="{A5FAF171-65DF-4BE4-B12F-A90F824B05D6}"/>
              </a:ext>
            </a:extLst>
          </p:cNvPr>
          <p:cNvCxnSpPr>
            <a:cxnSpLocks/>
          </p:cNvCxnSpPr>
          <p:nvPr/>
        </p:nvCxnSpPr>
        <p:spPr>
          <a:xfrm>
            <a:off x="1829826" y="3726348"/>
            <a:ext cx="734344" cy="4125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BBC87C59-C17B-4822-9566-8F084B379241}"/>
              </a:ext>
            </a:extLst>
          </p:cNvPr>
          <p:cNvSpPr txBox="1"/>
          <p:nvPr/>
        </p:nvSpPr>
        <p:spPr>
          <a:xfrm>
            <a:off x="1741594" y="4385388"/>
            <a:ext cx="881497" cy="338554"/>
          </a:xfrm>
          <a:prstGeom prst="rect">
            <a:avLst/>
          </a:prstGeom>
          <a:noFill/>
        </p:spPr>
        <p:txBody>
          <a:bodyPr wrap="square" rtlCol="0">
            <a:spAutoFit/>
          </a:bodyPr>
          <a:lstStyle/>
          <a:p>
            <a:pPr algn="ctr"/>
            <a:r>
              <a:rPr lang="en-AU" sz="800" dirty="0">
                <a:latin typeface="Arial Narrow" panose="020B0606020202030204" pitchFamily="34" charset="0"/>
              </a:rPr>
              <a:t>Sends fishery-independent data</a:t>
            </a:r>
          </a:p>
        </p:txBody>
      </p:sp>
      <p:cxnSp>
        <p:nvCxnSpPr>
          <p:cNvPr id="115" name="Straight Arrow Connector 114">
            <a:extLst>
              <a:ext uri="{FF2B5EF4-FFF2-40B4-BE49-F238E27FC236}">
                <a16:creationId xmlns:a16="http://schemas.microsoft.com/office/drawing/2014/main" id="{F80451D0-8A04-4855-ACED-00EB63397FE9}"/>
              </a:ext>
            </a:extLst>
          </p:cNvPr>
          <p:cNvCxnSpPr>
            <a:cxnSpLocks/>
          </p:cNvCxnSpPr>
          <p:nvPr/>
        </p:nvCxnSpPr>
        <p:spPr>
          <a:xfrm>
            <a:off x="1857164" y="4715968"/>
            <a:ext cx="66442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13B755EB-896A-43A4-994D-7D2A80298C3E}"/>
              </a:ext>
            </a:extLst>
          </p:cNvPr>
          <p:cNvSpPr txBox="1"/>
          <p:nvPr/>
        </p:nvSpPr>
        <p:spPr>
          <a:xfrm>
            <a:off x="2472456" y="3124832"/>
            <a:ext cx="588624" cy="338554"/>
          </a:xfrm>
          <a:prstGeom prst="rect">
            <a:avLst/>
          </a:prstGeom>
          <a:noFill/>
        </p:spPr>
        <p:txBody>
          <a:bodyPr wrap="square" rtlCol="0">
            <a:spAutoFit/>
          </a:bodyPr>
          <a:lstStyle/>
          <a:p>
            <a:pPr algn="r"/>
            <a:r>
              <a:rPr lang="en-AU" sz="800" dirty="0">
                <a:latin typeface="Arial Narrow" panose="020B0606020202030204" pitchFamily="34" charset="0"/>
              </a:rPr>
              <a:t>Sends catch data</a:t>
            </a:r>
          </a:p>
        </p:txBody>
      </p:sp>
      <p:cxnSp>
        <p:nvCxnSpPr>
          <p:cNvPr id="117" name="Straight Arrow Connector 116">
            <a:extLst>
              <a:ext uri="{FF2B5EF4-FFF2-40B4-BE49-F238E27FC236}">
                <a16:creationId xmlns:a16="http://schemas.microsoft.com/office/drawing/2014/main" id="{A59F0ECE-2E71-48EB-B40D-D6267C46B4A7}"/>
              </a:ext>
            </a:extLst>
          </p:cNvPr>
          <p:cNvCxnSpPr>
            <a:cxnSpLocks/>
          </p:cNvCxnSpPr>
          <p:nvPr/>
        </p:nvCxnSpPr>
        <p:spPr>
          <a:xfrm>
            <a:off x="3052452" y="3183314"/>
            <a:ext cx="0" cy="2470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17B82D8F-9803-4F2B-ADE1-EFE6486AF57C}"/>
              </a:ext>
            </a:extLst>
          </p:cNvPr>
          <p:cNvSpPr txBox="1"/>
          <p:nvPr/>
        </p:nvSpPr>
        <p:spPr>
          <a:xfrm>
            <a:off x="3550914" y="3853157"/>
            <a:ext cx="518286" cy="584775"/>
          </a:xfrm>
          <a:prstGeom prst="rect">
            <a:avLst/>
          </a:prstGeom>
          <a:noFill/>
        </p:spPr>
        <p:txBody>
          <a:bodyPr wrap="square" rtlCol="0">
            <a:spAutoFit/>
          </a:bodyPr>
          <a:lstStyle/>
          <a:p>
            <a:r>
              <a:rPr lang="en-AU" sz="800" dirty="0">
                <a:latin typeface="Arial Narrow" panose="020B0606020202030204" pitchFamily="34" charset="0"/>
              </a:rPr>
              <a:t>Sends adjusted catch data</a:t>
            </a:r>
          </a:p>
        </p:txBody>
      </p:sp>
      <p:cxnSp>
        <p:nvCxnSpPr>
          <p:cNvPr id="121" name="Straight Arrow Connector 120">
            <a:extLst>
              <a:ext uri="{FF2B5EF4-FFF2-40B4-BE49-F238E27FC236}">
                <a16:creationId xmlns:a16="http://schemas.microsoft.com/office/drawing/2014/main" id="{6267A45D-C750-4084-BC39-527E7E460D7D}"/>
              </a:ext>
            </a:extLst>
          </p:cNvPr>
          <p:cNvCxnSpPr>
            <a:cxnSpLocks/>
          </p:cNvCxnSpPr>
          <p:nvPr/>
        </p:nvCxnSpPr>
        <p:spPr>
          <a:xfrm flipV="1">
            <a:off x="3355862" y="3747879"/>
            <a:ext cx="497853" cy="3345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DF9637B1-B0CE-4C89-A930-C553A8BAF957}"/>
              </a:ext>
            </a:extLst>
          </p:cNvPr>
          <p:cNvSpPr txBox="1"/>
          <p:nvPr/>
        </p:nvSpPr>
        <p:spPr>
          <a:xfrm>
            <a:off x="3826054" y="3690095"/>
            <a:ext cx="1330620"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Calculates the status of stocks</a:t>
            </a:r>
          </a:p>
        </p:txBody>
      </p:sp>
      <p:sp>
        <p:nvSpPr>
          <p:cNvPr id="129" name="Rectangle 128">
            <a:extLst>
              <a:ext uri="{FF2B5EF4-FFF2-40B4-BE49-F238E27FC236}">
                <a16:creationId xmlns:a16="http://schemas.microsoft.com/office/drawing/2014/main" id="{10EEFB62-8E80-40EB-94F9-9701C5DDB5F8}"/>
              </a:ext>
            </a:extLst>
          </p:cNvPr>
          <p:cNvSpPr/>
          <p:nvPr/>
        </p:nvSpPr>
        <p:spPr>
          <a:xfrm>
            <a:off x="5445939" y="2111507"/>
            <a:ext cx="879888" cy="10414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0" name="Rectangle 129">
            <a:extLst>
              <a:ext uri="{FF2B5EF4-FFF2-40B4-BE49-F238E27FC236}">
                <a16:creationId xmlns:a16="http://schemas.microsoft.com/office/drawing/2014/main" id="{5116A801-C264-4C89-9DC4-2F0B1E7A3164}"/>
              </a:ext>
            </a:extLst>
          </p:cNvPr>
          <p:cNvSpPr/>
          <p:nvPr/>
        </p:nvSpPr>
        <p:spPr>
          <a:xfrm>
            <a:off x="5477540" y="2146462"/>
            <a:ext cx="814015" cy="438089"/>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1" name="TextBox 130">
            <a:extLst>
              <a:ext uri="{FF2B5EF4-FFF2-40B4-BE49-F238E27FC236}">
                <a16:creationId xmlns:a16="http://schemas.microsoft.com/office/drawing/2014/main" id="{66BAF784-AD97-470E-90A4-83B6EC070343}"/>
              </a:ext>
            </a:extLst>
          </p:cNvPr>
          <p:cNvSpPr txBox="1"/>
          <p:nvPr/>
        </p:nvSpPr>
        <p:spPr>
          <a:xfrm>
            <a:off x="5216198" y="2541154"/>
            <a:ext cx="1336698" cy="276999"/>
          </a:xfrm>
          <a:prstGeom prst="rect">
            <a:avLst/>
          </a:prstGeom>
          <a:noFill/>
        </p:spPr>
        <p:txBody>
          <a:bodyPr wrap="square" rtlCol="0">
            <a:spAutoFit/>
          </a:bodyPr>
          <a:lstStyle/>
          <a:p>
            <a:pPr algn="ctr"/>
            <a:r>
              <a:rPr lang="en-AU" sz="1200" b="1" dirty="0">
                <a:solidFill>
                  <a:schemeClr val="bg1"/>
                </a:solidFill>
                <a:latin typeface="Arial Narrow" panose="020B0606020202030204" pitchFamily="34" charset="0"/>
              </a:rPr>
              <a:t>FAO</a:t>
            </a:r>
          </a:p>
        </p:txBody>
      </p:sp>
      <p:sp>
        <p:nvSpPr>
          <p:cNvPr id="132" name="TextBox 131">
            <a:extLst>
              <a:ext uri="{FF2B5EF4-FFF2-40B4-BE49-F238E27FC236}">
                <a16:creationId xmlns:a16="http://schemas.microsoft.com/office/drawing/2014/main" id="{4D6276E2-00B2-4CEC-912F-BFDB3B20FF3B}"/>
              </a:ext>
            </a:extLst>
          </p:cNvPr>
          <p:cNvSpPr txBox="1"/>
          <p:nvPr/>
        </p:nvSpPr>
        <p:spPr>
          <a:xfrm>
            <a:off x="5373101" y="2718923"/>
            <a:ext cx="1038653" cy="461665"/>
          </a:xfrm>
          <a:prstGeom prst="rect">
            <a:avLst/>
          </a:prstGeom>
          <a:noFill/>
        </p:spPr>
        <p:txBody>
          <a:bodyPr wrap="square" rtlCol="0">
            <a:spAutoFit/>
          </a:bodyPr>
          <a:lstStyle/>
          <a:p>
            <a:pPr algn="ctr"/>
            <a:r>
              <a:rPr lang="en-AU" sz="800" dirty="0">
                <a:solidFill>
                  <a:schemeClr val="bg1"/>
                </a:solidFill>
                <a:latin typeface="Arial Narrow" panose="020B0606020202030204" pitchFamily="34" charset="0"/>
              </a:rPr>
              <a:t>Collates and publishes data; makes no assessment of its own</a:t>
            </a:r>
          </a:p>
        </p:txBody>
      </p:sp>
      <p:sp>
        <p:nvSpPr>
          <p:cNvPr id="133" name="TextBox 132">
            <a:extLst>
              <a:ext uri="{FF2B5EF4-FFF2-40B4-BE49-F238E27FC236}">
                <a16:creationId xmlns:a16="http://schemas.microsoft.com/office/drawing/2014/main" id="{E52DE514-5833-4DD6-86D9-2E21BF4263A7}"/>
              </a:ext>
            </a:extLst>
          </p:cNvPr>
          <p:cNvSpPr txBox="1"/>
          <p:nvPr/>
        </p:nvSpPr>
        <p:spPr>
          <a:xfrm>
            <a:off x="5419702" y="2127585"/>
            <a:ext cx="929762" cy="461665"/>
          </a:xfrm>
          <a:prstGeom prst="rect">
            <a:avLst/>
          </a:prstGeom>
          <a:noFill/>
        </p:spPr>
        <p:txBody>
          <a:bodyPr wrap="square" rtlCol="0">
            <a:spAutoFit/>
          </a:bodyPr>
          <a:lstStyle/>
          <a:p>
            <a:pPr algn="ctr"/>
            <a:r>
              <a:rPr lang="en-AU" sz="1200" b="1" dirty="0">
                <a:latin typeface="Arial Narrow" panose="020B0606020202030204" pitchFamily="34" charset="0"/>
              </a:rPr>
              <a:t>STOCK SIZES</a:t>
            </a:r>
            <a:endParaRPr lang="en-AU" sz="1200" b="1" dirty="0">
              <a:solidFill>
                <a:schemeClr val="bg1"/>
              </a:solidFill>
              <a:latin typeface="Arial Narrow" panose="020B0606020202030204" pitchFamily="34" charset="0"/>
            </a:endParaRPr>
          </a:p>
        </p:txBody>
      </p:sp>
      <p:cxnSp>
        <p:nvCxnSpPr>
          <p:cNvPr id="144" name="Straight Arrow Connector 143">
            <a:extLst>
              <a:ext uri="{FF2B5EF4-FFF2-40B4-BE49-F238E27FC236}">
                <a16:creationId xmlns:a16="http://schemas.microsoft.com/office/drawing/2014/main" id="{34889390-2873-48E0-BDE6-0B389C97F9BD}"/>
              </a:ext>
            </a:extLst>
          </p:cNvPr>
          <p:cNvCxnSpPr>
            <a:cxnSpLocks/>
          </p:cNvCxnSpPr>
          <p:nvPr/>
        </p:nvCxnSpPr>
        <p:spPr>
          <a:xfrm flipV="1">
            <a:off x="4969820" y="2572621"/>
            <a:ext cx="393788" cy="3050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18DEE5B9-532E-4D0A-BF03-8C8C9FB53963}"/>
              </a:ext>
            </a:extLst>
          </p:cNvPr>
          <p:cNvSpPr txBox="1"/>
          <p:nvPr/>
        </p:nvSpPr>
        <p:spPr>
          <a:xfrm rot="19399467">
            <a:off x="4420184" y="2433011"/>
            <a:ext cx="1232487" cy="338554"/>
          </a:xfrm>
          <a:prstGeom prst="rect">
            <a:avLst/>
          </a:prstGeom>
          <a:noFill/>
        </p:spPr>
        <p:txBody>
          <a:bodyPr wrap="square" rtlCol="0">
            <a:spAutoFit/>
          </a:bodyPr>
          <a:lstStyle/>
          <a:p>
            <a:pPr algn="ctr"/>
            <a:r>
              <a:rPr lang="en-AU" sz="800" dirty="0">
                <a:latin typeface="Arial Narrow" panose="020B0606020202030204" pitchFamily="34" charset="0"/>
              </a:rPr>
              <a:t>Sends stock calculation upon request</a:t>
            </a:r>
          </a:p>
        </p:txBody>
      </p:sp>
      <p:pic>
        <p:nvPicPr>
          <p:cNvPr id="158" name="Picture 157">
            <a:extLst>
              <a:ext uri="{FF2B5EF4-FFF2-40B4-BE49-F238E27FC236}">
                <a16:creationId xmlns:a16="http://schemas.microsoft.com/office/drawing/2014/main" id="{993C9D53-8400-4072-9E5D-69F8D286AE14}"/>
              </a:ext>
            </a:extLst>
          </p:cNvPr>
          <p:cNvPicPr>
            <a:picLocks noChangeAspect="1"/>
          </p:cNvPicPr>
          <p:nvPr/>
        </p:nvPicPr>
        <p:blipFill>
          <a:blip r:embed="rId3"/>
          <a:stretch>
            <a:fillRect/>
          </a:stretch>
        </p:blipFill>
        <p:spPr>
          <a:xfrm>
            <a:off x="5782878" y="4018019"/>
            <a:ext cx="533087" cy="589357"/>
          </a:xfrm>
          <a:prstGeom prst="rect">
            <a:avLst/>
          </a:prstGeom>
        </p:spPr>
      </p:pic>
      <p:pic>
        <p:nvPicPr>
          <p:cNvPr id="159" name="Picture 158">
            <a:extLst>
              <a:ext uri="{FF2B5EF4-FFF2-40B4-BE49-F238E27FC236}">
                <a16:creationId xmlns:a16="http://schemas.microsoft.com/office/drawing/2014/main" id="{B68AB765-2BBF-4510-A7C9-FAA7A7B8D07B}"/>
              </a:ext>
            </a:extLst>
          </p:cNvPr>
          <p:cNvPicPr>
            <a:picLocks noChangeAspect="1"/>
          </p:cNvPicPr>
          <p:nvPr/>
        </p:nvPicPr>
        <p:blipFill>
          <a:blip r:embed="rId4"/>
          <a:stretch>
            <a:fillRect/>
          </a:stretch>
        </p:blipFill>
        <p:spPr>
          <a:xfrm>
            <a:off x="4451169" y="4211314"/>
            <a:ext cx="792149" cy="429081"/>
          </a:xfrm>
          <a:prstGeom prst="rect">
            <a:avLst/>
          </a:prstGeom>
        </p:spPr>
      </p:pic>
      <p:sp>
        <p:nvSpPr>
          <p:cNvPr id="160" name="TextBox 159">
            <a:extLst>
              <a:ext uri="{FF2B5EF4-FFF2-40B4-BE49-F238E27FC236}">
                <a16:creationId xmlns:a16="http://schemas.microsoft.com/office/drawing/2014/main" id="{5E441222-CF25-4249-A834-606F57A40E18}"/>
              </a:ext>
            </a:extLst>
          </p:cNvPr>
          <p:cNvSpPr txBox="1"/>
          <p:nvPr/>
        </p:nvSpPr>
        <p:spPr>
          <a:xfrm>
            <a:off x="5142441" y="4066036"/>
            <a:ext cx="881497" cy="461665"/>
          </a:xfrm>
          <a:prstGeom prst="rect">
            <a:avLst/>
          </a:prstGeom>
          <a:noFill/>
        </p:spPr>
        <p:txBody>
          <a:bodyPr wrap="square" rtlCol="0">
            <a:spAutoFit/>
          </a:bodyPr>
          <a:lstStyle/>
          <a:p>
            <a:r>
              <a:rPr lang="en-AU" sz="800" dirty="0">
                <a:latin typeface="Arial Narrow" panose="020B0606020202030204" pitchFamily="34" charset="0"/>
              </a:rPr>
              <a:t>Sends unreliable or incomplete catch data</a:t>
            </a:r>
          </a:p>
        </p:txBody>
      </p:sp>
      <p:cxnSp>
        <p:nvCxnSpPr>
          <p:cNvPr id="161" name="Straight Arrow Connector 160">
            <a:extLst>
              <a:ext uri="{FF2B5EF4-FFF2-40B4-BE49-F238E27FC236}">
                <a16:creationId xmlns:a16="http://schemas.microsoft.com/office/drawing/2014/main" id="{3B6264DD-E63F-469B-B1BB-082AE2E1E8C0}"/>
              </a:ext>
            </a:extLst>
          </p:cNvPr>
          <p:cNvCxnSpPr>
            <a:cxnSpLocks/>
          </p:cNvCxnSpPr>
          <p:nvPr/>
        </p:nvCxnSpPr>
        <p:spPr>
          <a:xfrm>
            <a:off x="5235978" y="4505029"/>
            <a:ext cx="539560" cy="2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F6690369-525E-4E98-ADE6-908A03B82F63}"/>
              </a:ext>
            </a:extLst>
          </p:cNvPr>
          <p:cNvSpPr txBox="1"/>
          <p:nvPr/>
        </p:nvSpPr>
        <p:spPr>
          <a:xfrm rot="16200000">
            <a:off x="5180065" y="3466871"/>
            <a:ext cx="1271454" cy="338554"/>
          </a:xfrm>
          <a:prstGeom prst="rect">
            <a:avLst/>
          </a:prstGeom>
          <a:noFill/>
        </p:spPr>
        <p:txBody>
          <a:bodyPr wrap="square" rtlCol="0">
            <a:spAutoFit/>
          </a:bodyPr>
          <a:lstStyle/>
          <a:p>
            <a:pPr algn="ctr"/>
            <a:r>
              <a:rPr lang="en-AU" sz="800" dirty="0">
                <a:latin typeface="Arial Narrow" panose="020B0606020202030204" pitchFamily="34" charset="0"/>
              </a:rPr>
              <a:t>Sends unreliable or incomplete catch data</a:t>
            </a:r>
          </a:p>
        </p:txBody>
      </p:sp>
      <p:cxnSp>
        <p:nvCxnSpPr>
          <p:cNvPr id="165" name="Straight Arrow Connector 164">
            <a:extLst>
              <a:ext uri="{FF2B5EF4-FFF2-40B4-BE49-F238E27FC236}">
                <a16:creationId xmlns:a16="http://schemas.microsoft.com/office/drawing/2014/main" id="{42780ACC-D126-4215-AA48-8E00EFE4780A}"/>
              </a:ext>
            </a:extLst>
          </p:cNvPr>
          <p:cNvCxnSpPr>
            <a:cxnSpLocks/>
          </p:cNvCxnSpPr>
          <p:nvPr/>
        </p:nvCxnSpPr>
        <p:spPr>
          <a:xfrm flipH="1" flipV="1">
            <a:off x="6027713" y="3228994"/>
            <a:ext cx="11442" cy="7426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7" name="Rectangle 166">
            <a:extLst>
              <a:ext uri="{FF2B5EF4-FFF2-40B4-BE49-F238E27FC236}">
                <a16:creationId xmlns:a16="http://schemas.microsoft.com/office/drawing/2014/main" id="{8FF202D8-FE7C-4D91-89BE-875CF8D6AE97}"/>
              </a:ext>
            </a:extLst>
          </p:cNvPr>
          <p:cNvSpPr/>
          <p:nvPr/>
        </p:nvSpPr>
        <p:spPr>
          <a:xfrm>
            <a:off x="4525887" y="4578156"/>
            <a:ext cx="1802410" cy="27677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8" name="TextBox 167">
            <a:extLst>
              <a:ext uri="{FF2B5EF4-FFF2-40B4-BE49-F238E27FC236}">
                <a16:creationId xmlns:a16="http://schemas.microsoft.com/office/drawing/2014/main" id="{D977FE5F-F9F2-4F33-96DC-EDAF8360271B}"/>
              </a:ext>
            </a:extLst>
          </p:cNvPr>
          <p:cNvSpPr txBox="1"/>
          <p:nvPr/>
        </p:nvSpPr>
        <p:spPr>
          <a:xfrm>
            <a:off x="4597399" y="4579328"/>
            <a:ext cx="1646550" cy="276999"/>
          </a:xfrm>
          <a:prstGeom prst="rect">
            <a:avLst/>
          </a:prstGeom>
          <a:noFill/>
        </p:spPr>
        <p:txBody>
          <a:bodyPr wrap="square" rtlCol="0">
            <a:spAutoFit/>
          </a:bodyPr>
          <a:lstStyle/>
          <a:p>
            <a:pPr algn="ctr"/>
            <a:r>
              <a:rPr lang="en-AU" sz="1200" b="1" dirty="0">
                <a:solidFill>
                  <a:schemeClr val="bg1"/>
                </a:solidFill>
                <a:latin typeface="Arial Narrow" panose="020B0606020202030204" pitchFamily="34" charset="0"/>
              </a:rPr>
              <a:t>Developing Countries</a:t>
            </a:r>
          </a:p>
        </p:txBody>
      </p:sp>
      <p:sp>
        <p:nvSpPr>
          <p:cNvPr id="171" name="Rectangle 170">
            <a:extLst>
              <a:ext uri="{FF2B5EF4-FFF2-40B4-BE49-F238E27FC236}">
                <a16:creationId xmlns:a16="http://schemas.microsoft.com/office/drawing/2014/main" id="{A7D58112-72FE-4FC4-8779-0D4A50F378C1}"/>
              </a:ext>
            </a:extLst>
          </p:cNvPr>
          <p:cNvSpPr/>
          <p:nvPr/>
        </p:nvSpPr>
        <p:spPr>
          <a:xfrm>
            <a:off x="434659" y="981247"/>
            <a:ext cx="6141469" cy="1077218"/>
          </a:xfrm>
          <a:prstGeom prst="rect">
            <a:avLst/>
          </a:prstGeom>
        </p:spPr>
        <p:txBody>
          <a:bodyPr wrap="square">
            <a:spAutoFit/>
          </a:bodyPr>
          <a:lstStyle/>
          <a:p>
            <a:r>
              <a:rPr lang="en-AU" sz="1600" b="1" dirty="0">
                <a:latin typeface="Arial Narrow" panose="020B0606020202030204" pitchFamily="34" charset="0"/>
              </a:rPr>
              <a:t>The art of counting fish</a:t>
            </a:r>
          </a:p>
          <a:p>
            <a:r>
              <a:rPr lang="en-US" sz="1200" dirty="0">
                <a:latin typeface="Arial Narrow" panose="020B0606020202030204" pitchFamily="34" charset="0"/>
              </a:rPr>
              <a:t>Fish live underwater and can swim out of sight making them very difficult to count. But we need to know how many there are, so we know how many we can take. The FAO (Food and Agriculture Organization of the United Nations) uses various sources to estimate global fish stocks and trends as accurately as possible. The results are published every 2 years in the SOFIA report</a:t>
            </a:r>
            <a:r>
              <a:rPr lang="en-US" sz="1200" baseline="30000" dirty="0">
                <a:latin typeface="Arial Narrow" panose="020B0606020202030204" pitchFamily="34" charset="0"/>
              </a:rPr>
              <a:t>[1]</a:t>
            </a:r>
            <a:r>
              <a:rPr lang="en-US" sz="1200" dirty="0">
                <a:latin typeface="Arial Narrow" panose="020B0606020202030204" pitchFamily="34" charset="0"/>
              </a:rPr>
              <a:t>. Below shows you how they do it</a:t>
            </a:r>
            <a:r>
              <a:rPr lang="en-US" sz="1200" baseline="30000" dirty="0">
                <a:latin typeface="Arial Narrow" panose="020B0606020202030204" pitchFamily="34" charset="0"/>
              </a:rPr>
              <a:t>[2]</a:t>
            </a:r>
            <a:r>
              <a:rPr lang="en-US" sz="1200" dirty="0">
                <a:latin typeface="Arial Narrow" panose="020B0606020202030204" pitchFamily="34" charset="0"/>
              </a:rPr>
              <a:t>. </a:t>
            </a:r>
            <a:endParaRPr lang="en-AU" sz="1200" dirty="0">
              <a:latin typeface="Arial Narrow" panose="020B0606020202030204" pitchFamily="34" charset="0"/>
            </a:endParaRPr>
          </a:p>
        </p:txBody>
      </p:sp>
      <p:sp>
        <p:nvSpPr>
          <p:cNvPr id="173" name="TextBox 172">
            <a:extLst>
              <a:ext uri="{FF2B5EF4-FFF2-40B4-BE49-F238E27FC236}">
                <a16:creationId xmlns:a16="http://schemas.microsoft.com/office/drawing/2014/main" id="{BB2CC305-A838-49A5-9C02-CFD1AF81A9C3}"/>
              </a:ext>
            </a:extLst>
          </p:cNvPr>
          <p:cNvSpPr txBox="1"/>
          <p:nvPr/>
        </p:nvSpPr>
        <p:spPr>
          <a:xfrm>
            <a:off x="417044" y="4872082"/>
            <a:ext cx="6221082" cy="246221"/>
          </a:xfrm>
          <a:prstGeom prst="rect">
            <a:avLst/>
          </a:prstGeom>
          <a:noFill/>
        </p:spPr>
        <p:txBody>
          <a:bodyPr wrap="square" rtlCol="0">
            <a:spAutoFit/>
          </a:bodyPr>
          <a:lstStyle/>
          <a:p>
            <a:r>
              <a:rPr lang="en-AU" sz="1000" b="1" dirty="0">
                <a:latin typeface="Arial Narrow" panose="020B0606020202030204" pitchFamily="34" charset="0"/>
              </a:rPr>
              <a:t>Figure 1: Global estimates of fish abundance. Data on the status of fish stocks is provided by fisheries and scientists</a:t>
            </a:r>
            <a:r>
              <a:rPr lang="en-AU" sz="1000" b="1" baseline="30000" dirty="0">
                <a:latin typeface="Arial Narrow" panose="020B0606020202030204" pitchFamily="34" charset="0"/>
              </a:rPr>
              <a:t>[2]</a:t>
            </a:r>
            <a:r>
              <a:rPr lang="en-AU" sz="1000" b="1" dirty="0">
                <a:latin typeface="Arial Narrow" panose="020B0606020202030204" pitchFamily="34" charset="0"/>
              </a:rPr>
              <a:t>.</a:t>
            </a:r>
          </a:p>
        </p:txBody>
      </p:sp>
      <p:sp>
        <p:nvSpPr>
          <p:cNvPr id="174" name="TextBox 173">
            <a:extLst>
              <a:ext uri="{FF2B5EF4-FFF2-40B4-BE49-F238E27FC236}">
                <a16:creationId xmlns:a16="http://schemas.microsoft.com/office/drawing/2014/main" id="{8640DF6B-81C0-4B5D-8FEB-369299749319}"/>
              </a:ext>
            </a:extLst>
          </p:cNvPr>
          <p:cNvSpPr txBox="1"/>
          <p:nvPr/>
        </p:nvSpPr>
        <p:spPr>
          <a:xfrm>
            <a:off x="1323022" y="-51930"/>
            <a:ext cx="4191130" cy="1107996"/>
          </a:xfrm>
          <a:prstGeom prst="rect">
            <a:avLst/>
          </a:prstGeom>
          <a:noFill/>
        </p:spPr>
        <p:txBody>
          <a:bodyPr wrap="square" rtlCol="0" anchor="ctr">
            <a:spAutoFit/>
          </a:bodyPr>
          <a:lstStyle/>
          <a:p>
            <a:pPr algn="ctr"/>
            <a:endParaRPr lang="en-AU" sz="1600" b="1" dirty="0">
              <a:latin typeface="Arial Narrow" pitchFamily="34" charset="0"/>
            </a:endParaRPr>
          </a:p>
          <a:p>
            <a:pPr algn="ctr"/>
            <a:r>
              <a:rPr lang="en-AU" sz="1600" b="1" dirty="0">
                <a:latin typeface="Arial Narrow" pitchFamily="34" charset="0"/>
              </a:rPr>
              <a:t>2. QUITE A CATCH:</a:t>
            </a:r>
          </a:p>
          <a:p>
            <a:pPr algn="ctr"/>
            <a:r>
              <a:rPr lang="en-AU" sz="1600" b="1" dirty="0">
                <a:latin typeface="Arial Narrow" pitchFamily="34" charset="0"/>
              </a:rPr>
              <a:t>ESTIMATING GLOBAL FISH STOCKS</a:t>
            </a:r>
            <a:endParaRPr lang="en-AU" sz="1600" dirty="0">
              <a:latin typeface="Arial Narrow" pitchFamily="34" charset="0"/>
            </a:endParaRPr>
          </a:p>
          <a:p>
            <a:r>
              <a:rPr lang="en-US" b="1" dirty="0">
                <a:latin typeface="Arial Narrow" pitchFamily="34" charset="0"/>
              </a:rPr>
              <a:t> </a:t>
            </a:r>
            <a:endParaRPr lang="en-US" sz="1100" i="1" dirty="0">
              <a:latin typeface="Arial Narrow" pitchFamily="34" charset="0"/>
            </a:endParaRPr>
          </a:p>
        </p:txBody>
      </p:sp>
      <p:sp>
        <p:nvSpPr>
          <p:cNvPr id="113" name="Rectangle 112">
            <a:extLst>
              <a:ext uri="{FF2B5EF4-FFF2-40B4-BE49-F238E27FC236}">
                <a16:creationId xmlns:a16="http://schemas.microsoft.com/office/drawing/2014/main" id="{DE0C8455-0B18-41E8-99D0-BA31610F66F1}"/>
              </a:ext>
            </a:extLst>
          </p:cNvPr>
          <p:cNvSpPr/>
          <p:nvPr/>
        </p:nvSpPr>
        <p:spPr>
          <a:xfrm>
            <a:off x="439985" y="5490660"/>
            <a:ext cx="5961923" cy="1077218"/>
          </a:xfrm>
          <a:prstGeom prst="rect">
            <a:avLst/>
          </a:prstGeom>
        </p:spPr>
        <p:txBody>
          <a:bodyPr wrap="square">
            <a:spAutoFit/>
          </a:bodyPr>
          <a:lstStyle/>
          <a:p>
            <a:r>
              <a:rPr lang="en-AU" sz="1600" b="1" dirty="0">
                <a:latin typeface="Arial Narrow" panose="020B0606020202030204" pitchFamily="34" charset="0"/>
              </a:rPr>
              <a:t>CPUE: Fishing Vessel log book catch data</a:t>
            </a:r>
          </a:p>
          <a:p>
            <a:r>
              <a:rPr lang="en-AU" sz="1200" dirty="0">
                <a:latin typeface="Arial Narrow" panose="020B0606020202030204" pitchFamily="34" charset="0"/>
              </a:rPr>
              <a:t>Fishermen’s log books record how many fish were caught, what gear was used, and how much effort it took for the fishermen to catch those fish (e.g. time spent fishing). That information gives a ‘catch rate’, or CPUE (catch per unit effort) which is then used to estimate the </a:t>
            </a:r>
            <a:r>
              <a:rPr lang="en-AU" sz="1200" i="1" dirty="0">
                <a:latin typeface="Arial Narrow" panose="020B0606020202030204" pitchFamily="34" charset="0"/>
              </a:rPr>
              <a:t>abundance</a:t>
            </a:r>
            <a:r>
              <a:rPr lang="en-AU" sz="1200" dirty="0">
                <a:latin typeface="Arial Narrow" panose="020B0606020202030204" pitchFamily="34" charset="0"/>
              </a:rPr>
              <a:t> of the unit stock. </a:t>
            </a:r>
            <a:br>
              <a:rPr lang="en-AU" sz="1200" dirty="0">
                <a:latin typeface="Arial Narrow" panose="020B0606020202030204" pitchFamily="34" charset="0"/>
              </a:rPr>
            </a:br>
            <a:r>
              <a:rPr lang="en-AU" sz="1200" dirty="0">
                <a:latin typeface="Arial Narrow" panose="020B0606020202030204" pitchFamily="34" charset="0"/>
              </a:rPr>
              <a:t>For example, if more fish are caught (per same unit of effort) there must be more fish in the sea, right?! </a:t>
            </a:r>
            <a:endParaRPr lang="en-AU" sz="1600" b="1" dirty="0">
              <a:latin typeface="Arial Narrow" panose="020B0606020202030204" pitchFamily="34" charset="0"/>
            </a:endParaRPr>
          </a:p>
        </p:txBody>
      </p:sp>
      <p:sp>
        <p:nvSpPr>
          <p:cNvPr id="270" name="TextBox 269">
            <a:extLst>
              <a:ext uri="{FF2B5EF4-FFF2-40B4-BE49-F238E27FC236}">
                <a16:creationId xmlns:a16="http://schemas.microsoft.com/office/drawing/2014/main" id="{89DE2FA7-F0FC-41A2-B573-8155831F588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349" name="Straight Connector 348">
            <a:extLst>
              <a:ext uri="{FF2B5EF4-FFF2-40B4-BE49-F238E27FC236}">
                <a16:creationId xmlns:a16="http://schemas.microsoft.com/office/drawing/2014/main" id="{32C455D1-EF8E-4DBC-80A2-CF61253AD46C}"/>
              </a:ext>
            </a:extLst>
          </p:cNvPr>
          <p:cNvCxnSpPr>
            <a:cxnSpLocks/>
          </p:cNvCxnSpPr>
          <p:nvPr/>
        </p:nvCxnSpPr>
        <p:spPr>
          <a:xfrm flipH="1">
            <a:off x="473195" y="5483687"/>
            <a:ext cx="58759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4" name="Rectangle 193">
            <a:extLst>
              <a:ext uri="{FF2B5EF4-FFF2-40B4-BE49-F238E27FC236}">
                <a16:creationId xmlns:a16="http://schemas.microsoft.com/office/drawing/2014/main" id="{3CCA5ABE-AF15-496A-B902-4264385C0508}"/>
              </a:ext>
            </a:extLst>
          </p:cNvPr>
          <p:cNvSpPr/>
          <p:nvPr/>
        </p:nvSpPr>
        <p:spPr>
          <a:xfrm>
            <a:off x="482092" y="5107734"/>
            <a:ext cx="5872793" cy="32643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195" name="Rectangle 194">
            <a:extLst>
              <a:ext uri="{FF2B5EF4-FFF2-40B4-BE49-F238E27FC236}">
                <a16:creationId xmlns:a16="http://schemas.microsoft.com/office/drawing/2014/main" id="{22948A40-C435-44B9-89D8-2A67442A4DB1}"/>
              </a:ext>
            </a:extLst>
          </p:cNvPr>
          <p:cNvSpPr/>
          <p:nvPr/>
        </p:nvSpPr>
        <p:spPr>
          <a:xfrm>
            <a:off x="496329" y="5114977"/>
            <a:ext cx="5166988" cy="276999"/>
          </a:xfrm>
          <a:prstGeom prst="rect">
            <a:avLst/>
          </a:prstGeom>
        </p:spPr>
        <p:txBody>
          <a:bodyPr wrap="square">
            <a:spAutoFit/>
          </a:bodyPr>
          <a:lstStyle/>
          <a:p>
            <a:r>
              <a:rPr lang="en-AU" sz="1200" b="1" dirty="0">
                <a:latin typeface="Arial Narrow" panose="020B0606020202030204" pitchFamily="34" charset="0"/>
              </a:rPr>
              <a:t>Q. What is the latest estimate of wild fish stocks in millions of tonnes</a:t>
            </a:r>
            <a:r>
              <a:rPr lang="en-AU" sz="1200" b="1" baseline="30000" dirty="0">
                <a:latin typeface="Arial Narrow" panose="020B0606020202030204" pitchFamily="34" charset="0"/>
              </a:rPr>
              <a:t>[1]</a:t>
            </a:r>
            <a:r>
              <a:rPr lang="en-AU" sz="1200" b="1" dirty="0">
                <a:latin typeface="Arial Narrow" panose="020B0606020202030204" pitchFamily="34" charset="0"/>
              </a:rPr>
              <a:t>? Ans.</a:t>
            </a:r>
            <a:endParaRPr lang="en-AU" sz="1600" b="1" dirty="0">
              <a:latin typeface="Arial Narrow" panose="020B0606020202030204" pitchFamily="34" charset="0"/>
            </a:endParaRPr>
          </a:p>
        </p:txBody>
      </p:sp>
      <p:sp>
        <p:nvSpPr>
          <p:cNvPr id="196" name="Rectangle 195">
            <a:extLst>
              <a:ext uri="{FF2B5EF4-FFF2-40B4-BE49-F238E27FC236}">
                <a16:creationId xmlns:a16="http://schemas.microsoft.com/office/drawing/2014/main" id="{D80C264E-90E8-4CF6-913B-5BCACB88CC92}"/>
              </a:ext>
            </a:extLst>
          </p:cNvPr>
          <p:cNvSpPr/>
          <p:nvPr/>
        </p:nvSpPr>
        <p:spPr>
          <a:xfrm>
            <a:off x="5348387" y="5146328"/>
            <a:ext cx="957111" cy="23907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sp>
        <p:nvSpPr>
          <p:cNvPr id="198" name="Rectangle 197">
            <a:extLst>
              <a:ext uri="{FF2B5EF4-FFF2-40B4-BE49-F238E27FC236}">
                <a16:creationId xmlns:a16="http://schemas.microsoft.com/office/drawing/2014/main" id="{EF531B3B-85E6-4CC0-B6AA-A3049DCC9A93}"/>
              </a:ext>
            </a:extLst>
          </p:cNvPr>
          <p:cNvSpPr/>
          <p:nvPr/>
        </p:nvSpPr>
        <p:spPr>
          <a:xfrm>
            <a:off x="493401" y="6564237"/>
            <a:ext cx="5872793" cy="32643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199" name="Rectangle 198">
            <a:extLst>
              <a:ext uri="{FF2B5EF4-FFF2-40B4-BE49-F238E27FC236}">
                <a16:creationId xmlns:a16="http://schemas.microsoft.com/office/drawing/2014/main" id="{44C862C0-7E80-447D-AA68-1D3423E980E2}"/>
              </a:ext>
            </a:extLst>
          </p:cNvPr>
          <p:cNvSpPr/>
          <p:nvPr/>
        </p:nvSpPr>
        <p:spPr>
          <a:xfrm>
            <a:off x="507638" y="6571480"/>
            <a:ext cx="3027022" cy="276999"/>
          </a:xfrm>
          <a:prstGeom prst="rect">
            <a:avLst/>
          </a:prstGeom>
        </p:spPr>
        <p:txBody>
          <a:bodyPr wrap="square">
            <a:spAutoFit/>
          </a:bodyPr>
          <a:lstStyle/>
          <a:p>
            <a:r>
              <a:rPr lang="en-AU" sz="1200" b="1" dirty="0">
                <a:latin typeface="Arial Narrow" panose="020B0606020202030204" pitchFamily="34" charset="0"/>
              </a:rPr>
              <a:t>Q. What does CPUE estimate? Ans.</a:t>
            </a:r>
            <a:endParaRPr lang="en-AU" sz="1600" b="1" dirty="0">
              <a:latin typeface="Arial Narrow" panose="020B0606020202030204" pitchFamily="34" charset="0"/>
            </a:endParaRPr>
          </a:p>
        </p:txBody>
      </p:sp>
      <p:sp>
        <p:nvSpPr>
          <p:cNvPr id="200" name="Rectangle 199">
            <a:extLst>
              <a:ext uri="{FF2B5EF4-FFF2-40B4-BE49-F238E27FC236}">
                <a16:creationId xmlns:a16="http://schemas.microsoft.com/office/drawing/2014/main" id="{167675BD-B03E-4257-9E71-E5E010BF5E36}"/>
              </a:ext>
            </a:extLst>
          </p:cNvPr>
          <p:cNvSpPr/>
          <p:nvPr/>
        </p:nvSpPr>
        <p:spPr>
          <a:xfrm>
            <a:off x="2789561" y="6593018"/>
            <a:ext cx="3535929" cy="24643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Abundance of the unit stock (population)</a:t>
            </a:r>
          </a:p>
        </p:txBody>
      </p:sp>
      <p:sp>
        <p:nvSpPr>
          <p:cNvPr id="201" name="Rectangle 200">
            <a:extLst>
              <a:ext uri="{FF2B5EF4-FFF2-40B4-BE49-F238E27FC236}">
                <a16:creationId xmlns:a16="http://schemas.microsoft.com/office/drawing/2014/main" id="{D60D3314-903A-478C-AE02-02FE4D5015C3}"/>
              </a:ext>
            </a:extLst>
          </p:cNvPr>
          <p:cNvSpPr/>
          <p:nvPr/>
        </p:nvSpPr>
        <p:spPr>
          <a:xfrm>
            <a:off x="413115" y="6882832"/>
            <a:ext cx="3163095" cy="1323439"/>
          </a:xfrm>
          <a:prstGeom prst="rect">
            <a:avLst/>
          </a:prstGeom>
        </p:spPr>
        <p:txBody>
          <a:bodyPr wrap="square">
            <a:spAutoFit/>
          </a:bodyPr>
          <a:lstStyle/>
          <a:p>
            <a:r>
              <a:rPr lang="en-AU" sz="1600" b="1" dirty="0">
                <a:latin typeface="Arial Narrow" panose="020B0606020202030204" pitchFamily="34" charset="0"/>
              </a:rPr>
              <a:t>Suggested Practical</a:t>
            </a:r>
            <a:r>
              <a:rPr lang="en-AU" sz="1600" b="1" baseline="30000" dirty="0">
                <a:latin typeface="Arial Narrow" panose="020B0606020202030204" pitchFamily="34" charset="0"/>
              </a:rPr>
              <a:t>[2]</a:t>
            </a:r>
            <a:endParaRPr lang="en-AU" sz="1600" b="1" dirty="0">
              <a:latin typeface="Arial Narrow" panose="020B0606020202030204" pitchFamily="34" charset="0"/>
            </a:endParaRPr>
          </a:p>
          <a:p>
            <a:pPr algn="ctr"/>
            <a:endParaRPr lang="en-AU" sz="200" b="1" dirty="0">
              <a:latin typeface="Arial Narrow" panose="020B0606020202030204" pitchFamily="34" charset="0"/>
            </a:endParaRPr>
          </a:p>
          <a:p>
            <a:r>
              <a:rPr lang="en-AU" sz="1200" dirty="0">
                <a:latin typeface="Arial Narrow" panose="020B0606020202030204" pitchFamily="34" charset="0"/>
              </a:rPr>
              <a:t>1. Fill a fish tank with lots of small fish (count them)</a:t>
            </a:r>
          </a:p>
          <a:p>
            <a:r>
              <a:rPr lang="en-AU" sz="1200" dirty="0">
                <a:latin typeface="Arial Narrow" panose="020B0606020202030204" pitchFamily="34" charset="0"/>
              </a:rPr>
              <a:t>2. Use a net and make one sweep across the tank</a:t>
            </a:r>
          </a:p>
          <a:p>
            <a:r>
              <a:rPr lang="en-AU" sz="1200" dirty="0">
                <a:latin typeface="Arial Narrow" panose="020B0606020202030204" pitchFamily="34" charset="0"/>
              </a:rPr>
              <a:t>3. Do </a:t>
            </a:r>
            <a:r>
              <a:rPr lang="en-AU" sz="1200" i="1" dirty="0">
                <a:latin typeface="Arial Narrow" panose="020B0606020202030204" pitchFamily="34" charset="0"/>
              </a:rPr>
              <a:t>not</a:t>
            </a:r>
            <a:r>
              <a:rPr lang="en-AU" sz="1200" dirty="0">
                <a:latin typeface="Arial Narrow" panose="020B0606020202030204" pitchFamily="34" charset="0"/>
              </a:rPr>
              <a:t> put them back in the same tank</a:t>
            </a:r>
            <a:br>
              <a:rPr lang="en-AU" sz="1200" dirty="0">
                <a:latin typeface="Arial Narrow" panose="020B0606020202030204" pitchFamily="34" charset="0"/>
              </a:rPr>
            </a:br>
            <a:r>
              <a:rPr lang="en-AU" sz="1200" dirty="0">
                <a:latin typeface="Arial Narrow" panose="020B0606020202030204" pitchFamily="34" charset="0"/>
              </a:rPr>
              <a:t>4. Count the number of fish caught (per unit effort)</a:t>
            </a:r>
          </a:p>
          <a:p>
            <a:r>
              <a:rPr lang="en-AU" sz="1200" dirty="0">
                <a:latin typeface="Arial Narrow" panose="020B0606020202030204" pitchFamily="34" charset="0"/>
              </a:rPr>
              <a:t>5. Repeat steps 2-4 using the same unit of effort.</a:t>
            </a:r>
          </a:p>
        </p:txBody>
      </p:sp>
      <p:sp>
        <p:nvSpPr>
          <p:cNvPr id="202" name="Rectangle 201">
            <a:extLst>
              <a:ext uri="{FF2B5EF4-FFF2-40B4-BE49-F238E27FC236}">
                <a16:creationId xmlns:a16="http://schemas.microsoft.com/office/drawing/2014/main" id="{6556361F-DD70-4125-8444-E001E965C60A}"/>
              </a:ext>
            </a:extLst>
          </p:cNvPr>
          <p:cNvSpPr/>
          <p:nvPr/>
        </p:nvSpPr>
        <p:spPr>
          <a:xfrm>
            <a:off x="3401433" y="6963796"/>
            <a:ext cx="2960786" cy="1162700"/>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203" name="Rectangle: Rounded Corners 202">
            <a:extLst>
              <a:ext uri="{FF2B5EF4-FFF2-40B4-BE49-F238E27FC236}">
                <a16:creationId xmlns:a16="http://schemas.microsoft.com/office/drawing/2014/main" id="{92F4416B-3042-4C19-93FF-359E98C4806B}"/>
              </a:ext>
            </a:extLst>
          </p:cNvPr>
          <p:cNvSpPr/>
          <p:nvPr/>
        </p:nvSpPr>
        <p:spPr>
          <a:xfrm>
            <a:off x="3427788" y="7520336"/>
            <a:ext cx="899061" cy="502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4" name="Rectangle: Rounded Corners 203">
            <a:extLst>
              <a:ext uri="{FF2B5EF4-FFF2-40B4-BE49-F238E27FC236}">
                <a16:creationId xmlns:a16="http://schemas.microsoft.com/office/drawing/2014/main" id="{C98DCBD3-F14E-4022-A23D-CA3661FA1CA5}"/>
              </a:ext>
            </a:extLst>
          </p:cNvPr>
          <p:cNvSpPr/>
          <p:nvPr/>
        </p:nvSpPr>
        <p:spPr>
          <a:xfrm>
            <a:off x="4416922" y="7521141"/>
            <a:ext cx="899061" cy="502009"/>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5" name="Rectangle: Rounded Corners 204">
            <a:extLst>
              <a:ext uri="{FF2B5EF4-FFF2-40B4-BE49-F238E27FC236}">
                <a16:creationId xmlns:a16="http://schemas.microsoft.com/office/drawing/2014/main" id="{0268EDA8-999A-462B-8A6E-AE7D94E9A939}"/>
              </a:ext>
            </a:extLst>
          </p:cNvPr>
          <p:cNvSpPr/>
          <p:nvPr/>
        </p:nvSpPr>
        <p:spPr>
          <a:xfrm>
            <a:off x="5427652" y="7506923"/>
            <a:ext cx="899061" cy="502009"/>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6" name="Freeform: Shape 205">
            <a:extLst>
              <a:ext uri="{FF2B5EF4-FFF2-40B4-BE49-F238E27FC236}">
                <a16:creationId xmlns:a16="http://schemas.microsoft.com/office/drawing/2014/main" id="{6ECEDCC6-2016-4A42-90B6-7C26E9FF0DD4}"/>
              </a:ext>
            </a:extLst>
          </p:cNvPr>
          <p:cNvSpPr/>
          <p:nvPr/>
        </p:nvSpPr>
        <p:spPr>
          <a:xfrm>
            <a:off x="3565029" y="7839630"/>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07" name="Freeform: Shape 206">
            <a:extLst>
              <a:ext uri="{FF2B5EF4-FFF2-40B4-BE49-F238E27FC236}">
                <a16:creationId xmlns:a16="http://schemas.microsoft.com/office/drawing/2014/main" id="{D6632877-B326-4754-ADA6-8DB8C9E79BB1}"/>
              </a:ext>
            </a:extLst>
          </p:cNvPr>
          <p:cNvSpPr/>
          <p:nvPr/>
        </p:nvSpPr>
        <p:spPr>
          <a:xfrm>
            <a:off x="3800643" y="7692640"/>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08" name="Freeform: Shape 207">
            <a:extLst>
              <a:ext uri="{FF2B5EF4-FFF2-40B4-BE49-F238E27FC236}">
                <a16:creationId xmlns:a16="http://schemas.microsoft.com/office/drawing/2014/main" id="{38B3F686-1A86-4103-919C-9025459C2414}"/>
              </a:ext>
            </a:extLst>
          </p:cNvPr>
          <p:cNvSpPr/>
          <p:nvPr/>
        </p:nvSpPr>
        <p:spPr>
          <a:xfrm>
            <a:off x="3782837" y="7849642"/>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09" name="Freeform: Shape 208">
            <a:extLst>
              <a:ext uri="{FF2B5EF4-FFF2-40B4-BE49-F238E27FC236}">
                <a16:creationId xmlns:a16="http://schemas.microsoft.com/office/drawing/2014/main" id="{3AFA620A-2316-484C-AE65-5C84A69D636E}"/>
              </a:ext>
            </a:extLst>
          </p:cNvPr>
          <p:cNvSpPr/>
          <p:nvPr/>
        </p:nvSpPr>
        <p:spPr>
          <a:xfrm>
            <a:off x="4012281" y="7838887"/>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0" name="Freeform: Shape 209">
            <a:extLst>
              <a:ext uri="{FF2B5EF4-FFF2-40B4-BE49-F238E27FC236}">
                <a16:creationId xmlns:a16="http://schemas.microsoft.com/office/drawing/2014/main" id="{2484313B-EAF9-4B30-8402-F8B9A3D58113}"/>
              </a:ext>
            </a:extLst>
          </p:cNvPr>
          <p:cNvSpPr/>
          <p:nvPr/>
        </p:nvSpPr>
        <p:spPr>
          <a:xfrm rot="19732081">
            <a:off x="3962477" y="7190859"/>
            <a:ext cx="142910" cy="732741"/>
          </a:xfrm>
          <a:custGeom>
            <a:avLst/>
            <a:gdLst>
              <a:gd name="connsiteX0" fmla="*/ 112577 w 146651"/>
              <a:gd name="connsiteY0" fmla="*/ 0 h 624910"/>
              <a:gd name="connsiteX1" fmla="*/ 97337 w 146651"/>
              <a:gd name="connsiteY1" fmla="*/ 236220 h 624910"/>
              <a:gd name="connsiteX2" fmla="*/ 51617 w 146651"/>
              <a:gd name="connsiteY2" fmla="*/ 251460 h 624910"/>
              <a:gd name="connsiteX3" fmla="*/ 28757 w 146651"/>
              <a:gd name="connsiteY3" fmla="*/ 266700 h 624910"/>
              <a:gd name="connsiteX4" fmla="*/ 5897 w 146651"/>
              <a:gd name="connsiteY4" fmla="*/ 304800 h 624910"/>
              <a:gd name="connsiteX5" fmla="*/ 43997 w 146651"/>
              <a:gd name="connsiteY5" fmla="*/ 586740 h 624910"/>
              <a:gd name="connsiteX6" fmla="*/ 82097 w 146651"/>
              <a:gd name="connsiteY6" fmla="*/ 617220 h 624910"/>
              <a:gd name="connsiteX7" fmla="*/ 104957 w 146651"/>
              <a:gd name="connsiteY7" fmla="*/ 624840 h 624910"/>
              <a:gd name="connsiteX8" fmla="*/ 143057 w 146651"/>
              <a:gd name="connsiteY8" fmla="*/ 617220 h 624910"/>
              <a:gd name="connsiteX9" fmla="*/ 135437 w 146651"/>
              <a:gd name="connsiteY9" fmla="*/ 320040 h 624910"/>
              <a:gd name="connsiteX10" fmla="*/ 127817 w 146651"/>
              <a:gd name="connsiteY10" fmla="*/ 220980 h 62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651" h="624910">
                <a:moveTo>
                  <a:pt x="112577" y="0"/>
                </a:moveTo>
                <a:cubicBezTo>
                  <a:pt x="107497" y="78740"/>
                  <a:pt x="115927" y="159537"/>
                  <a:pt x="97337" y="236220"/>
                </a:cubicBezTo>
                <a:cubicBezTo>
                  <a:pt x="93552" y="251832"/>
                  <a:pt x="64983" y="242549"/>
                  <a:pt x="51617" y="251460"/>
                </a:cubicBezTo>
                <a:lnTo>
                  <a:pt x="28757" y="266700"/>
                </a:lnTo>
                <a:cubicBezTo>
                  <a:pt x="21137" y="279400"/>
                  <a:pt x="6767" y="290015"/>
                  <a:pt x="5897" y="304800"/>
                </a:cubicBezTo>
                <a:cubicBezTo>
                  <a:pt x="701" y="393140"/>
                  <a:pt x="-15252" y="507741"/>
                  <a:pt x="43997" y="586740"/>
                </a:cubicBezTo>
                <a:cubicBezTo>
                  <a:pt x="53755" y="599751"/>
                  <a:pt x="68305" y="608600"/>
                  <a:pt x="82097" y="617220"/>
                </a:cubicBezTo>
                <a:cubicBezTo>
                  <a:pt x="88908" y="621477"/>
                  <a:pt x="97337" y="622300"/>
                  <a:pt x="104957" y="624840"/>
                </a:cubicBezTo>
                <a:cubicBezTo>
                  <a:pt x="117657" y="622300"/>
                  <a:pt x="141768" y="630107"/>
                  <a:pt x="143057" y="617220"/>
                </a:cubicBezTo>
                <a:cubicBezTo>
                  <a:pt x="152917" y="518619"/>
                  <a:pt x="139837" y="419035"/>
                  <a:pt x="135437" y="320040"/>
                </a:cubicBezTo>
                <a:cubicBezTo>
                  <a:pt x="124894" y="82822"/>
                  <a:pt x="127817" y="489962"/>
                  <a:pt x="127817" y="22098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1" name="Freeform: Shape 210">
            <a:extLst>
              <a:ext uri="{FF2B5EF4-FFF2-40B4-BE49-F238E27FC236}">
                <a16:creationId xmlns:a16="http://schemas.microsoft.com/office/drawing/2014/main" id="{9F7DFE48-2C68-424A-809B-BBA77C4C49F1}"/>
              </a:ext>
            </a:extLst>
          </p:cNvPr>
          <p:cNvSpPr/>
          <p:nvPr/>
        </p:nvSpPr>
        <p:spPr>
          <a:xfrm>
            <a:off x="4045954" y="7596221"/>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2" name="Freeform: Shape 211">
            <a:extLst>
              <a:ext uri="{FF2B5EF4-FFF2-40B4-BE49-F238E27FC236}">
                <a16:creationId xmlns:a16="http://schemas.microsoft.com/office/drawing/2014/main" id="{6ED14204-1795-403B-8910-11F2AC0D4FB3}"/>
              </a:ext>
            </a:extLst>
          </p:cNvPr>
          <p:cNvSpPr/>
          <p:nvPr/>
        </p:nvSpPr>
        <p:spPr>
          <a:xfrm>
            <a:off x="3646252" y="7593175"/>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3" name="Freeform: Shape 212">
            <a:extLst>
              <a:ext uri="{FF2B5EF4-FFF2-40B4-BE49-F238E27FC236}">
                <a16:creationId xmlns:a16="http://schemas.microsoft.com/office/drawing/2014/main" id="{8D36FDBE-ED2E-42A2-9F37-83AF01BACD03}"/>
              </a:ext>
            </a:extLst>
          </p:cNvPr>
          <p:cNvSpPr/>
          <p:nvPr/>
        </p:nvSpPr>
        <p:spPr>
          <a:xfrm>
            <a:off x="3960163" y="7481064"/>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4" name="TextBox 213">
            <a:extLst>
              <a:ext uri="{FF2B5EF4-FFF2-40B4-BE49-F238E27FC236}">
                <a16:creationId xmlns:a16="http://schemas.microsoft.com/office/drawing/2014/main" id="{4DF762C0-E452-4CFF-9E48-56794A522ABF}"/>
              </a:ext>
            </a:extLst>
          </p:cNvPr>
          <p:cNvSpPr txBox="1"/>
          <p:nvPr/>
        </p:nvSpPr>
        <p:spPr>
          <a:xfrm rot="16200000">
            <a:off x="3221225" y="7039241"/>
            <a:ext cx="568545" cy="246221"/>
          </a:xfrm>
          <a:prstGeom prst="rect">
            <a:avLst/>
          </a:prstGeom>
          <a:noFill/>
        </p:spPr>
        <p:txBody>
          <a:bodyPr wrap="square" rtlCol="0">
            <a:spAutoFit/>
          </a:bodyPr>
          <a:lstStyle/>
          <a:p>
            <a:r>
              <a:rPr lang="en-AU" sz="1000" dirty="0">
                <a:solidFill>
                  <a:schemeClr val="bg1"/>
                </a:solidFill>
                <a:latin typeface="Arial Narrow" panose="020B0606020202030204" pitchFamily="34" charset="0"/>
              </a:rPr>
              <a:t>net</a:t>
            </a:r>
          </a:p>
        </p:txBody>
      </p:sp>
      <p:sp>
        <p:nvSpPr>
          <p:cNvPr id="215" name="Freeform: Shape 214">
            <a:extLst>
              <a:ext uri="{FF2B5EF4-FFF2-40B4-BE49-F238E27FC236}">
                <a16:creationId xmlns:a16="http://schemas.microsoft.com/office/drawing/2014/main" id="{08B76EF7-AC94-4776-88E0-1BC69B8FEEBB}"/>
              </a:ext>
            </a:extLst>
          </p:cNvPr>
          <p:cNvSpPr/>
          <p:nvPr/>
        </p:nvSpPr>
        <p:spPr>
          <a:xfrm>
            <a:off x="4551645" y="7832496"/>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6" name="Freeform: Shape 215">
            <a:extLst>
              <a:ext uri="{FF2B5EF4-FFF2-40B4-BE49-F238E27FC236}">
                <a16:creationId xmlns:a16="http://schemas.microsoft.com/office/drawing/2014/main" id="{95AD8425-3B3F-4DF7-B5EA-7913D8019F1E}"/>
              </a:ext>
            </a:extLst>
          </p:cNvPr>
          <p:cNvSpPr/>
          <p:nvPr/>
        </p:nvSpPr>
        <p:spPr>
          <a:xfrm>
            <a:off x="4770038" y="7876076"/>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7" name="Freeform: Shape 216">
            <a:extLst>
              <a:ext uri="{FF2B5EF4-FFF2-40B4-BE49-F238E27FC236}">
                <a16:creationId xmlns:a16="http://schemas.microsoft.com/office/drawing/2014/main" id="{B522F1BB-C530-4FDE-9835-F99B05AEA5B0}"/>
              </a:ext>
            </a:extLst>
          </p:cNvPr>
          <p:cNvSpPr/>
          <p:nvPr/>
        </p:nvSpPr>
        <p:spPr>
          <a:xfrm>
            <a:off x="5024503" y="7839692"/>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8" name="Freeform: Shape 217">
            <a:extLst>
              <a:ext uri="{FF2B5EF4-FFF2-40B4-BE49-F238E27FC236}">
                <a16:creationId xmlns:a16="http://schemas.microsoft.com/office/drawing/2014/main" id="{FEBE0875-F5E4-41D7-BD98-7ECAB99801E7}"/>
              </a:ext>
            </a:extLst>
          </p:cNvPr>
          <p:cNvSpPr/>
          <p:nvPr/>
        </p:nvSpPr>
        <p:spPr>
          <a:xfrm>
            <a:off x="4498396" y="7164379"/>
            <a:ext cx="144768" cy="689207"/>
          </a:xfrm>
          <a:custGeom>
            <a:avLst/>
            <a:gdLst>
              <a:gd name="connsiteX0" fmla="*/ 112577 w 146651"/>
              <a:gd name="connsiteY0" fmla="*/ 0 h 624910"/>
              <a:gd name="connsiteX1" fmla="*/ 97337 w 146651"/>
              <a:gd name="connsiteY1" fmla="*/ 236220 h 624910"/>
              <a:gd name="connsiteX2" fmla="*/ 51617 w 146651"/>
              <a:gd name="connsiteY2" fmla="*/ 251460 h 624910"/>
              <a:gd name="connsiteX3" fmla="*/ 28757 w 146651"/>
              <a:gd name="connsiteY3" fmla="*/ 266700 h 624910"/>
              <a:gd name="connsiteX4" fmla="*/ 5897 w 146651"/>
              <a:gd name="connsiteY4" fmla="*/ 304800 h 624910"/>
              <a:gd name="connsiteX5" fmla="*/ 43997 w 146651"/>
              <a:gd name="connsiteY5" fmla="*/ 586740 h 624910"/>
              <a:gd name="connsiteX6" fmla="*/ 82097 w 146651"/>
              <a:gd name="connsiteY6" fmla="*/ 617220 h 624910"/>
              <a:gd name="connsiteX7" fmla="*/ 104957 w 146651"/>
              <a:gd name="connsiteY7" fmla="*/ 624840 h 624910"/>
              <a:gd name="connsiteX8" fmla="*/ 143057 w 146651"/>
              <a:gd name="connsiteY8" fmla="*/ 617220 h 624910"/>
              <a:gd name="connsiteX9" fmla="*/ 135437 w 146651"/>
              <a:gd name="connsiteY9" fmla="*/ 320040 h 624910"/>
              <a:gd name="connsiteX10" fmla="*/ 127817 w 146651"/>
              <a:gd name="connsiteY10" fmla="*/ 220980 h 62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651" h="624910">
                <a:moveTo>
                  <a:pt x="112577" y="0"/>
                </a:moveTo>
                <a:cubicBezTo>
                  <a:pt x="107497" y="78740"/>
                  <a:pt x="115927" y="159537"/>
                  <a:pt x="97337" y="236220"/>
                </a:cubicBezTo>
                <a:cubicBezTo>
                  <a:pt x="93552" y="251832"/>
                  <a:pt x="64983" y="242549"/>
                  <a:pt x="51617" y="251460"/>
                </a:cubicBezTo>
                <a:lnTo>
                  <a:pt x="28757" y="266700"/>
                </a:lnTo>
                <a:cubicBezTo>
                  <a:pt x="21137" y="279400"/>
                  <a:pt x="6767" y="290015"/>
                  <a:pt x="5897" y="304800"/>
                </a:cubicBezTo>
                <a:cubicBezTo>
                  <a:pt x="701" y="393140"/>
                  <a:pt x="-15252" y="507741"/>
                  <a:pt x="43997" y="586740"/>
                </a:cubicBezTo>
                <a:cubicBezTo>
                  <a:pt x="53755" y="599751"/>
                  <a:pt x="68305" y="608600"/>
                  <a:pt x="82097" y="617220"/>
                </a:cubicBezTo>
                <a:cubicBezTo>
                  <a:pt x="88908" y="621477"/>
                  <a:pt x="97337" y="622300"/>
                  <a:pt x="104957" y="624840"/>
                </a:cubicBezTo>
                <a:cubicBezTo>
                  <a:pt x="117657" y="622300"/>
                  <a:pt x="141768" y="630107"/>
                  <a:pt x="143057" y="617220"/>
                </a:cubicBezTo>
                <a:cubicBezTo>
                  <a:pt x="152917" y="518619"/>
                  <a:pt x="139837" y="419035"/>
                  <a:pt x="135437" y="320040"/>
                </a:cubicBezTo>
                <a:cubicBezTo>
                  <a:pt x="124894" y="82822"/>
                  <a:pt x="127817" y="489962"/>
                  <a:pt x="127817" y="22098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9" name="Freeform: Shape 218">
            <a:extLst>
              <a:ext uri="{FF2B5EF4-FFF2-40B4-BE49-F238E27FC236}">
                <a16:creationId xmlns:a16="http://schemas.microsoft.com/office/drawing/2014/main" id="{9E3C5B58-8CD0-460E-9D02-957D6DDBE38D}"/>
              </a:ext>
            </a:extLst>
          </p:cNvPr>
          <p:cNvSpPr/>
          <p:nvPr/>
        </p:nvSpPr>
        <p:spPr>
          <a:xfrm rot="19732081">
            <a:off x="4960077" y="7195738"/>
            <a:ext cx="156397" cy="724594"/>
          </a:xfrm>
          <a:custGeom>
            <a:avLst/>
            <a:gdLst>
              <a:gd name="connsiteX0" fmla="*/ 112577 w 146651"/>
              <a:gd name="connsiteY0" fmla="*/ 0 h 624910"/>
              <a:gd name="connsiteX1" fmla="*/ 97337 w 146651"/>
              <a:gd name="connsiteY1" fmla="*/ 236220 h 624910"/>
              <a:gd name="connsiteX2" fmla="*/ 51617 w 146651"/>
              <a:gd name="connsiteY2" fmla="*/ 251460 h 624910"/>
              <a:gd name="connsiteX3" fmla="*/ 28757 w 146651"/>
              <a:gd name="connsiteY3" fmla="*/ 266700 h 624910"/>
              <a:gd name="connsiteX4" fmla="*/ 5897 w 146651"/>
              <a:gd name="connsiteY4" fmla="*/ 304800 h 624910"/>
              <a:gd name="connsiteX5" fmla="*/ 43997 w 146651"/>
              <a:gd name="connsiteY5" fmla="*/ 586740 h 624910"/>
              <a:gd name="connsiteX6" fmla="*/ 82097 w 146651"/>
              <a:gd name="connsiteY6" fmla="*/ 617220 h 624910"/>
              <a:gd name="connsiteX7" fmla="*/ 104957 w 146651"/>
              <a:gd name="connsiteY7" fmla="*/ 624840 h 624910"/>
              <a:gd name="connsiteX8" fmla="*/ 143057 w 146651"/>
              <a:gd name="connsiteY8" fmla="*/ 617220 h 624910"/>
              <a:gd name="connsiteX9" fmla="*/ 135437 w 146651"/>
              <a:gd name="connsiteY9" fmla="*/ 320040 h 624910"/>
              <a:gd name="connsiteX10" fmla="*/ 127817 w 146651"/>
              <a:gd name="connsiteY10" fmla="*/ 220980 h 62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651" h="624910">
                <a:moveTo>
                  <a:pt x="112577" y="0"/>
                </a:moveTo>
                <a:cubicBezTo>
                  <a:pt x="107497" y="78740"/>
                  <a:pt x="115927" y="159537"/>
                  <a:pt x="97337" y="236220"/>
                </a:cubicBezTo>
                <a:cubicBezTo>
                  <a:pt x="93552" y="251832"/>
                  <a:pt x="64983" y="242549"/>
                  <a:pt x="51617" y="251460"/>
                </a:cubicBezTo>
                <a:lnTo>
                  <a:pt x="28757" y="266700"/>
                </a:lnTo>
                <a:cubicBezTo>
                  <a:pt x="21137" y="279400"/>
                  <a:pt x="6767" y="290015"/>
                  <a:pt x="5897" y="304800"/>
                </a:cubicBezTo>
                <a:cubicBezTo>
                  <a:pt x="701" y="393140"/>
                  <a:pt x="-15252" y="507741"/>
                  <a:pt x="43997" y="586740"/>
                </a:cubicBezTo>
                <a:cubicBezTo>
                  <a:pt x="53755" y="599751"/>
                  <a:pt x="68305" y="608600"/>
                  <a:pt x="82097" y="617220"/>
                </a:cubicBezTo>
                <a:cubicBezTo>
                  <a:pt x="88908" y="621477"/>
                  <a:pt x="97337" y="622300"/>
                  <a:pt x="104957" y="624840"/>
                </a:cubicBezTo>
                <a:cubicBezTo>
                  <a:pt x="117657" y="622300"/>
                  <a:pt x="141768" y="630107"/>
                  <a:pt x="143057" y="617220"/>
                </a:cubicBezTo>
                <a:cubicBezTo>
                  <a:pt x="152917" y="518619"/>
                  <a:pt x="139837" y="419035"/>
                  <a:pt x="135437" y="320040"/>
                </a:cubicBezTo>
                <a:cubicBezTo>
                  <a:pt x="124894" y="82822"/>
                  <a:pt x="127817" y="489962"/>
                  <a:pt x="127817" y="22098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0" name="Freeform: Shape 219">
            <a:extLst>
              <a:ext uri="{FF2B5EF4-FFF2-40B4-BE49-F238E27FC236}">
                <a16:creationId xmlns:a16="http://schemas.microsoft.com/office/drawing/2014/main" id="{0E44A0F6-0692-467A-9223-90EE1C3920EB}"/>
              </a:ext>
            </a:extLst>
          </p:cNvPr>
          <p:cNvSpPr/>
          <p:nvPr/>
        </p:nvSpPr>
        <p:spPr>
          <a:xfrm>
            <a:off x="5053838" y="7621062"/>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1" name="Freeform: Shape 220">
            <a:extLst>
              <a:ext uri="{FF2B5EF4-FFF2-40B4-BE49-F238E27FC236}">
                <a16:creationId xmlns:a16="http://schemas.microsoft.com/office/drawing/2014/main" id="{207F607B-EF69-460C-A0B2-AD0B6A9FE255}"/>
              </a:ext>
            </a:extLst>
          </p:cNvPr>
          <p:cNvSpPr/>
          <p:nvPr/>
        </p:nvSpPr>
        <p:spPr>
          <a:xfrm>
            <a:off x="5788962" y="7836698"/>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2" name="Freeform: Shape 221">
            <a:extLst>
              <a:ext uri="{FF2B5EF4-FFF2-40B4-BE49-F238E27FC236}">
                <a16:creationId xmlns:a16="http://schemas.microsoft.com/office/drawing/2014/main" id="{F4BA0148-F9A0-47D9-B72B-8CD3CCE11A92}"/>
              </a:ext>
            </a:extLst>
          </p:cNvPr>
          <p:cNvSpPr/>
          <p:nvPr/>
        </p:nvSpPr>
        <p:spPr>
          <a:xfrm>
            <a:off x="6043427" y="7800314"/>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3" name="Freeform: Shape 222">
            <a:extLst>
              <a:ext uri="{FF2B5EF4-FFF2-40B4-BE49-F238E27FC236}">
                <a16:creationId xmlns:a16="http://schemas.microsoft.com/office/drawing/2014/main" id="{53B7ACAA-C71B-477E-9317-A02C28657B64}"/>
              </a:ext>
            </a:extLst>
          </p:cNvPr>
          <p:cNvSpPr/>
          <p:nvPr/>
        </p:nvSpPr>
        <p:spPr>
          <a:xfrm>
            <a:off x="5517320" y="7125001"/>
            <a:ext cx="136390" cy="734185"/>
          </a:xfrm>
          <a:custGeom>
            <a:avLst/>
            <a:gdLst>
              <a:gd name="connsiteX0" fmla="*/ 112577 w 146651"/>
              <a:gd name="connsiteY0" fmla="*/ 0 h 624910"/>
              <a:gd name="connsiteX1" fmla="*/ 97337 w 146651"/>
              <a:gd name="connsiteY1" fmla="*/ 236220 h 624910"/>
              <a:gd name="connsiteX2" fmla="*/ 51617 w 146651"/>
              <a:gd name="connsiteY2" fmla="*/ 251460 h 624910"/>
              <a:gd name="connsiteX3" fmla="*/ 28757 w 146651"/>
              <a:gd name="connsiteY3" fmla="*/ 266700 h 624910"/>
              <a:gd name="connsiteX4" fmla="*/ 5897 w 146651"/>
              <a:gd name="connsiteY4" fmla="*/ 304800 h 624910"/>
              <a:gd name="connsiteX5" fmla="*/ 43997 w 146651"/>
              <a:gd name="connsiteY5" fmla="*/ 586740 h 624910"/>
              <a:gd name="connsiteX6" fmla="*/ 82097 w 146651"/>
              <a:gd name="connsiteY6" fmla="*/ 617220 h 624910"/>
              <a:gd name="connsiteX7" fmla="*/ 104957 w 146651"/>
              <a:gd name="connsiteY7" fmla="*/ 624840 h 624910"/>
              <a:gd name="connsiteX8" fmla="*/ 143057 w 146651"/>
              <a:gd name="connsiteY8" fmla="*/ 617220 h 624910"/>
              <a:gd name="connsiteX9" fmla="*/ 135437 w 146651"/>
              <a:gd name="connsiteY9" fmla="*/ 320040 h 624910"/>
              <a:gd name="connsiteX10" fmla="*/ 127817 w 146651"/>
              <a:gd name="connsiteY10" fmla="*/ 220980 h 62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651" h="624910">
                <a:moveTo>
                  <a:pt x="112577" y="0"/>
                </a:moveTo>
                <a:cubicBezTo>
                  <a:pt x="107497" y="78740"/>
                  <a:pt x="115927" y="159537"/>
                  <a:pt x="97337" y="236220"/>
                </a:cubicBezTo>
                <a:cubicBezTo>
                  <a:pt x="93552" y="251832"/>
                  <a:pt x="64983" y="242549"/>
                  <a:pt x="51617" y="251460"/>
                </a:cubicBezTo>
                <a:lnTo>
                  <a:pt x="28757" y="266700"/>
                </a:lnTo>
                <a:cubicBezTo>
                  <a:pt x="21137" y="279400"/>
                  <a:pt x="6767" y="290015"/>
                  <a:pt x="5897" y="304800"/>
                </a:cubicBezTo>
                <a:cubicBezTo>
                  <a:pt x="701" y="393140"/>
                  <a:pt x="-15252" y="507741"/>
                  <a:pt x="43997" y="586740"/>
                </a:cubicBezTo>
                <a:cubicBezTo>
                  <a:pt x="53755" y="599751"/>
                  <a:pt x="68305" y="608600"/>
                  <a:pt x="82097" y="617220"/>
                </a:cubicBezTo>
                <a:cubicBezTo>
                  <a:pt x="88908" y="621477"/>
                  <a:pt x="97337" y="622300"/>
                  <a:pt x="104957" y="624840"/>
                </a:cubicBezTo>
                <a:cubicBezTo>
                  <a:pt x="117657" y="622300"/>
                  <a:pt x="141768" y="630107"/>
                  <a:pt x="143057" y="617220"/>
                </a:cubicBezTo>
                <a:cubicBezTo>
                  <a:pt x="152917" y="518619"/>
                  <a:pt x="139837" y="419035"/>
                  <a:pt x="135437" y="320040"/>
                </a:cubicBezTo>
                <a:cubicBezTo>
                  <a:pt x="124894" y="82822"/>
                  <a:pt x="127817" y="489962"/>
                  <a:pt x="127817" y="22098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4" name="Freeform: Shape 223">
            <a:extLst>
              <a:ext uri="{FF2B5EF4-FFF2-40B4-BE49-F238E27FC236}">
                <a16:creationId xmlns:a16="http://schemas.microsoft.com/office/drawing/2014/main" id="{88B8A518-EEC0-4EB9-AA14-4C22CDDDA5D3}"/>
              </a:ext>
            </a:extLst>
          </p:cNvPr>
          <p:cNvSpPr/>
          <p:nvPr/>
        </p:nvSpPr>
        <p:spPr>
          <a:xfrm rot="19732081">
            <a:off x="6016695" y="7145859"/>
            <a:ext cx="112572" cy="713086"/>
          </a:xfrm>
          <a:custGeom>
            <a:avLst/>
            <a:gdLst>
              <a:gd name="connsiteX0" fmla="*/ 112577 w 146651"/>
              <a:gd name="connsiteY0" fmla="*/ 0 h 624910"/>
              <a:gd name="connsiteX1" fmla="*/ 97337 w 146651"/>
              <a:gd name="connsiteY1" fmla="*/ 236220 h 624910"/>
              <a:gd name="connsiteX2" fmla="*/ 51617 w 146651"/>
              <a:gd name="connsiteY2" fmla="*/ 251460 h 624910"/>
              <a:gd name="connsiteX3" fmla="*/ 28757 w 146651"/>
              <a:gd name="connsiteY3" fmla="*/ 266700 h 624910"/>
              <a:gd name="connsiteX4" fmla="*/ 5897 w 146651"/>
              <a:gd name="connsiteY4" fmla="*/ 304800 h 624910"/>
              <a:gd name="connsiteX5" fmla="*/ 43997 w 146651"/>
              <a:gd name="connsiteY5" fmla="*/ 586740 h 624910"/>
              <a:gd name="connsiteX6" fmla="*/ 82097 w 146651"/>
              <a:gd name="connsiteY6" fmla="*/ 617220 h 624910"/>
              <a:gd name="connsiteX7" fmla="*/ 104957 w 146651"/>
              <a:gd name="connsiteY7" fmla="*/ 624840 h 624910"/>
              <a:gd name="connsiteX8" fmla="*/ 143057 w 146651"/>
              <a:gd name="connsiteY8" fmla="*/ 617220 h 624910"/>
              <a:gd name="connsiteX9" fmla="*/ 135437 w 146651"/>
              <a:gd name="connsiteY9" fmla="*/ 320040 h 624910"/>
              <a:gd name="connsiteX10" fmla="*/ 127817 w 146651"/>
              <a:gd name="connsiteY10" fmla="*/ 220980 h 62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651" h="624910">
                <a:moveTo>
                  <a:pt x="112577" y="0"/>
                </a:moveTo>
                <a:cubicBezTo>
                  <a:pt x="107497" y="78740"/>
                  <a:pt x="115927" y="159537"/>
                  <a:pt x="97337" y="236220"/>
                </a:cubicBezTo>
                <a:cubicBezTo>
                  <a:pt x="93552" y="251832"/>
                  <a:pt x="64983" y="242549"/>
                  <a:pt x="51617" y="251460"/>
                </a:cubicBezTo>
                <a:lnTo>
                  <a:pt x="28757" y="266700"/>
                </a:lnTo>
                <a:cubicBezTo>
                  <a:pt x="21137" y="279400"/>
                  <a:pt x="6767" y="290015"/>
                  <a:pt x="5897" y="304800"/>
                </a:cubicBezTo>
                <a:cubicBezTo>
                  <a:pt x="701" y="393140"/>
                  <a:pt x="-15252" y="507741"/>
                  <a:pt x="43997" y="586740"/>
                </a:cubicBezTo>
                <a:cubicBezTo>
                  <a:pt x="53755" y="599751"/>
                  <a:pt x="68305" y="608600"/>
                  <a:pt x="82097" y="617220"/>
                </a:cubicBezTo>
                <a:cubicBezTo>
                  <a:pt x="88908" y="621477"/>
                  <a:pt x="97337" y="622300"/>
                  <a:pt x="104957" y="624840"/>
                </a:cubicBezTo>
                <a:cubicBezTo>
                  <a:pt x="117657" y="622300"/>
                  <a:pt x="141768" y="630107"/>
                  <a:pt x="143057" y="617220"/>
                </a:cubicBezTo>
                <a:cubicBezTo>
                  <a:pt x="152917" y="518619"/>
                  <a:pt x="139837" y="419035"/>
                  <a:pt x="135437" y="320040"/>
                </a:cubicBezTo>
                <a:cubicBezTo>
                  <a:pt x="124894" y="82822"/>
                  <a:pt x="127817" y="489962"/>
                  <a:pt x="127817" y="22098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5" name="Freeform: Shape 224">
            <a:extLst>
              <a:ext uri="{FF2B5EF4-FFF2-40B4-BE49-F238E27FC236}">
                <a16:creationId xmlns:a16="http://schemas.microsoft.com/office/drawing/2014/main" id="{70BF33EC-630C-4AC8-9FD8-28C29B06110C}"/>
              </a:ext>
            </a:extLst>
          </p:cNvPr>
          <p:cNvSpPr/>
          <p:nvPr/>
        </p:nvSpPr>
        <p:spPr>
          <a:xfrm>
            <a:off x="6043088" y="7536023"/>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6" name="Freeform: Shape 225">
            <a:extLst>
              <a:ext uri="{FF2B5EF4-FFF2-40B4-BE49-F238E27FC236}">
                <a16:creationId xmlns:a16="http://schemas.microsoft.com/office/drawing/2014/main" id="{B52B3971-4ACD-46FC-91AA-23E1CA940A60}"/>
              </a:ext>
            </a:extLst>
          </p:cNvPr>
          <p:cNvSpPr/>
          <p:nvPr/>
        </p:nvSpPr>
        <p:spPr>
          <a:xfrm>
            <a:off x="3486173" y="7163575"/>
            <a:ext cx="144335" cy="720986"/>
          </a:xfrm>
          <a:custGeom>
            <a:avLst/>
            <a:gdLst>
              <a:gd name="connsiteX0" fmla="*/ 112577 w 146651"/>
              <a:gd name="connsiteY0" fmla="*/ 0 h 624910"/>
              <a:gd name="connsiteX1" fmla="*/ 97337 w 146651"/>
              <a:gd name="connsiteY1" fmla="*/ 236220 h 624910"/>
              <a:gd name="connsiteX2" fmla="*/ 51617 w 146651"/>
              <a:gd name="connsiteY2" fmla="*/ 251460 h 624910"/>
              <a:gd name="connsiteX3" fmla="*/ 28757 w 146651"/>
              <a:gd name="connsiteY3" fmla="*/ 266700 h 624910"/>
              <a:gd name="connsiteX4" fmla="*/ 5897 w 146651"/>
              <a:gd name="connsiteY4" fmla="*/ 304800 h 624910"/>
              <a:gd name="connsiteX5" fmla="*/ 43997 w 146651"/>
              <a:gd name="connsiteY5" fmla="*/ 586740 h 624910"/>
              <a:gd name="connsiteX6" fmla="*/ 82097 w 146651"/>
              <a:gd name="connsiteY6" fmla="*/ 617220 h 624910"/>
              <a:gd name="connsiteX7" fmla="*/ 104957 w 146651"/>
              <a:gd name="connsiteY7" fmla="*/ 624840 h 624910"/>
              <a:gd name="connsiteX8" fmla="*/ 143057 w 146651"/>
              <a:gd name="connsiteY8" fmla="*/ 617220 h 624910"/>
              <a:gd name="connsiteX9" fmla="*/ 135437 w 146651"/>
              <a:gd name="connsiteY9" fmla="*/ 320040 h 624910"/>
              <a:gd name="connsiteX10" fmla="*/ 127817 w 146651"/>
              <a:gd name="connsiteY10" fmla="*/ 220980 h 62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651" h="624910">
                <a:moveTo>
                  <a:pt x="112577" y="0"/>
                </a:moveTo>
                <a:cubicBezTo>
                  <a:pt x="107497" y="78740"/>
                  <a:pt x="115927" y="159537"/>
                  <a:pt x="97337" y="236220"/>
                </a:cubicBezTo>
                <a:cubicBezTo>
                  <a:pt x="93552" y="251832"/>
                  <a:pt x="64983" y="242549"/>
                  <a:pt x="51617" y="251460"/>
                </a:cubicBezTo>
                <a:lnTo>
                  <a:pt x="28757" y="266700"/>
                </a:lnTo>
                <a:cubicBezTo>
                  <a:pt x="21137" y="279400"/>
                  <a:pt x="6767" y="290015"/>
                  <a:pt x="5897" y="304800"/>
                </a:cubicBezTo>
                <a:cubicBezTo>
                  <a:pt x="701" y="393140"/>
                  <a:pt x="-15252" y="507741"/>
                  <a:pt x="43997" y="586740"/>
                </a:cubicBezTo>
                <a:cubicBezTo>
                  <a:pt x="53755" y="599751"/>
                  <a:pt x="68305" y="608600"/>
                  <a:pt x="82097" y="617220"/>
                </a:cubicBezTo>
                <a:cubicBezTo>
                  <a:pt x="88908" y="621477"/>
                  <a:pt x="97337" y="622300"/>
                  <a:pt x="104957" y="624840"/>
                </a:cubicBezTo>
                <a:cubicBezTo>
                  <a:pt x="117657" y="622300"/>
                  <a:pt x="141768" y="630107"/>
                  <a:pt x="143057" y="617220"/>
                </a:cubicBezTo>
                <a:cubicBezTo>
                  <a:pt x="152917" y="518619"/>
                  <a:pt x="139837" y="419035"/>
                  <a:pt x="135437" y="320040"/>
                </a:cubicBezTo>
                <a:cubicBezTo>
                  <a:pt x="124894" y="82822"/>
                  <a:pt x="127817" y="489962"/>
                  <a:pt x="127817" y="22098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7" name="Freeform: Shape 226">
            <a:extLst>
              <a:ext uri="{FF2B5EF4-FFF2-40B4-BE49-F238E27FC236}">
                <a16:creationId xmlns:a16="http://schemas.microsoft.com/office/drawing/2014/main" id="{4625F6A7-A7E7-4FAE-BE92-6E09E377BF86}"/>
              </a:ext>
            </a:extLst>
          </p:cNvPr>
          <p:cNvSpPr/>
          <p:nvPr/>
        </p:nvSpPr>
        <p:spPr>
          <a:xfrm>
            <a:off x="4124024" y="7733220"/>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8" name="Freeform: Shape 227">
            <a:extLst>
              <a:ext uri="{FF2B5EF4-FFF2-40B4-BE49-F238E27FC236}">
                <a16:creationId xmlns:a16="http://schemas.microsoft.com/office/drawing/2014/main" id="{44ABDA0F-8F67-42ED-9DA4-1C6039676B67}"/>
              </a:ext>
            </a:extLst>
          </p:cNvPr>
          <p:cNvSpPr/>
          <p:nvPr/>
        </p:nvSpPr>
        <p:spPr>
          <a:xfrm>
            <a:off x="4955520" y="7497006"/>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235" name="Straight Connector 234">
            <a:extLst>
              <a:ext uri="{FF2B5EF4-FFF2-40B4-BE49-F238E27FC236}">
                <a16:creationId xmlns:a16="http://schemas.microsoft.com/office/drawing/2014/main" id="{D2159C9F-D1E7-4D5C-A19C-B95555E7690C}"/>
              </a:ext>
            </a:extLst>
          </p:cNvPr>
          <p:cNvCxnSpPr/>
          <p:nvPr/>
        </p:nvCxnSpPr>
        <p:spPr>
          <a:xfrm>
            <a:off x="3504176" y="7504017"/>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6FA03194-DA00-410B-8A4B-24CA383C0A84}"/>
              </a:ext>
            </a:extLst>
          </p:cNvPr>
          <p:cNvCxnSpPr/>
          <p:nvPr/>
        </p:nvCxnSpPr>
        <p:spPr>
          <a:xfrm>
            <a:off x="3506885" y="7603547"/>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40DF43F8-9C51-4E36-9142-B28F9C020888}"/>
              </a:ext>
            </a:extLst>
          </p:cNvPr>
          <p:cNvCxnSpPr/>
          <p:nvPr/>
        </p:nvCxnSpPr>
        <p:spPr>
          <a:xfrm>
            <a:off x="3488493" y="7694822"/>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612A853A-C185-471D-A9FF-0BB41B83D9C2}"/>
              </a:ext>
            </a:extLst>
          </p:cNvPr>
          <p:cNvCxnSpPr/>
          <p:nvPr/>
        </p:nvCxnSpPr>
        <p:spPr>
          <a:xfrm>
            <a:off x="3512034" y="7809608"/>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C2BD8BB8-F281-45AF-BBF2-B180A8F1F074}"/>
              </a:ext>
            </a:extLst>
          </p:cNvPr>
          <p:cNvCxnSpPr>
            <a:cxnSpLocks/>
          </p:cNvCxnSpPr>
          <p:nvPr/>
        </p:nvCxnSpPr>
        <p:spPr>
          <a:xfrm flipV="1">
            <a:off x="3475017" y="7492891"/>
            <a:ext cx="116632" cy="87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FD82801-6F63-4689-BD22-4D9B0DE44EAF}"/>
              </a:ext>
            </a:extLst>
          </p:cNvPr>
          <p:cNvCxnSpPr>
            <a:cxnSpLocks/>
          </p:cNvCxnSpPr>
          <p:nvPr/>
        </p:nvCxnSpPr>
        <p:spPr>
          <a:xfrm flipV="1">
            <a:off x="3491227" y="7600619"/>
            <a:ext cx="116632" cy="87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E23EE8DC-882F-4373-A36E-1580EF731A6D}"/>
              </a:ext>
            </a:extLst>
          </p:cNvPr>
          <p:cNvCxnSpPr>
            <a:cxnSpLocks/>
            <a:stCxn id="226" idx="5"/>
          </p:cNvCxnSpPr>
          <p:nvPr/>
        </p:nvCxnSpPr>
        <p:spPr>
          <a:xfrm flipV="1">
            <a:off x="3529475" y="7750297"/>
            <a:ext cx="107960" cy="90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95323C3A-629B-4048-A8FE-1B428BD1D114}"/>
              </a:ext>
            </a:extLst>
          </p:cNvPr>
          <p:cNvCxnSpPr/>
          <p:nvPr/>
        </p:nvCxnSpPr>
        <p:spPr>
          <a:xfrm>
            <a:off x="4521329" y="7441872"/>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065B442-B67A-446A-8797-FA3D606BB167}"/>
              </a:ext>
            </a:extLst>
          </p:cNvPr>
          <p:cNvCxnSpPr/>
          <p:nvPr/>
        </p:nvCxnSpPr>
        <p:spPr>
          <a:xfrm>
            <a:off x="4524038" y="7541402"/>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AC986F15-5B39-45DA-84D7-9F959B008B40}"/>
              </a:ext>
            </a:extLst>
          </p:cNvPr>
          <p:cNvCxnSpPr/>
          <p:nvPr/>
        </p:nvCxnSpPr>
        <p:spPr>
          <a:xfrm>
            <a:off x="4505646" y="7632677"/>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CA7E25B5-A87C-4801-91DE-82B61ADA1C53}"/>
              </a:ext>
            </a:extLst>
          </p:cNvPr>
          <p:cNvCxnSpPr/>
          <p:nvPr/>
        </p:nvCxnSpPr>
        <p:spPr>
          <a:xfrm>
            <a:off x="4529187" y="7747463"/>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E83D289D-C1B1-4CE2-9B3D-A2FA884E6041}"/>
              </a:ext>
            </a:extLst>
          </p:cNvPr>
          <p:cNvCxnSpPr>
            <a:cxnSpLocks/>
          </p:cNvCxnSpPr>
          <p:nvPr/>
        </p:nvCxnSpPr>
        <p:spPr>
          <a:xfrm flipV="1">
            <a:off x="4492170" y="7430746"/>
            <a:ext cx="116632" cy="87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FB9AA4EB-C6E2-4497-B8BC-AFAD38412191}"/>
              </a:ext>
            </a:extLst>
          </p:cNvPr>
          <p:cNvCxnSpPr>
            <a:cxnSpLocks/>
          </p:cNvCxnSpPr>
          <p:nvPr/>
        </p:nvCxnSpPr>
        <p:spPr>
          <a:xfrm flipV="1">
            <a:off x="4508380" y="7538474"/>
            <a:ext cx="116632" cy="87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B024AF77-BBF5-48F0-9B98-C0A6D02B5B93}"/>
              </a:ext>
            </a:extLst>
          </p:cNvPr>
          <p:cNvCxnSpPr>
            <a:cxnSpLocks/>
          </p:cNvCxnSpPr>
          <p:nvPr/>
        </p:nvCxnSpPr>
        <p:spPr>
          <a:xfrm flipV="1">
            <a:off x="4546628" y="7688152"/>
            <a:ext cx="107960" cy="90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7E54DFF2-D18E-4013-8255-0D75E96BB1FD}"/>
              </a:ext>
            </a:extLst>
          </p:cNvPr>
          <p:cNvCxnSpPr/>
          <p:nvPr/>
        </p:nvCxnSpPr>
        <p:spPr>
          <a:xfrm>
            <a:off x="5538827" y="7468798"/>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2931C290-5EA8-4BCD-81CD-52F3114C5665}"/>
              </a:ext>
            </a:extLst>
          </p:cNvPr>
          <p:cNvCxnSpPr/>
          <p:nvPr/>
        </p:nvCxnSpPr>
        <p:spPr>
          <a:xfrm>
            <a:off x="5541536" y="7568328"/>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EC42028A-579C-4F74-B8F5-7FF3897C80A0}"/>
              </a:ext>
            </a:extLst>
          </p:cNvPr>
          <p:cNvCxnSpPr/>
          <p:nvPr/>
        </p:nvCxnSpPr>
        <p:spPr>
          <a:xfrm>
            <a:off x="5523144" y="7659603"/>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3CCB1A27-D836-4BDF-B810-519F7E6BFFC0}"/>
              </a:ext>
            </a:extLst>
          </p:cNvPr>
          <p:cNvCxnSpPr/>
          <p:nvPr/>
        </p:nvCxnSpPr>
        <p:spPr>
          <a:xfrm>
            <a:off x="5546685" y="7774389"/>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F03F6FDF-E150-4364-AF40-0E0B291DF55B}"/>
              </a:ext>
            </a:extLst>
          </p:cNvPr>
          <p:cNvCxnSpPr>
            <a:cxnSpLocks/>
          </p:cNvCxnSpPr>
          <p:nvPr/>
        </p:nvCxnSpPr>
        <p:spPr>
          <a:xfrm flipV="1">
            <a:off x="5509668" y="7457672"/>
            <a:ext cx="116632" cy="87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845D5155-9233-4381-BAC6-028F560F1365}"/>
              </a:ext>
            </a:extLst>
          </p:cNvPr>
          <p:cNvCxnSpPr>
            <a:cxnSpLocks/>
          </p:cNvCxnSpPr>
          <p:nvPr/>
        </p:nvCxnSpPr>
        <p:spPr>
          <a:xfrm flipV="1">
            <a:off x="5525878" y="7565400"/>
            <a:ext cx="116632" cy="87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00110EC5-E96A-42F0-854C-704805231FA2}"/>
              </a:ext>
            </a:extLst>
          </p:cNvPr>
          <p:cNvCxnSpPr>
            <a:cxnSpLocks/>
          </p:cNvCxnSpPr>
          <p:nvPr/>
        </p:nvCxnSpPr>
        <p:spPr>
          <a:xfrm flipV="1">
            <a:off x="5564126" y="7715078"/>
            <a:ext cx="107960" cy="90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FA493E6D-9881-4BBB-8CBA-B5FD14920FB4}"/>
              </a:ext>
            </a:extLst>
          </p:cNvPr>
          <p:cNvCxnSpPr/>
          <p:nvPr/>
        </p:nvCxnSpPr>
        <p:spPr>
          <a:xfrm>
            <a:off x="6043750" y="7462259"/>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153F26E2-F6B7-414E-828C-A3BAF69909F8}"/>
              </a:ext>
            </a:extLst>
          </p:cNvPr>
          <p:cNvCxnSpPr/>
          <p:nvPr/>
        </p:nvCxnSpPr>
        <p:spPr>
          <a:xfrm>
            <a:off x="6121413" y="7600456"/>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762BCCD6-7067-42FF-ADAF-264B0C66A4D2}"/>
              </a:ext>
            </a:extLst>
          </p:cNvPr>
          <p:cNvCxnSpPr/>
          <p:nvPr/>
        </p:nvCxnSpPr>
        <p:spPr>
          <a:xfrm>
            <a:off x="6127108" y="7615788"/>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0F70717C-DB7A-4FD8-BD9D-2A53A6BEC748}"/>
              </a:ext>
            </a:extLst>
          </p:cNvPr>
          <p:cNvCxnSpPr/>
          <p:nvPr/>
        </p:nvCxnSpPr>
        <p:spPr>
          <a:xfrm>
            <a:off x="6150649" y="7730574"/>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95B3DAFE-AD85-4875-9E87-4FEB091FC72C}"/>
              </a:ext>
            </a:extLst>
          </p:cNvPr>
          <p:cNvCxnSpPr>
            <a:cxnSpLocks/>
          </p:cNvCxnSpPr>
          <p:nvPr/>
        </p:nvCxnSpPr>
        <p:spPr>
          <a:xfrm flipV="1">
            <a:off x="6014591" y="7451133"/>
            <a:ext cx="116632" cy="87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D5B2FB4A-5B9B-4125-99BD-405813CCAF87}"/>
              </a:ext>
            </a:extLst>
          </p:cNvPr>
          <p:cNvCxnSpPr>
            <a:cxnSpLocks/>
          </p:cNvCxnSpPr>
          <p:nvPr/>
        </p:nvCxnSpPr>
        <p:spPr>
          <a:xfrm flipV="1">
            <a:off x="6105755" y="7597528"/>
            <a:ext cx="116632" cy="87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E396DBF1-098E-4C06-82C5-7A532C8EFFB5}"/>
              </a:ext>
            </a:extLst>
          </p:cNvPr>
          <p:cNvCxnSpPr>
            <a:cxnSpLocks/>
          </p:cNvCxnSpPr>
          <p:nvPr/>
        </p:nvCxnSpPr>
        <p:spPr>
          <a:xfrm flipV="1">
            <a:off x="6168090" y="7671263"/>
            <a:ext cx="107960" cy="90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C95E3450-FFE1-46E6-AADE-D5176FF3B0F2}"/>
              </a:ext>
            </a:extLst>
          </p:cNvPr>
          <p:cNvCxnSpPr/>
          <p:nvPr/>
        </p:nvCxnSpPr>
        <p:spPr>
          <a:xfrm>
            <a:off x="5010718" y="7517156"/>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18E2012F-6078-4DE4-BC3B-444D2F948E2A}"/>
              </a:ext>
            </a:extLst>
          </p:cNvPr>
          <p:cNvCxnSpPr/>
          <p:nvPr/>
        </p:nvCxnSpPr>
        <p:spPr>
          <a:xfrm>
            <a:off x="5088381" y="7655353"/>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55E69C32-9CE0-4991-9144-890925547A83}"/>
              </a:ext>
            </a:extLst>
          </p:cNvPr>
          <p:cNvCxnSpPr/>
          <p:nvPr/>
        </p:nvCxnSpPr>
        <p:spPr>
          <a:xfrm>
            <a:off x="5094076" y="7670685"/>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E4A8ED82-B61E-44A5-868B-6E198252D25D}"/>
              </a:ext>
            </a:extLst>
          </p:cNvPr>
          <p:cNvCxnSpPr/>
          <p:nvPr/>
        </p:nvCxnSpPr>
        <p:spPr>
          <a:xfrm>
            <a:off x="5117617" y="7785471"/>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DBD11698-95BC-4E30-BB57-3298B4F329D2}"/>
              </a:ext>
            </a:extLst>
          </p:cNvPr>
          <p:cNvCxnSpPr>
            <a:cxnSpLocks/>
          </p:cNvCxnSpPr>
          <p:nvPr/>
        </p:nvCxnSpPr>
        <p:spPr>
          <a:xfrm flipV="1">
            <a:off x="4981559" y="7506030"/>
            <a:ext cx="116632" cy="87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67CF6140-6AF0-4B76-9D3E-A531BC8CE6B7}"/>
              </a:ext>
            </a:extLst>
          </p:cNvPr>
          <p:cNvCxnSpPr>
            <a:cxnSpLocks/>
          </p:cNvCxnSpPr>
          <p:nvPr/>
        </p:nvCxnSpPr>
        <p:spPr>
          <a:xfrm flipV="1">
            <a:off x="5072723" y="7652425"/>
            <a:ext cx="116632" cy="87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58ADD094-F757-4400-B0EB-4303D60EA35D}"/>
              </a:ext>
            </a:extLst>
          </p:cNvPr>
          <p:cNvCxnSpPr>
            <a:cxnSpLocks/>
          </p:cNvCxnSpPr>
          <p:nvPr/>
        </p:nvCxnSpPr>
        <p:spPr>
          <a:xfrm flipV="1">
            <a:off x="5135058" y="7726160"/>
            <a:ext cx="107960" cy="90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E595EB07-713A-44FF-B3DF-BB6B58468B57}"/>
              </a:ext>
            </a:extLst>
          </p:cNvPr>
          <p:cNvCxnSpPr/>
          <p:nvPr/>
        </p:nvCxnSpPr>
        <p:spPr>
          <a:xfrm>
            <a:off x="3992931" y="7500345"/>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259BDD77-CF34-4765-A1BE-FE17A4D762EA}"/>
              </a:ext>
            </a:extLst>
          </p:cNvPr>
          <p:cNvCxnSpPr/>
          <p:nvPr/>
        </p:nvCxnSpPr>
        <p:spPr>
          <a:xfrm>
            <a:off x="4070594" y="7638542"/>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9590D96E-0641-4915-A4E1-ED9CAD53299A}"/>
              </a:ext>
            </a:extLst>
          </p:cNvPr>
          <p:cNvCxnSpPr/>
          <p:nvPr/>
        </p:nvCxnSpPr>
        <p:spPr>
          <a:xfrm>
            <a:off x="4076289" y="7653874"/>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997898CA-8008-452D-BCD3-112786848ED8}"/>
              </a:ext>
            </a:extLst>
          </p:cNvPr>
          <p:cNvCxnSpPr/>
          <p:nvPr/>
        </p:nvCxnSpPr>
        <p:spPr>
          <a:xfrm>
            <a:off x="4099830" y="7768660"/>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A04A6B37-F773-4CD1-8FC0-54F0790721E2}"/>
              </a:ext>
            </a:extLst>
          </p:cNvPr>
          <p:cNvCxnSpPr>
            <a:cxnSpLocks/>
          </p:cNvCxnSpPr>
          <p:nvPr/>
        </p:nvCxnSpPr>
        <p:spPr>
          <a:xfrm flipV="1">
            <a:off x="3963772" y="7489219"/>
            <a:ext cx="116632" cy="87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A555BDD1-DFDD-4C93-8550-88C45A96D899}"/>
              </a:ext>
            </a:extLst>
          </p:cNvPr>
          <p:cNvCxnSpPr>
            <a:cxnSpLocks/>
          </p:cNvCxnSpPr>
          <p:nvPr/>
        </p:nvCxnSpPr>
        <p:spPr>
          <a:xfrm flipV="1">
            <a:off x="4054936" y="7635614"/>
            <a:ext cx="116632" cy="87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9A217C3D-EDE1-4217-B82A-73BED02E8071}"/>
              </a:ext>
            </a:extLst>
          </p:cNvPr>
          <p:cNvCxnSpPr>
            <a:cxnSpLocks/>
          </p:cNvCxnSpPr>
          <p:nvPr/>
        </p:nvCxnSpPr>
        <p:spPr>
          <a:xfrm flipV="1">
            <a:off x="4117271" y="7709349"/>
            <a:ext cx="107960" cy="90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7" name="Freeform: Shape 356">
            <a:extLst>
              <a:ext uri="{FF2B5EF4-FFF2-40B4-BE49-F238E27FC236}">
                <a16:creationId xmlns:a16="http://schemas.microsoft.com/office/drawing/2014/main" id="{5EA6E392-A22A-41A8-90E1-D70C80EC7102}"/>
              </a:ext>
            </a:extLst>
          </p:cNvPr>
          <p:cNvSpPr/>
          <p:nvPr/>
        </p:nvSpPr>
        <p:spPr>
          <a:xfrm>
            <a:off x="3659153" y="7344412"/>
            <a:ext cx="221184" cy="152400"/>
          </a:xfrm>
          <a:custGeom>
            <a:avLst/>
            <a:gdLst>
              <a:gd name="connsiteX0" fmla="*/ 0 w 221184"/>
              <a:gd name="connsiteY0" fmla="*/ 0 h 152400"/>
              <a:gd name="connsiteX1" fmla="*/ 7620 w 221184"/>
              <a:gd name="connsiteY1" fmla="*/ 45720 h 152400"/>
              <a:gd name="connsiteX2" fmla="*/ 76200 w 221184"/>
              <a:gd name="connsiteY2" fmla="*/ 83820 h 152400"/>
              <a:gd name="connsiteX3" fmla="*/ 213360 w 221184"/>
              <a:gd name="connsiteY3" fmla="*/ 68580 h 152400"/>
              <a:gd name="connsiteX4" fmla="*/ 190500 w 221184"/>
              <a:gd name="connsiteY4" fmla="*/ 38100 h 152400"/>
              <a:gd name="connsiteX5" fmla="*/ 144780 w 221184"/>
              <a:gd name="connsiteY5" fmla="*/ 22860 h 152400"/>
              <a:gd name="connsiteX6" fmla="*/ 167640 w 221184"/>
              <a:gd name="connsiteY6" fmla="*/ 45720 h 152400"/>
              <a:gd name="connsiteX7" fmla="*/ 182880 w 221184"/>
              <a:gd name="connsiteY7" fmla="*/ 68580 h 152400"/>
              <a:gd name="connsiteX8" fmla="*/ 205740 w 221184"/>
              <a:gd name="connsiteY8" fmla="*/ 76200 h 152400"/>
              <a:gd name="connsiteX9" fmla="*/ 190500 w 221184"/>
              <a:gd name="connsiteY9" fmla="*/ 129540 h 152400"/>
              <a:gd name="connsiteX10" fmla="*/ 175260 w 221184"/>
              <a:gd name="connsiteY10" fmla="*/ 152400 h 152400"/>
              <a:gd name="connsiteX11" fmla="*/ 182880 w 221184"/>
              <a:gd name="connsiteY11" fmla="*/ 129540 h 152400"/>
              <a:gd name="connsiteX12" fmla="*/ 213360 w 221184"/>
              <a:gd name="connsiteY12" fmla="*/ 121920 h 152400"/>
              <a:gd name="connsiteX13" fmla="*/ 213360 w 221184"/>
              <a:gd name="connsiteY13" fmla="*/ 8382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184" h="152400">
                <a:moveTo>
                  <a:pt x="0" y="0"/>
                </a:moveTo>
                <a:cubicBezTo>
                  <a:pt x="2540" y="15240"/>
                  <a:pt x="-1240" y="33063"/>
                  <a:pt x="7620" y="45720"/>
                </a:cubicBezTo>
                <a:cubicBezTo>
                  <a:pt x="23569" y="68504"/>
                  <a:pt x="51950" y="75737"/>
                  <a:pt x="76200" y="83820"/>
                </a:cubicBezTo>
                <a:cubicBezTo>
                  <a:pt x="121920" y="78740"/>
                  <a:pt x="170649" y="85664"/>
                  <a:pt x="213360" y="68580"/>
                </a:cubicBezTo>
                <a:cubicBezTo>
                  <a:pt x="225152" y="63863"/>
                  <a:pt x="201067" y="45145"/>
                  <a:pt x="190500" y="38100"/>
                </a:cubicBezTo>
                <a:cubicBezTo>
                  <a:pt x="177134" y="29189"/>
                  <a:pt x="144780" y="22860"/>
                  <a:pt x="144780" y="22860"/>
                </a:cubicBezTo>
                <a:cubicBezTo>
                  <a:pt x="152400" y="30480"/>
                  <a:pt x="160741" y="37441"/>
                  <a:pt x="167640" y="45720"/>
                </a:cubicBezTo>
                <a:cubicBezTo>
                  <a:pt x="173503" y="52755"/>
                  <a:pt x="175729" y="62859"/>
                  <a:pt x="182880" y="68580"/>
                </a:cubicBezTo>
                <a:cubicBezTo>
                  <a:pt x="189152" y="73598"/>
                  <a:pt x="198120" y="73660"/>
                  <a:pt x="205740" y="76200"/>
                </a:cubicBezTo>
                <a:cubicBezTo>
                  <a:pt x="229609" y="123938"/>
                  <a:pt x="226770" y="93270"/>
                  <a:pt x="190500" y="129540"/>
                </a:cubicBezTo>
                <a:cubicBezTo>
                  <a:pt x="184024" y="136016"/>
                  <a:pt x="184418" y="152400"/>
                  <a:pt x="175260" y="152400"/>
                </a:cubicBezTo>
                <a:cubicBezTo>
                  <a:pt x="167228" y="152400"/>
                  <a:pt x="176608" y="134558"/>
                  <a:pt x="182880" y="129540"/>
                </a:cubicBezTo>
                <a:cubicBezTo>
                  <a:pt x="191058" y="122998"/>
                  <a:pt x="207551" y="130634"/>
                  <a:pt x="213360" y="121920"/>
                </a:cubicBezTo>
                <a:cubicBezTo>
                  <a:pt x="220405" y="111353"/>
                  <a:pt x="213360" y="96520"/>
                  <a:pt x="213360" y="8382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8" name="Freeform: Shape 357">
            <a:extLst>
              <a:ext uri="{FF2B5EF4-FFF2-40B4-BE49-F238E27FC236}">
                <a16:creationId xmlns:a16="http://schemas.microsoft.com/office/drawing/2014/main" id="{20823DA9-D0E5-4E56-8B24-F1A2140D4DC9}"/>
              </a:ext>
            </a:extLst>
          </p:cNvPr>
          <p:cNvSpPr/>
          <p:nvPr/>
        </p:nvSpPr>
        <p:spPr>
          <a:xfrm>
            <a:off x="4687377" y="7352434"/>
            <a:ext cx="221184" cy="152400"/>
          </a:xfrm>
          <a:custGeom>
            <a:avLst/>
            <a:gdLst>
              <a:gd name="connsiteX0" fmla="*/ 0 w 221184"/>
              <a:gd name="connsiteY0" fmla="*/ 0 h 152400"/>
              <a:gd name="connsiteX1" fmla="*/ 7620 w 221184"/>
              <a:gd name="connsiteY1" fmla="*/ 45720 h 152400"/>
              <a:gd name="connsiteX2" fmla="*/ 76200 w 221184"/>
              <a:gd name="connsiteY2" fmla="*/ 83820 h 152400"/>
              <a:gd name="connsiteX3" fmla="*/ 213360 w 221184"/>
              <a:gd name="connsiteY3" fmla="*/ 68580 h 152400"/>
              <a:gd name="connsiteX4" fmla="*/ 190500 w 221184"/>
              <a:gd name="connsiteY4" fmla="*/ 38100 h 152400"/>
              <a:gd name="connsiteX5" fmla="*/ 144780 w 221184"/>
              <a:gd name="connsiteY5" fmla="*/ 22860 h 152400"/>
              <a:gd name="connsiteX6" fmla="*/ 167640 w 221184"/>
              <a:gd name="connsiteY6" fmla="*/ 45720 h 152400"/>
              <a:gd name="connsiteX7" fmla="*/ 182880 w 221184"/>
              <a:gd name="connsiteY7" fmla="*/ 68580 h 152400"/>
              <a:gd name="connsiteX8" fmla="*/ 205740 w 221184"/>
              <a:gd name="connsiteY8" fmla="*/ 76200 h 152400"/>
              <a:gd name="connsiteX9" fmla="*/ 190500 w 221184"/>
              <a:gd name="connsiteY9" fmla="*/ 129540 h 152400"/>
              <a:gd name="connsiteX10" fmla="*/ 175260 w 221184"/>
              <a:gd name="connsiteY10" fmla="*/ 152400 h 152400"/>
              <a:gd name="connsiteX11" fmla="*/ 182880 w 221184"/>
              <a:gd name="connsiteY11" fmla="*/ 129540 h 152400"/>
              <a:gd name="connsiteX12" fmla="*/ 213360 w 221184"/>
              <a:gd name="connsiteY12" fmla="*/ 121920 h 152400"/>
              <a:gd name="connsiteX13" fmla="*/ 213360 w 221184"/>
              <a:gd name="connsiteY13" fmla="*/ 8382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184" h="152400">
                <a:moveTo>
                  <a:pt x="0" y="0"/>
                </a:moveTo>
                <a:cubicBezTo>
                  <a:pt x="2540" y="15240"/>
                  <a:pt x="-1240" y="33063"/>
                  <a:pt x="7620" y="45720"/>
                </a:cubicBezTo>
                <a:cubicBezTo>
                  <a:pt x="23569" y="68504"/>
                  <a:pt x="51950" y="75737"/>
                  <a:pt x="76200" y="83820"/>
                </a:cubicBezTo>
                <a:cubicBezTo>
                  <a:pt x="121920" y="78740"/>
                  <a:pt x="170649" y="85664"/>
                  <a:pt x="213360" y="68580"/>
                </a:cubicBezTo>
                <a:cubicBezTo>
                  <a:pt x="225152" y="63863"/>
                  <a:pt x="201067" y="45145"/>
                  <a:pt x="190500" y="38100"/>
                </a:cubicBezTo>
                <a:cubicBezTo>
                  <a:pt x="177134" y="29189"/>
                  <a:pt x="144780" y="22860"/>
                  <a:pt x="144780" y="22860"/>
                </a:cubicBezTo>
                <a:cubicBezTo>
                  <a:pt x="152400" y="30480"/>
                  <a:pt x="160741" y="37441"/>
                  <a:pt x="167640" y="45720"/>
                </a:cubicBezTo>
                <a:cubicBezTo>
                  <a:pt x="173503" y="52755"/>
                  <a:pt x="175729" y="62859"/>
                  <a:pt x="182880" y="68580"/>
                </a:cubicBezTo>
                <a:cubicBezTo>
                  <a:pt x="189152" y="73598"/>
                  <a:pt x="198120" y="73660"/>
                  <a:pt x="205740" y="76200"/>
                </a:cubicBezTo>
                <a:cubicBezTo>
                  <a:pt x="229609" y="123938"/>
                  <a:pt x="226770" y="93270"/>
                  <a:pt x="190500" y="129540"/>
                </a:cubicBezTo>
                <a:cubicBezTo>
                  <a:pt x="184024" y="136016"/>
                  <a:pt x="184418" y="152400"/>
                  <a:pt x="175260" y="152400"/>
                </a:cubicBezTo>
                <a:cubicBezTo>
                  <a:pt x="167228" y="152400"/>
                  <a:pt x="176608" y="134558"/>
                  <a:pt x="182880" y="129540"/>
                </a:cubicBezTo>
                <a:cubicBezTo>
                  <a:pt x="191058" y="122998"/>
                  <a:pt x="207551" y="130634"/>
                  <a:pt x="213360" y="121920"/>
                </a:cubicBezTo>
                <a:cubicBezTo>
                  <a:pt x="220405" y="111353"/>
                  <a:pt x="213360" y="96520"/>
                  <a:pt x="213360" y="8382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9" name="Freeform: Shape 358">
            <a:extLst>
              <a:ext uri="{FF2B5EF4-FFF2-40B4-BE49-F238E27FC236}">
                <a16:creationId xmlns:a16="http://schemas.microsoft.com/office/drawing/2014/main" id="{34BCEC77-E69E-459B-9590-3D1486A81457}"/>
              </a:ext>
            </a:extLst>
          </p:cNvPr>
          <p:cNvSpPr/>
          <p:nvPr/>
        </p:nvSpPr>
        <p:spPr>
          <a:xfrm>
            <a:off x="5699393" y="7333876"/>
            <a:ext cx="221184" cy="152400"/>
          </a:xfrm>
          <a:custGeom>
            <a:avLst/>
            <a:gdLst>
              <a:gd name="connsiteX0" fmla="*/ 0 w 221184"/>
              <a:gd name="connsiteY0" fmla="*/ 0 h 152400"/>
              <a:gd name="connsiteX1" fmla="*/ 7620 w 221184"/>
              <a:gd name="connsiteY1" fmla="*/ 45720 h 152400"/>
              <a:gd name="connsiteX2" fmla="*/ 76200 w 221184"/>
              <a:gd name="connsiteY2" fmla="*/ 83820 h 152400"/>
              <a:gd name="connsiteX3" fmla="*/ 213360 w 221184"/>
              <a:gd name="connsiteY3" fmla="*/ 68580 h 152400"/>
              <a:gd name="connsiteX4" fmla="*/ 190500 w 221184"/>
              <a:gd name="connsiteY4" fmla="*/ 38100 h 152400"/>
              <a:gd name="connsiteX5" fmla="*/ 144780 w 221184"/>
              <a:gd name="connsiteY5" fmla="*/ 22860 h 152400"/>
              <a:gd name="connsiteX6" fmla="*/ 167640 w 221184"/>
              <a:gd name="connsiteY6" fmla="*/ 45720 h 152400"/>
              <a:gd name="connsiteX7" fmla="*/ 182880 w 221184"/>
              <a:gd name="connsiteY7" fmla="*/ 68580 h 152400"/>
              <a:gd name="connsiteX8" fmla="*/ 205740 w 221184"/>
              <a:gd name="connsiteY8" fmla="*/ 76200 h 152400"/>
              <a:gd name="connsiteX9" fmla="*/ 190500 w 221184"/>
              <a:gd name="connsiteY9" fmla="*/ 129540 h 152400"/>
              <a:gd name="connsiteX10" fmla="*/ 175260 w 221184"/>
              <a:gd name="connsiteY10" fmla="*/ 152400 h 152400"/>
              <a:gd name="connsiteX11" fmla="*/ 182880 w 221184"/>
              <a:gd name="connsiteY11" fmla="*/ 129540 h 152400"/>
              <a:gd name="connsiteX12" fmla="*/ 213360 w 221184"/>
              <a:gd name="connsiteY12" fmla="*/ 121920 h 152400"/>
              <a:gd name="connsiteX13" fmla="*/ 213360 w 221184"/>
              <a:gd name="connsiteY13" fmla="*/ 8382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184" h="152400">
                <a:moveTo>
                  <a:pt x="0" y="0"/>
                </a:moveTo>
                <a:cubicBezTo>
                  <a:pt x="2540" y="15240"/>
                  <a:pt x="-1240" y="33063"/>
                  <a:pt x="7620" y="45720"/>
                </a:cubicBezTo>
                <a:cubicBezTo>
                  <a:pt x="23569" y="68504"/>
                  <a:pt x="51950" y="75737"/>
                  <a:pt x="76200" y="83820"/>
                </a:cubicBezTo>
                <a:cubicBezTo>
                  <a:pt x="121920" y="78740"/>
                  <a:pt x="170649" y="85664"/>
                  <a:pt x="213360" y="68580"/>
                </a:cubicBezTo>
                <a:cubicBezTo>
                  <a:pt x="225152" y="63863"/>
                  <a:pt x="201067" y="45145"/>
                  <a:pt x="190500" y="38100"/>
                </a:cubicBezTo>
                <a:cubicBezTo>
                  <a:pt x="177134" y="29189"/>
                  <a:pt x="144780" y="22860"/>
                  <a:pt x="144780" y="22860"/>
                </a:cubicBezTo>
                <a:cubicBezTo>
                  <a:pt x="152400" y="30480"/>
                  <a:pt x="160741" y="37441"/>
                  <a:pt x="167640" y="45720"/>
                </a:cubicBezTo>
                <a:cubicBezTo>
                  <a:pt x="173503" y="52755"/>
                  <a:pt x="175729" y="62859"/>
                  <a:pt x="182880" y="68580"/>
                </a:cubicBezTo>
                <a:cubicBezTo>
                  <a:pt x="189152" y="73598"/>
                  <a:pt x="198120" y="73660"/>
                  <a:pt x="205740" y="76200"/>
                </a:cubicBezTo>
                <a:cubicBezTo>
                  <a:pt x="229609" y="123938"/>
                  <a:pt x="226770" y="93270"/>
                  <a:pt x="190500" y="129540"/>
                </a:cubicBezTo>
                <a:cubicBezTo>
                  <a:pt x="184024" y="136016"/>
                  <a:pt x="184418" y="152400"/>
                  <a:pt x="175260" y="152400"/>
                </a:cubicBezTo>
                <a:cubicBezTo>
                  <a:pt x="167228" y="152400"/>
                  <a:pt x="176608" y="134558"/>
                  <a:pt x="182880" y="129540"/>
                </a:cubicBezTo>
                <a:cubicBezTo>
                  <a:pt x="191058" y="122998"/>
                  <a:pt x="207551" y="130634"/>
                  <a:pt x="213360" y="121920"/>
                </a:cubicBezTo>
                <a:cubicBezTo>
                  <a:pt x="220405" y="111353"/>
                  <a:pt x="213360" y="96520"/>
                  <a:pt x="213360" y="8382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0" name="Rectangle 359">
            <a:extLst>
              <a:ext uri="{FF2B5EF4-FFF2-40B4-BE49-F238E27FC236}">
                <a16:creationId xmlns:a16="http://schemas.microsoft.com/office/drawing/2014/main" id="{2318014C-BD99-4174-851E-6316EE576527}"/>
              </a:ext>
            </a:extLst>
          </p:cNvPr>
          <p:cNvSpPr/>
          <p:nvPr/>
        </p:nvSpPr>
        <p:spPr>
          <a:xfrm>
            <a:off x="493401" y="8190693"/>
            <a:ext cx="5872793" cy="32643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361" name="Rectangle 360">
            <a:extLst>
              <a:ext uri="{FF2B5EF4-FFF2-40B4-BE49-F238E27FC236}">
                <a16:creationId xmlns:a16="http://schemas.microsoft.com/office/drawing/2014/main" id="{F8008C10-15A4-4574-BF52-51A170367B55}"/>
              </a:ext>
            </a:extLst>
          </p:cNvPr>
          <p:cNvSpPr/>
          <p:nvPr/>
        </p:nvSpPr>
        <p:spPr>
          <a:xfrm>
            <a:off x="486186" y="8214258"/>
            <a:ext cx="4969565" cy="276999"/>
          </a:xfrm>
          <a:prstGeom prst="rect">
            <a:avLst/>
          </a:prstGeom>
        </p:spPr>
        <p:txBody>
          <a:bodyPr wrap="square">
            <a:spAutoFit/>
          </a:bodyPr>
          <a:lstStyle/>
          <a:p>
            <a:r>
              <a:rPr lang="en-AU" sz="1200" b="1" dirty="0">
                <a:latin typeface="Arial Narrow" panose="020B0606020202030204" pitchFamily="34" charset="0"/>
              </a:rPr>
              <a:t>Q. Does CPUE increase or decrease when abundance declines? Ans.</a:t>
            </a:r>
            <a:endParaRPr lang="en-AU" sz="1600" b="1" dirty="0">
              <a:latin typeface="Arial Narrow" panose="020B0606020202030204" pitchFamily="34" charset="0"/>
            </a:endParaRPr>
          </a:p>
        </p:txBody>
      </p:sp>
      <p:sp>
        <p:nvSpPr>
          <p:cNvPr id="362" name="Rectangle 361">
            <a:extLst>
              <a:ext uri="{FF2B5EF4-FFF2-40B4-BE49-F238E27FC236}">
                <a16:creationId xmlns:a16="http://schemas.microsoft.com/office/drawing/2014/main" id="{8F54EFC1-6F03-4A9C-922D-7287343E5E84}"/>
              </a:ext>
            </a:extLst>
          </p:cNvPr>
          <p:cNvSpPr/>
          <p:nvPr/>
        </p:nvSpPr>
        <p:spPr>
          <a:xfrm>
            <a:off x="4728781" y="8235859"/>
            <a:ext cx="1579172" cy="23907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decrease</a:t>
            </a:r>
          </a:p>
        </p:txBody>
      </p:sp>
      <p:sp>
        <p:nvSpPr>
          <p:cNvPr id="366" name="TextBox 365">
            <a:extLst>
              <a:ext uri="{FF2B5EF4-FFF2-40B4-BE49-F238E27FC236}">
                <a16:creationId xmlns:a16="http://schemas.microsoft.com/office/drawing/2014/main" id="{F3CDB638-553F-4979-9AAF-2793BB16CCE4}"/>
              </a:ext>
            </a:extLst>
          </p:cNvPr>
          <p:cNvSpPr txBox="1"/>
          <p:nvPr/>
        </p:nvSpPr>
        <p:spPr>
          <a:xfrm>
            <a:off x="3367790" y="7963870"/>
            <a:ext cx="1270171"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Fish tank (side view)</a:t>
            </a:r>
          </a:p>
        </p:txBody>
      </p:sp>
      <p:sp>
        <p:nvSpPr>
          <p:cNvPr id="367" name="Freeform: Shape 366">
            <a:extLst>
              <a:ext uri="{FF2B5EF4-FFF2-40B4-BE49-F238E27FC236}">
                <a16:creationId xmlns:a16="http://schemas.microsoft.com/office/drawing/2014/main" id="{98613B9E-E6DA-4E5B-B197-CB04A8A93A32}"/>
              </a:ext>
            </a:extLst>
          </p:cNvPr>
          <p:cNvSpPr/>
          <p:nvPr/>
        </p:nvSpPr>
        <p:spPr>
          <a:xfrm rot="18036171">
            <a:off x="4089013" y="7254159"/>
            <a:ext cx="221184" cy="152400"/>
          </a:xfrm>
          <a:custGeom>
            <a:avLst/>
            <a:gdLst>
              <a:gd name="connsiteX0" fmla="*/ 0 w 221184"/>
              <a:gd name="connsiteY0" fmla="*/ 0 h 152400"/>
              <a:gd name="connsiteX1" fmla="*/ 7620 w 221184"/>
              <a:gd name="connsiteY1" fmla="*/ 45720 h 152400"/>
              <a:gd name="connsiteX2" fmla="*/ 76200 w 221184"/>
              <a:gd name="connsiteY2" fmla="*/ 83820 h 152400"/>
              <a:gd name="connsiteX3" fmla="*/ 213360 w 221184"/>
              <a:gd name="connsiteY3" fmla="*/ 68580 h 152400"/>
              <a:gd name="connsiteX4" fmla="*/ 190500 w 221184"/>
              <a:gd name="connsiteY4" fmla="*/ 38100 h 152400"/>
              <a:gd name="connsiteX5" fmla="*/ 144780 w 221184"/>
              <a:gd name="connsiteY5" fmla="*/ 22860 h 152400"/>
              <a:gd name="connsiteX6" fmla="*/ 167640 w 221184"/>
              <a:gd name="connsiteY6" fmla="*/ 45720 h 152400"/>
              <a:gd name="connsiteX7" fmla="*/ 182880 w 221184"/>
              <a:gd name="connsiteY7" fmla="*/ 68580 h 152400"/>
              <a:gd name="connsiteX8" fmla="*/ 205740 w 221184"/>
              <a:gd name="connsiteY8" fmla="*/ 76200 h 152400"/>
              <a:gd name="connsiteX9" fmla="*/ 190500 w 221184"/>
              <a:gd name="connsiteY9" fmla="*/ 129540 h 152400"/>
              <a:gd name="connsiteX10" fmla="*/ 175260 w 221184"/>
              <a:gd name="connsiteY10" fmla="*/ 152400 h 152400"/>
              <a:gd name="connsiteX11" fmla="*/ 182880 w 221184"/>
              <a:gd name="connsiteY11" fmla="*/ 129540 h 152400"/>
              <a:gd name="connsiteX12" fmla="*/ 213360 w 221184"/>
              <a:gd name="connsiteY12" fmla="*/ 121920 h 152400"/>
              <a:gd name="connsiteX13" fmla="*/ 213360 w 221184"/>
              <a:gd name="connsiteY13" fmla="*/ 8382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184" h="152400">
                <a:moveTo>
                  <a:pt x="0" y="0"/>
                </a:moveTo>
                <a:cubicBezTo>
                  <a:pt x="2540" y="15240"/>
                  <a:pt x="-1240" y="33063"/>
                  <a:pt x="7620" y="45720"/>
                </a:cubicBezTo>
                <a:cubicBezTo>
                  <a:pt x="23569" y="68504"/>
                  <a:pt x="51950" y="75737"/>
                  <a:pt x="76200" y="83820"/>
                </a:cubicBezTo>
                <a:cubicBezTo>
                  <a:pt x="121920" y="78740"/>
                  <a:pt x="170649" y="85664"/>
                  <a:pt x="213360" y="68580"/>
                </a:cubicBezTo>
                <a:cubicBezTo>
                  <a:pt x="225152" y="63863"/>
                  <a:pt x="201067" y="45145"/>
                  <a:pt x="190500" y="38100"/>
                </a:cubicBezTo>
                <a:cubicBezTo>
                  <a:pt x="177134" y="29189"/>
                  <a:pt x="144780" y="22860"/>
                  <a:pt x="144780" y="22860"/>
                </a:cubicBezTo>
                <a:cubicBezTo>
                  <a:pt x="152400" y="30480"/>
                  <a:pt x="160741" y="37441"/>
                  <a:pt x="167640" y="45720"/>
                </a:cubicBezTo>
                <a:cubicBezTo>
                  <a:pt x="173503" y="52755"/>
                  <a:pt x="175729" y="62859"/>
                  <a:pt x="182880" y="68580"/>
                </a:cubicBezTo>
                <a:cubicBezTo>
                  <a:pt x="189152" y="73598"/>
                  <a:pt x="198120" y="73660"/>
                  <a:pt x="205740" y="76200"/>
                </a:cubicBezTo>
                <a:cubicBezTo>
                  <a:pt x="229609" y="123938"/>
                  <a:pt x="226770" y="93270"/>
                  <a:pt x="190500" y="129540"/>
                </a:cubicBezTo>
                <a:cubicBezTo>
                  <a:pt x="184024" y="136016"/>
                  <a:pt x="184418" y="152400"/>
                  <a:pt x="175260" y="152400"/>
                </a:cubicBezTo>
                <a:cubicBezTo>
                  <a:pt x="167228" y="152400"/>
                  <a:pt x="176608" y="134558"/>
                  <a:pt x="182880" y="129540"/>
                </a:cubicBezTo>
                <a:cubicBezTo>
                  <a:pt x="191058" y="122998"/>
                  <a:pt x="207551" y="130634"/>
                  <a:pt x="213360" y="121920"/>
                </a:cubicBezTo>
                <a:cubicBezTo>
                  <a:pt x="220405" y="111353"/>
                  <a:pt x="213360" y="96520"/>
                  <a:pt x="213360" y="8382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8" name="Freeform: Shape 367">
            <a:extLst>
              <a:ext uri="{FF2B5EF4-FFF2-40B4-BE49-F238E27FC236}">
                <a16:creationId xmlns:a16="http://schemas.microsoft.com/office/drawing/2014/main" id="{969352A9-D402-4506-AD76-E885F2B06D17}"/>
              </a:ext>
            </a:extLst>
          </p:cNvPr>
          <p:cNvSpPr/>
          <p:nvPr/>
        </p:nvSpPr>
        <p:spPr>
          <a:xfrm rot="18036171">
            <a:off x="5107052" y="7276584"/>
            <a:ext cx="221184" cy="152400"/>
          </a:xfrm>
          <a:custGeom>
            <a:avLst/>
            <a:gdLst>
              <a:gd name="connsiteX0" fmla="*/ 0 w 221184"/>
              <a:gd name="connsiteY0" fmla="*/ 0 h 152400"/>
              <a:gd name="connsiteX1" fmla="*/ 7620 w 221184"/>
              <a:gd name="connsiteY1" fmla="*/ 45720 h 152400"/>
              <a:gd name="connsiteX2" fmla="*/ 76200 w 221184"/>
              <a:gd name="connsiteY2" fmla="*/ 83820 h 152400"/>
              <a:gd name="connsiteX3" fmla="*/ 213360 w 221184"/>
              <a:gd name="connsiteY3" fmla="*/ 68580 h 152400"/>
              <a:gd name="connsiteX4" fmla="*/ 190500 w 221184"/>
              <a:gd name="connsiteY4" fmla="*/ 38100 h 152400"/>
              <a:gd name="connsiteX5" fmla="*/ 144780 w 221184"/>
              <a:gd name="connsiteY5" fmla="*/ 22860 h 152400"/>
              <a:gd name="connsiteX6" fmla="*/ 167640 w 221184"/>
              <a:gd name="connsiteY6" fmla="*/ 45720 h 152400"/>
              <a:gd name="connsiteX7" fmla="*/ 182880 w 221184"/>
              <a:gd name="connsiteY7" fmla="*/ 68580 h 152400"/>
              <a:gd name="connsiteX8" fmla="*/ 205740 w 221184"/>
              <a:gd name="connsiteY8" fmla="*/ 76200 h 152400"/>
              <a:gd name="connsiteX9" fmla="*/ 190500 w 221184"/>
              <a:gd name="connsiteY9" fmla="*/ 129540 h 152400"/>
              <a:gd name="connsiteX10" fmla="*/ 175260 w 221184"/>
              <a:gd name="connsiteY10" fmla="*/ 152400 h 152400"/>
              <a:gd name="connsiteX11" fmla="*/ 182880 w 221184"/>
              <a:gd name="connsiteY11" fmla="*/ 129540 h 152400"/>
              <a:gd name="connsiteX12" fmla="*/ 213360 w 221184"/>
              <a:gd name="connsiteY12" fmla="*/ 121920 h 152400"/>
              <a:gd name="connsiteX13" fmla="*/ 213360 w 221184"/>
              <a:gd name="connsiteY13" fmla="*/ 8382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184" h="152400">
                <a:moveTo>
                  <a:pt x="0" y="0"/>
                </a:moveTo>
                <a:cubicBezTo>
                  <a:pt x="2540" y="15240"/>
                  <a:pt x="-1240" y="33063"/>
                  <a:pt x="7620" y="45720"/>
                </a:cubicBezTo>
                <a:cubicBezTo>
                  <a:pt x="23569" y="68504"/>
                  <a:pt x="51950" y="75737"/>
                  <a:pt x="76200" y="83820"/>
                </a:cubicBezTo>
                <a:cubicBezTo>
                  <a:pt x="121920" y="78740"/>
                  <a:pt x="170649" y="85664"/>
                  <a:pt x="213360" y="68580"/>
                </a:cubicBezTo>
                <a:cubicBezTo>
                  <a:pt x="225152" y="63863"/>
                  <a:pt x="201067" y="45145"/>
                  <a:pt x="190500" y="38100"/>
                </a:cubicBezTo>
                <a:cubicBezTo>
                  <a:pt x="177134" y="29189"/>
                  <a:pt x="144780" y="22860"/>
                  <a:pt x="144780" y="22860"/>
                </a:cubicBezTo>
                <a:cubicBezTo>
                  <a:pt x="152400" y="30480"/>
                  <a:pt x="160741" y="37441"/>
                  <a:pt x="167640" y="45720"/>
                </a:cubicBezTo>
                <a:cubicBezTo>
                  <a:pt x="173503" y="52755"/>
                  <a:pt x="175729" y="62859"/>
                  <a:pt x="182880" y="68580"/>
                </a:cubicBezTo>
                <a:cubicBezTo>
                  <a:pt x="189152" y="73598"/>
                  <a:pt x="198120" y="73660"/>
                  <a:pt x="205740" y="76200"/>
                </a:cubicBezTo>
                <a:cubicBezTo>
                  <a:pt x="229609" y="123938"/>
                  <a:pt x="226770" y="93270"/>
                  <a:pt x="190500" y="129540"/>
                </a:cubicBezTo>
                <a:cubicBezTo>
                  <a:pt x="184024" y="136016"/>
                  <a:pt x="184418" y="152400"/>
                  <a:pt x="175260" y="152400"/>
                </a:cubicBezTo>
                <a:cubicBezTo>
                  <a:pt x="167228" y="152400"/>
                  <a:pt x="176608" y="134558"/>
                  <a:pt x="182880" y="129540"/>
                </a:cubicBezTo>
                <a:cubicBezTo>
                  <a:pt x="191058" y="122998"/>
                  <a:pt x="207551" y="130634"/>
                  <a:pt x="213360" y="121920"/>
                </a:cubicBezTo>
                <a:cubicBezTo>
                  <a:pt x="220405" y="111353"/>
                  <a:pt x="213360" y="96520"/>
                  <a:pt x="213360" y="8382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9" name="Freeform: Shape 368">
            <a:extLst>
              <a:ext uri="{FF2B5EF4-FFF2-40B4-BE49-F238E27FC236}">
                <a16:creationId xmlns:a16="http://schemas.microsoft.com/office/drawing/2014/main" id="{BD5DB9C6-14F7-46AB-B73F-9B8153DE5C28}"/>
              </a:ext>
            </a:extLst>
          </p:cNvPr>
          <p:cNvSpPr/>
          <p:nvPr/>
        </p:nvSpPr>
        <p:spPr>
          <a:xfrm rot="18036171">
            <a:off x="6124521" y="7241754"/>
            <a:ext cx="221184" cy="152400"/>
          </a:xfrm>
          <a:custGeom>
            <a:avLst/>
            <a:gdLst>
              <a:gd name="connsiteX0" fmla="*/ 0 w 221184"/>
              <a:gd name="connsiteY0" fmla="*/ 0 h 152400"/>
              <a:gd name="connsiteX1" fmla="*/ 7620 w 221184"/>
              <a:gd name="connsiteY1" fmla="*/ 45720 h 152400"/>
              <a:gd name="connsiteX2" fmla="*/ 76200 w 221184"/>
              <a:gd name="connsiteY2" fmla="*/ 83820 h 152400"/>
              <a:gd name="connsiteX3" fmla="*/ 213360 w 221184"/>
              <a:gd name="connsiteY3" fmla="*/ 68580 h 152400"/>
              <a:gd name="connsiteX4" fmla="*/ 190500 w 221184"/>
              <a:gd name="connsiteY4" fmla="*/ 38100 h 152400"/>
              <a:gd name="connsiteX5" fmla="*/ 144780 w 221184"/>
              <a:gd name="connsiteY5" fmla="*/ 22860 h 152400"/>
              <a:gd name="connsiteX6" fmla="*/ 167640 w 221184"/>
              <a:gd name="connsiteY6" fmla="*/ 45720 h 152400"/>
              <a:gd name="connsiteX7" fmla="*/ 182880 w 221184"/>
              <a:gd name="connsiteY7" fmla="*/ 68580 h 152400"/>
              <a:gd name="connsiteX8" fmla="*/ 205740 w 221184"/>
              <a:gd name="connsiteY8" fmla="*/ 76200 h 152400"/>
              <a:gd name="connsiteX9" fmla="*/ 190500 w 221184"/>
              <a:gd name="connsiteY9" fmla="*/ 129540 h 152400"/>
              <a:gd name="connsiteX10" fmla="*/ 175260 w 221184"/>
              <a:gd name="connsiteY10" fmla="*/ 152400 h 152400"/>
              <a:gd name="connsiteX11" fmla="*/ 182880 w 221184"/>
              <a:gd name="connsiteY11" fmla="*/ 129540 h 152400"/>
              <a:gd name="connsiteX12" fmla="*/ 213360 w 221184"/>
              <a:gd name="connsiteY12" fmla="*/ 121920 h 152400"/>
              <a:gd name="connsiteX13" fmla="*/ 213360 w 221184"/>
              <a:gd name="connsiteY13" fmla="*/ 8382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184" h="152400">
                <a:moveTo>
                  <a:pt x="0" y="0"/>
                </a:moveTo>
                <a:cubicBezTo>
                  <a:pt x="2540" y="15240"/>
                  <a:pt x="-1240" y="33063"/>
                  <a:pt x="7620" y="45720"/>
                </a:cubicBezTo>
                <a:cubicBezTo>
                  <a:pt x="23569" y="68504"/>
                  <a:pt x="51950" y="75737"/>
                  <a:pt x="76200" y="83820"/>
                </a:cubicBezTo>
                <a:cubicBezTo>
                  <a:pt x="121920" y="78740"/>
                  <a:pt x="170649" y="85664"/>
                  <a:pt x="213360" y="68580"/>
                </a:cubicBezTo>
                <a:cubicBezTo>
                  <a:pt x="225152" y="63863"/>
                  <a:pt x="201067" y="45145"/>
                  <a:pt x="190500" y="38100"/>
                </a:cubicBezTo>
                <a:cubicBezTo>
                  <a:pt x="177134" y="29189"/>
                  <a:pt x="144780" y="22860"/>
                  <a:pt x="144780" y="22860"/>
                </a:cubicBezTo>
                <a:cubicBezTo>
                  <a:pt x="152400" y="30480"/>
                  <a:pt x="160741" y="37441"/>
                  <a:pt x="167640" y="45720"/>
                </a:cubicBezTo>
                <a:cubicBezTo>
                  <a:pt x="173503" y="52755"/>
                  <a:pt x="175729" y="62859"/>
                  <a:pt x="182880" y="68580"/>
                </a:cubicBezTo>
                <a:cubicBezTo>
                  <a:pt x="189152" y="73598"/>
                  <a:pt x="198120" y="73660"/>
                  <a:pt x="205740" y="76200"/>
                </a:cubicBezTo>
                <a:cubicBezTo>
                  <a:pt x="229609" y="123938"/>
                  <a:pt x="226770" y="93270"/>
                  <a:pt x="190500" y="129540"/>
                </a:cubicBezTo>
                <a:cubicBezTo>
                  <a:pt x="184024" y="136016"/>
                  <a:pt x="184418" y="152400"/>
                  <a:pt x="175260" y="152400"/>
                </a:cubicBezTo>
                <a:cubicBezTo>
                  <a:pt x="167228" y="152400"/>
                  <a:pt x="176608" y="134558"/>
                  <a:pt x="182880" y="129540"/>
                </a:cubicBezTo>
                <a:cubicBezTo>
                  <a:pt x="191058" y="122998"/>
                  <a:pt x="207551" y="130634"/>
                  <a:pt x="213360" y="121920"/>
                </a:cubicBezTo>
                <a:cubicBezTo>
                  <a:pt x="220405" y="111353"/>
                  <a:pt x="213360" y="96520"/>
                  <a:pt x="213360" y="8382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Box 37">
            <a:extLst>
              <a:ext uri="{FF2B5EF4-FFF2-40B4-BE49-F238E27FC236}">
                <a16:creationId xmlns:a16="http://schemas.microsoft.com/office/drawing/2014/main" id="{FE2E23FA-46EB-4266-91E6-F7048B406C01}"/>
              </a:ext>
            </a:extLst>
          </p:cNvPr>
          <p:cNvSpPr txBox="1"/>
          <p:nvPr/>
        </p:nvSpPr>
        <p:spPr>
          <a:xfrm>
            <a:off x="3396570" y="6925320"/>
            <a:ext cx="1118952"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CPUE: 3/net/sweep</a:t>
            </a:r>
          </a:p>
        </p:txBody>
      </p:sp>
      <p:sp>
        <p:nvSpPr>
          <p:cNvPr id="370" name="TextBox 369">
            <a:extLst>
              <a:ext uri="{FF2B5EF4-FFF2-40B4-BE49-F238E27FC236}">
                <a16:creationId xmlns:a16="http://schemas.microsoft.com/office/drawing/2014/main" id="{9D094B1E-B7D5-4E89-862C-2DD62A5C5951}"/>
              </a:ext>
            </a:extLst>
          </p:cNvPr>
          <p:cNvSpPr txBox="1"/>
          <p:nvPr/>
        </p:nvSpPr>
        <p:spPr>
          <a:xfrm>
            <a:off x="4440922" y="6927432"/>
            <a:ext cx="1112957"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CPUE: 2/net/sweep</a:t>
            </a:r>
          </a:p>
        </p:txBody>
      </p:sp>
      <p:sp>
        <p:nvSpPr>
          <p:cNvPr id="371" name="TextBox 370">
            <a:extLst>
              <a:ext uri="{FF2B5EF4-FFF2-40B4-BE49-F238E27FC236}">
                <a16:creationId xmlns:a16="http://schemas.microsoft.com/office/drawing/2014/main" id="{324B8BF9-DFA6-46C4-A84E-D0F4FCF05FE1}"/>
              </a:ext>
            </a:extLst>
          </p:cNvPr>
          <p:cNvSpPr txBox="1"/>
          <p:nvPr/>
        </p:nvSpPr>
        <p:spPr>
          <a:xfrm>
            <a:off x="5468186" y="6927640"/>
            <a:ext cx="1174495"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CPUE: 1/net/sweep</a:t>
            </a:r>
          </a:p>
        </p:txBody>
      </p:sp>
      <p:sp>
        <p:nvSpPr>
          <p:cNvPr id="39" name="Rectangle 38">
            <a:extLst>
              <a:ext uri="{FF2B5EF4-FFF2-40B4-BE49-F238E27FC236}">
                <a16:creationId xmlns:a16="http://schemas.microsoft.com/office/drawing/2014/main" id="{838F0F7F-B306-4C78-A599-191C0CF81ED7}"/>
              </a:ext>
            </a:extLst>
          </p:cNvPr>
          <p:cNvSpPr/>
          <p:nvPr/>
        </p:nvSpPr>
        <p:spPr>
          <a:xfrm>
            <a:off x="5308961" y="5081618"/>
            <a:ext cx="1018227" cy="276999"/>
          </a:xfrm>
          <a:prstGeom prst="rect">
            <a:avLst/>
          </a:prstGeom>
        </p:spPr>
        <p:txBody>
          <a:bodyPr wrap="none">
            <a:spAutoFit/>
          </a:bodyPr>
          <a:lstStyle/>
          <a:p>
            <a:r>
              <a:rPr lang="en-AU" sz="1200" dirty="0">
                <a:solidFill>
                  <a:schemeClr val="tx1">
                    <a:lumMod val="65000"/>
                    <a:lumOff val="35000"/>
                  </a:schemeClr>
                </a:solidFill>
                <a:latin typeface="Comic Sans MS" panose="030F0702030302020204" pitchFamily="66" charset="0"/>
              </a:rPr>
              <a:t>90.9 (2016)</a:t>
            </a:r>
          </a:p>
        </p:txBody>
      </p:sp>
      <p:sp>
        <p:nvSpPr>
          <p:cNvPr id="41" name="TextBox 40">
            <a:extLst>
              <a:ext uri="{FF2B5EF4-FFF2-40B4-BE49-F238E27FC236}">
                <a16:creationId xmlns:a16="http://schemas.microsoft.com/office/drawing/2014/main" id="{4E889C34-283F-440F-8B61-537ABD4971B5}"/>
              </a:ext>
            </a:extLst>
          </p:cNvPr>
          <p:cNvSpPr txBox="1"/>
          <p:nvPr/>
        </p:nvSpPr>
        <p:spPr>
          <a:xfrm>
            <a:off x="5293145" y="5249231"/>
            <a:ext cx="1440160" cy="200055"/>
          </a:xfrm>
          <a:prstGeom prst="rect">
            <a:avLst/>
          </a:prstGeom>
          <a:noFill/>
        </p:spPr>
        <p:txBody>
          <a:bodyPr wrap="square" rtlCol="0">
            <a:spAutoFit/>
          </a:bodyPr>
          <a:lstStyle/>
          <a:p>
            <a:r>
              <a:rPr lang="en-AU" sz="700" dirty="0">
                <a:solidFill>
                  <a:schemeClr val="tx1">
                    <a:lumMod val="50000"/>
                    <a:lumOff val="50000"/>
                  </a:schemeClr>
                </a:solidFill>
                <a:latin typeface="Comic Sans MS" panose="030F0702030302020204" pitchFamily="66" charset="0"/>
              </a:rPr>
              <a:t>excluding aquaculture</a:t>
            </a:r>
          </a:p>
        </p:txBody>
      </p:sp>
      <p:cxnSp>
        <p:nvCxnSpPr>
          <p:cNvPr id="2" name="Straight Connector 1">
            <a:extLst>
              <a:ext uri="{FF2B5EF4-FFF2-40B4-BE49-F238E27FC236}">
                <a16:creationId xmlns:a16="http://schemas.microsoft.com/office/drawing/2014/main" id="{0236EE7C-D604-DAD1-ED03-307017B6CCF6}"/>
              </a:ext>
            </a:extLst>
          </p:cNvPr>
          <p:cNvCxnSpPr>
            <a:cxnSpLocks/>
          </p:cNvCxnSpPr>
          <p:nvPr/>
        </p:nvCxnSpPr>
        <p:spPr>
          <a:xfrm flipH="1">
            <a:off x="499132" y="88501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47D712FE-6302-3BCE-7094-BA9687C720C3}"/>
              </a:ext>
            </a:extLst>
          </p:cNvPr>
          <p:cNvSpPr txBox="1"/>
          <p:nvPr/>
        </p:nvSpPr>
        <p:spPr>
          <a:xfrm>
            <a:off x="2582348" y="8846894"/>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Fisheries &amp; Population Dynamics</a:t>
            </a:r>
            <a:endParaRPr lang="en-AU" sz="1100" b="1" dirty="0">
              <a:latin typeface="Arial Narrow" pitchFamily="34" charset="0"/>
            </a:endParaRPr>
          </a:p>
        </p:txBody>
      </p:sp>
      <p:sp>
        <p:nvSpPr>
          <p:cNvPr id="8" name="TextBox 36">
            <a:extLst>
              <a:ext uri="{FF2B5EF4-FFF2-40B4-BE49-F238E27FC236}">
                <a16:creationId xmlns:a16="http://schemas.microsoft.com/office/drawing/2014/main" id="{0BE64D17-9616-8D17-DFD3-504146752EFF}"/>
              </a:ext>
            </a:extLst>
          </p:cNvPr>
          <p:cNvSpPr txBox="1"/>
          <p:nvPr/>
        </p:nvSpPr>
        <p:spPr>
          <a:xfrm>
            <a:off x="426116" y="88468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20962440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DCCC1-A574-9723-B152-E2092570CD88}"/>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FC782D6F-88D4-9F68-8A2D-76760E63B361}"/>
              </a:ext>
            </a:extLst>
          </p:cNvPr>
          <p:cNvSpPr txBox="1"/>
          <p:nvPr/>
        </p:nvSpPr>
        <p:spPr>
          <a:xfrm>
            <a:off x="1456261" y="214201"/>
            <a:ext cx="4136929" cy="769441"/>
          </a:xfrm>
          <a:prstGeom prst="rect">
            <a:avLst/>
          </a:prstGeom>
          <a:noFill/>
        </p:spPr>
        <p:txBody>
          <a:bodyPr wrap="square" rtlCol="0">
            <a:spAutoFit/>
          </a:bodyPr>
          <a:lstStyle/>
          <a:p>
            <a:r>
              <a:rPr lang="en-US" sz="2000" b="1" dirty="0">
                <a:latin typeface="Arial Narrow" pitchFamily="34" charset="0"/>
              </a:rPr>
              <a:t>Identify </a:t>
            </a:r>
            <a:r>
              <a:rPr lang="en-US" sz="1200" dirty="0">
                <a:latin typeface="Arial Narrow" pitchFamily="34" charset="0"/>
              </a:rPr>
              <a:t>an example of a major Australian edible seafood export product and an import product.</a:t>
            </a:r>
            <a:endParaRPr lang="en-US" sz="1200" i="1" dirty="0">
              <a:latin typeface="Arial Narrow"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2F0EDB16-F706-032D-6436-B6AA1AE832A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37157CE2-2956-B97D-5C7C-95493DC26B5E}"/>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94537736-1119-62DB-C96D-8384A4C068AD}"/>
              </a:ext>
            </a:extLst>
          </p:cNvPr>
          <p:cNvSpPr/>
          <p:nvPr/>
        </p:nvSpPr>
        <p:spPr>
          <a:xfrm>
            <a:off x="508863" y="964142"/>
            <a:ext cx="5844292" cy="77999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151EE909-455E-A8CA-F833-6025A06B8452}"/>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532990C6-77A5-173C-9B68-2981C2C1E472}"/>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BD30B6A2-532D-E557-546B-8136082FDED8}"/>
              </a:ext>
            </a:extLst>
          </p:cNvPr>
          <p:cNvSpPr txBox="1"/>
          <p:nvPr/>
        </p:nvSpPr>
        <p:spPr>
          <a:xfrm>
            <a:off x="5693106" y="230847"/>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24483215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1" cy="738664"/>
          </a:xfrm>
          <a:prstGeom prst="rect">
            <a:avLst/>
          </a:prstGeom>
          <a:noFill/>
        </p:spPr>
        <p:txBody>
          <a:bodyPr wrap="square" rtlCol="0">
            <a:spAutoFit/>
          </a:bodyPr>
          <a:lstStyle/>
          <a:p>
            <a:r>
              <a:rPr lang="en-US" b="1" dirty="0">
                <a:latin typeface="Arial Narrow" pitchFamily="34" charset="0"/>
              </a:rPr>
              <a:t>21. Fish flying in and out –</a:t>
            </a:r>
            <a:r>
              <a:rPr lang="en-US" sz="1200" b="1" dirty="0">
                <a:latin typeface="Arial Narrow" panose="020B0606020202030204" pitchFamily="34" charset="0"/>
              </a:rPr>
              <a:t> </a:t>
            </a:r>
            <a:r>
              <a:rPr lang="en-US" sz="1200" dirty="0">
                <a:latin typeface="Arial Narrow" panose="020B0606020202030204" pitchFamily="34" charset="0"/>
              </a:rPr>
              <a:t>Discuss the factors that lead to a higher proportion of the seafood consumed in Australia being</a:t>
            </a:r>
          </a:p>
          <a:p>
            <a:r>
              <a:rPr lang="en-US" sz="1200" dirty="0">
                <a:latin typeface="Arial Narrow" panose="020B0606020202030204" pitchFamily="34" charset="0"/>
              </a:rPr>
              <a:t>imported.</a:t>
            </a:r>
            <a:endParaRPr lang="en-US" sz="1200" i="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Rectangle 1">
            <a:extLst>
              <a:ext uri="{FF2B5EF4-FFF2-40B4-BE49-F238E27FC236}">
                <a16:creationId xmlns:a16="http://schemas.microsoft.com/office/drawing/2014/main" id="{BAB3CA16-1BC6-4042-862C-E8BB98E7F2E8}"/>
              </a:ext>
            </a:extLst>
          </p:cNvPr>
          <p:cNvSpPr/>
          <p:nvPr/>
        </p:nvSpPr>
        <p:spPr>
          <a:xfrm>
            <a:off x="411967" y="8267182"/>
            <a:ext cx="6405339" cy="561692"/>
          </a:xfrm>
          <a:prstGeom prst="rect">
            <a:avLst/>
          </a:prstGeom>
        </p:spPr>
        <p:txBody>
          <a:bodyPr wrap="square">
            <a:spAutoFit/>
          </a:bodyPr>
          <a:lstStyle/>
          <a:p>
            <a:r>
              <a:rPr lang="en-US" sz="610" baseline="30000" dirty="0">
                <a:latin typeface="Arial Narrow" panose="020B0606020202030204" pitchFamily="34" charset="0"/>
              </a:rPr>
              <a:t>[1] </a:t>
            </a:r>
            <a:r>
              <a:rPr lang="en-US" sz="610" dirty="0" err="1">
                <a:latin typeface="Arial Narrow" panose="020B0606020202030204" pitchFamily="34" charset="0"/>
              </a:rPr>
              <a:t>Mobsby</a:t>
            </a:r>
            <a:r>
              <a:rPr lang="en-US" sz="610" dirty="0">
                <a:latin typeface="Arial Narrow" panose="020B0606020202030204" pitchFamily="34" charset="0"/>
              </a:rPr>
              <a:t>, D. and </a:t>
            </a:r>
            <a:r>
              <a:rPr lang="en-US" sz="610" dirty="0" err="1">
                <a:latin typeface="Arial Narrow" panose="020B0606020202030204" pitchFamily="34" charset="0"/>
              </a:rPr>
              <a:t>Koduah</a:t>
            </a:r>
            <a:r>
              <a:rPr lang="en-US" sz="610" dirty="0">
                <a:latin typeface="Arial Narrow" panose="020B0606020202030204" pitchFamily="34" charset="0"/>
              </a:rPr>
              <a:t>, A. (2017). </a:t>
            </a:r>
            <a:r>
              <a:rPr lang="en-US" sz="610" i="1" dirty="0">
                <a:latin typeface="Arial Narrow" panose="020B0606020202030204" pitchFamily="34" charset="0"/>
              </a:rPr>
              <a:t>Australian fisheries and aquaculture statistics 2016. </a:t>
            </a:r>
            <a:r>
              <a:rPr lang="en-US" sz="610" dirty="0">
                <a:latin typeface="Arial Narrow" panose="020B0606020202030204" pitchFamily="34" charset="0"/>
              </a:rPr>
              <a:t>Fisheries Research and Development Corporation project 2017-095. ABARES, Canberra, December. CC BY 4.0. </a:t>
            </a:r>
          </a:p>
          <a:p>
            <a:r>
              <a:rPr lang="en-US" sz="610" dirty="0">
                <a:latin typeface="Arial Narrow" panose="020B0606020202030204" pitchFamily="34" charset="0"/>
              </a:rPr>
              <a:t>Accessed 20.05.2019 from: http://www.frdc.com.au/Services/Australian-Fisheries-Statistics</a:t>
            </a:r>
          </a:p>
          <a:p>
            <a:r>
              <a:rPr lang="en-US" sz="610" baseline="30000" dirty="0">
                <a:latin typeface="Arial Narrow" panose="020B0606020202030204" pitchFamily="34" charset="0"/>
              </a:rPr>
              <a:t>[2] </a:t>
            </a:r>
            <a:r>
              <a:rPr lang="en-US" sz="610" dirty="0">
                <a:latin typeface="Arial Narrow" panose="020B0606020202030204" pitchFamily="34" charset="0"/>
              </a:rPr>
              <a:t>Department of Agriculture (2015). </a:t>
            </a:r>
            <a:r>
              <a:rPr lang="en-US" sz="610" i="1" dirty="0">
                <a:latin typeface="Arial Narrow" panose="020B0606020202030204" pitchFamily="34" charset="0"/>
              </a:rPr>
              <a:t>Australia’s Seafood Trade. </a:t>
            </a:r>
            <a:r>
              <a:rPr lang="en-US" sz="610" dirty="0">
                <a:latin typeface="Arial Narrow" panose="020B0606020202030204" pitchFamily="34" charset="0"/>
              </a:rPr>
              <a:t>Commonwealth of Australia. Accessed 20.05.2019 from: http://www.agriculture.gov.au/SiteCollectionDocuments/fisheries/aus-seafood-trade.pdf</a:t>
            </a:r>
          </a:p>
          <a:p>
            <a:r>
              <a:rPr lang="en-US" sz="610" baseline="30000" dirty="0">
                <a:latin typeface="Arial Narrow" panose="020B0606020202030204" pitchFamily="34" charset="0"/>
              </a:rPr>
              <a:t>[3] </a:t>
            </a:r>
            <a:r>
              <a:rPr lang="en-US" sz="610" dirty="0">
                <a:latin typeface="Arial Narrow" panose="020B0606020202030204" pitchFamily="34" charset="0"/>
              </a:rPr>
              <a:t>Australian Marine Conservation Society (2019). </a:t>
            </a:r>
            <a:r>
              <a:rPr lang="en-US" sz="610" i="1" dirty="0">
                <a:latin typeface="Arial Narrow" panose="020B0606020202030204" pitchFamily="34" charset="0"/>
              </a:rPr>
              <a:t>Australia’s Sustainable Seafood Guide: Seafood Search.</a:t>
            </a:r>
            <a:r>
              <a:rPr lang="en-US" sz="610" dirty="0">
                <a:latin typeface="Arial Narrow" panose="020B0606020202030204" pitchFamily="34" charset="0"/>
              </a:rPr>
              <a:t> AMCS. Accessed 20.05.2019 from: https://www.sustainableseafood.org.au/fish.php</a:t>
            </a:r>
          </a:p>
          <a:p>
            <a:r>
              <a:rPr lang="en-US" sz="610" baseline="30000" dirty="0">
                <a:latin typeface="Arial Narrow" panose="020B0606020202030204" pitchFamily="34" charset="0"/>
              </a:rPr>
              <a:t>[4] </a:t>
            </a:r>
            <a:r>
              <a:rPr lang="en-US" sz="610" dirty="0">
                <a:latin typeface="Arial Narrow" panose="020B0606020202030204" pitchFamily="34" charset="0"/>
              </a:rPr>
              <a:t>The Australian – by Sarah Elks (2015). </a:t>
            </a:r>
            <a:r>
              <a:rPr lang="en-US" sz="610" i="1" dirty="0">
                <a:latin typeface="Arial Narrow" panose="020B0606020202030204" pitchFamily="34" charset="0"/>
              </a:rPr>
              <a:t>Walker Seafoods Australia earns Marine Stewardship Council certification</a:t>
            </a:r>
            <a:r>
              <a:rPr lang="en-US" sz="610" dirty="0">
                <a:latin typeface="Arial Narrow" panose="020B0606020202030204" pitchFamily="34" charset="0"/>
              </a:rPr>
              <a:t>. Walker Seafoods Australia. Accessed 25.05.2019 from: https://www.walkerseafoods.com.au/</a:t>
            </a:r>
          </a:p>
        </p:txBody>
      </p:sp>
      <p:sp>
        <p:nvSpPr>
          <p:cNvPr id="6" name="Oval 5">
            <a:extLst>
              <a:ext uri="{FF2B5EF4-FFF2-40B4-BE49-F238E27FC236}">
                <a16:creationId xmlns:a16="http://schemas.microsoft.com/office/drawing/2014/main" id="{43A0828B-C9E4-47C2-829A-82060268970B}"/>
              </a:ext>
            </a:extLst>
          </p:cNvPr>
          <p:cNvSpPr/>
          <p:nvPr/>
        </p:nvSpPr>
        <p:spPr>
          <a:xfrm rot="20736496">
            <a:off x="474083" y="1191797"/>
            <a:ext cx="2262065" cy="15696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1ECD591B-BD9D-462F-8384-335473A48476}"/>
              </a:ext>
            </a:extLst>
          </p:cNvPr>
          <p:cNvSpPr/>
          <p:nvPr/>
        </p:nvSpPr>
        <p:spPr>
          <a:xfrm rot="20723346">
            <a:off x="518415" y="1339806"/>
            <a:ext cx="2211557" cy="1200329"/>
          </a:xfrm>
          <a:prstGeom prst="rect">
            <a:avLst/>
          </a:prstGeom>
        </p:spPr>
        <p:txBody>
          <a:bodyPr wrap="square">
            <a:spAutoFit/>
          </a:bodyPr>
          <a:lstStyle/>
          <a:p>
            <a:pPr algn="ctr"/>
            <a:r>
              <a:rPr lang="en-US" sz="1600" b="1" i="1" dirty="0">
                <a:latin typeface="Arial Narrow" panose="020B0606020202030204" pitchFamily="34" charset="0"/>
              </a:rPr>
              <a:t>Australians eat</a:t>
            </a:r>
          </a:p>
          <a:p>
            <a:pPr algn="ctr"/>
            <a:r>
              <a:rPr lang="en-US" sz="1200" b="1" i="1" dirty="0">
                <a:latin typeface="Arial Narrow" panose="020B0606020202030204" pitchFamily="34" charset="0"/>
              </a:rPr>
              <a:t>on average </a:t>
            </a:r>
          </a:p>
          <a:p>
            <a:pPr algn="ctr"/>
            <a:r>
              <a:rPr lang="en-US" sz="2400" b="1" i="1" dirty="0">
                <a:latin typeface="Arial Narrow" panose="020B0606020202030204" pitchFamily="34" charset="0"/>
              </a:rPr>
              <a:t>3.1 meals a week </a:t>
            </a:r>
          </a:p>
          <a:p>
            <a:pPr algn="ctr"/>
            <a:r>
              <a:rPr lang="en-US" sz="1200" b="1" i="1" dirty="0">
                <a:latin typeface="Arial Narrow" panose="020B0606020202030204" pitchFamily="34" charset="0"/>
              </a:rPr>
              <a:t>with</a:t>
            </a:r>
            <a:r>
              <a:rPr lang="en-US" sz="1600" b="1" i="1" dirty="0">
                <a:latin typeface="Arial Narrow" panose="020B0606020202030204" pitchFamily="34" charset="0"/>
              </a:rPr>
              <a:t> </a:t>
            </a:r>
            <a:r>
              <a:rPr lang="en-US" sz="2000" b="1" i="1" dirty="0">
                <a:latin typeface="Arial Narrow" panose="020B0606020202030204" pitchFamily="34" charset="0"/>
              </a:rPr>
              <a:t>seafood</a:t>
            </a:r>
            <a:r>
              <a:rPr lang="en-US" sz="1600" b="1" i="1" dirty="0">
                <a:latin typeface="Arial Narrow" panose="020B0606020202030204" pitchFamily="34" charset="0"/>
              </a:rPr>
              <a:t> </a:t>
            </a:r>
            <a:r>
              <a:rPr lang="en-US" sz="1200" b="1" i="1" dirty="0">
                <a:latin typeface="Arial Narrow" panose="020B0606020202030204" pitchFamily="34" charset="0"/>
              </a:rPr>
              <a:t>in it </a:t>
            </a:r>
            <a:r>
              <a:rPr lang="en-US" sz="1600" b="1" baseline="30000" dirty="0">
                <a:latin typeface="Arial Narrow" panose="020B0606020202030204" pitchFamily="34" charset="0"/>
              </a:rPr>
              <a:t>[1]</a:t>
            </a:r>
            <a:endParaRPr lang="en-US" sz="1600" b="1" dirty="0">
              <a:latin typeface="Arial Narrow" panose="020B0606020202030204" pitchFamily="34" charset="0"/>
            </a:endParaRPr>
          </a:p>
        </p:txBody>
      </p:sp>
      <p:sp>
        <p:nvSpPr>
          <p:cNvPr id="22" name="Rectangle 21">
            <a:extLst>
              <a:ext uri="{FF2B5EF4-FFF2-40B4-BE49-F238E27FC236}">
                <a16:creationId xmlns:a16="http://schemas.microsoft.com/office/drawing/2014/main" id="{663C8A72-85ED-433E-BF6F-7488FD97D4C0}"/>
              </a:ext>
            </a:extLst>
          </p:cNvPr>
          <p:cNvSpPr/>
          <p:nvPr/>
        </p:nvSpPr>
        <p:spPr>
          <a:xfrm>
            <a:off x="3073182" y="1031920"/>
            <a:ext cx="3386986" cy="338554"/>
          </a:xfrm>
          <a:prstGeom prst="rect">
            <a:avLst/>
          </a:prstGeom>
        </p:spPr>
        <p:txBody>
          <a:bodyPr wrap="square">
            <a:spAutoFit/>
          </a:bodyPr>
          <a:lstStyle/>
          <a:p>
            <a:pPr algn="ctr"/>
            <a:r>
              <a:rPr lang="en-US" sz="1600" b="1" dirty="0">
                <a:latin typeface="Arial Narrow" panose="020B0606020202030204" pitchFamily="34" charset="0"/>
              </a:rPr>
              <a:t>TOP 5 seafoods Aussies love to eat</a:t>
            </a:r>
            <a:r>
              <a:rPr lang="en-US" sz="1600" b="1" baseline="30000" dirty="0">
                <a:latin typeface="Arial Narrow" panose="020B0606020202030204" pitchFamily="34" charset="0"/>
              </a:rPr>
              <a:t>[1]</a:t>
            </a:r>
            <a:endParaRPr lang="en-US" sz="1600" b="1" dirty="0">
              <a:latin typeface="Arial Narrow" panose="020B0606020202030204" pitchFamily="34" charset="0"/>
            </a:endParaRPr>
          </a:p>
        </p:txBody>
      </p:sp>
      <p:sp>
        <p:nvSpPr>
          <p:cNvPr id="7" name="Rectangle: Rounded Corners 6">
            <a:extLst>
              <a:ext uri="{FF2B5EF4-FFF2-40B4-BE49-F238E27FC236}">
                <a16:creationId xmlns:a16="http://schemas.microsoft.com/office/drawing/2014/main" id="{92B0B4BC-4123-4CA6-8A57-CEA3F3088C70}"/>
              </a:ext>
            </a:extLst>
          </p:cNvPr>
          <p:cNvSpPr/>
          <p:nvPr/>
        </p:nvSpPr>
        <p:spPr>
          <a:xfrm>
            <a:off x="3305653" y="1488406"/>
            <a:ext cx="3038834" cy="33855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691CBA53-799A-47A0-8C0B-EF7EEB9A2CAA}"/>
              </a:ext>
            </a:extLst>
          </p:cNvPr>
          <p:cNvSpPr/>
          <p:nvPr/>
        </p:nvSpPr>
        <p:spPr>
          <a:xfrm>
            <a:off x="3118732" y="1436424"/>
            <a:ext cx="474953" cy="4498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1600" dirty="0"/>
          </a:p>
        </p:txBody>
      </p:sp>
      <p:sp>
        <p:nvSpPr>
          <p:cNvPr id="23" name="Rectangle 22">
            <a:extLst>
              <a:ext uri="{FF2B5EF4-FFF2-40B4-BE49-F238E27FC236}">
                <a16:creationId xmlns:a16="http://schemas.microsoft.com/office/drawing/2014/main" id="{9FC7C96C-31DE-425E-87F5-A25199FB4DDB}"/>
              </a:ext>
            </a:extLst>
          </p:cNvPr>
          <p:cNvSpPr/>
          <p:nvPr/>
        </p:nvSpPr>
        <p:spPr>
          <a:xfrm rot="20723346">
            <a:off x="3085675" y="1461283"/>
            <a:ext cx="531436" cy="400110"/>
          </a:xfrm>
          <a:prstGeom prst="rect">
            <a:avLst/>
          </a:prstGeom>
        </p:spPr>
        <p:txBody>
          <a:bodyPr wrap="square">
            <a:spAutoFit/>
          </a:bodyPr>
          <a:lstStyle/>
          <a:p>
            <a:pPr algn="ctr"/>
            <a:r>
              <a:rPr lang="en-US" sz="2000" b="1" i="1" dirty="0">
                <a:solidFill>
                  <a:schemeClr val="bg1"/>
                </a:solidFill>
                <a:latin typeface="Arial Narrow" panose="020B0606020202030204" pitchFamily="34" charset="0"/>
              </a:rPr>
              <a:t>1</a:t>
            </a:r>
            <a:r>
              <a:rPr lang="en-US" sz="2000" b="1" i="1" baseline="30000" dirty="0">
                <a:solidFill>
                  <a:schemeClr val="bg1"/>
                </a:solidFill>
                <a:latin typeface="Arial Narrow" panose="020B0606020202030204" pitchFamily="34" charset="0"/>
              </a:rPr>
              <a:t>st</a:t>
            </a:r>
            <a:r>
              <a:rPr lang="en-US" sz="2000" b="1" i="1" dirty="0">
                <a:solidFill>
                  <a:schemeClr val="bg1"/>
                </a:solidFill>
                <a:latin typeface="Arial Narrow" panose="020B0606020202030204" pitchFamily="34" charset="0"/>
              </a:rPr>
              <a:t> </a:t>
            </a:r>
          </a:p>
        </p:txBody>
      </p:sp>
      <p:sp>
        <p:nvSpPr>
          <p:cNvPr id="9" name="TextBox 8">
            <a:extLst>
              <a:ext uri="{FF2B5EF4-FFF2-40B4-BE49-F238E27FC236}">
                <a16:creationId xmlns:a16="http://schemas.microsoft.com/office/drawing/2014/main" id="{F0582C09-3E11-4AAB-86A9-B43781155034}"/>
              </a:ext>
            </a:extLst>
          </p:cNvPr>
          <p:cNvSpPr txBox="1"/>
          <p:nvPr/>
        </p:nvSpPr>
        <p:spPr>
          <a:xfrm>
            <a:off x="3613379" y="1514288"/>
            <a:ext cx="2235236" cy="278402"/>
          </a:xfrm>
          <a:prstGeom prst="rect">
            <a:avLst/>
          </a:prstGeom>
          <a:noFill/>
        </p:spPr>
        <p:txBody>
          <a:bodyPr wrap="square" rtlCol="0">
            <a:spAutoFit/>
          </a:bodyPr>
          <a:lstStyle/>
          <a:p>
            <a:r>
              <a:rPr lang="en-AU" sz="1200" b="1" dirty="0">
                <a:latin typeface="Arial Narrow" panose="020B0606020202030204" pitchFamily="34" charset="0"/>
              </a:rPr>
              <a:t>PRAWNS</a:t>
            </a:r>
          </a:p>
        </p:txBody>
      </p:sp>
      <p:sp>
        <p:nvSpPr>
          <p:cNvPr id="25" name="Rectangle: Rounded Corners 24">
            <a:extLst>
              <a:ext uri="{FF2B5EF4-FFF2-40B4-BE49-F238E27FC236}">
                <a16:creationId xmlns:a16="http://schemas.microsoft.com/office/drawing/2014/main" id="{4402069D-0FE4-4181-A3B5-CBF82AA11544}"/>
              </a:ext>
            </a:extLst>
          </p:cNvPr>
          <p:cNvSpPr/>
          <p:nvPr/>
        </p:nvSpPr>
        <p:spPr>
          <a:xfrm>
            <a:off x="3305653" y="2067516"/>
            <a:ext cx="3038834" cy="33855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a:extLst>
              <a:ext uri="{FF2B5EF4-FFF2-40B4-BE49-F238E27FC236}">
                <a16:creationId xmlns:a16="http://schemas.microsoft.com/office/drawing/2014/main" id="{8A698EF2-9FC5-49D2-9818-3E8C149368CE}"/>
              </a:ext>
            </a:extLst>
          </p:cNvPr>
          <p:cNvSpPr/>
          <p:nvPr/>
        </p:nvSpPr>
        <p:spPr>
          <a:xfrm>
            <a:off x="3118732" y="2015534"/>
            <a:ext cx="474953" cy="4498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1600" dirty="0"/>
          </a:p>
        </p:txBody>
      </p:sp>
      <p:sp>
        <p:nvSpPr>
          <p:cNvPr id="27" name="Rectangle 26">
            <a:extLst>
              <a:ext uri="{FF2B5EF4-FFF2-40B4-BE49-F238E27FC236}">
                <a16:creationId xmlns:a16="http://schemas.microsoft.com/office/drawing/2014/main" id="{9BE9EF4C-CF29-4BAC-9B37-DC0B76C769A8}"/>
              </a:ext>
            </a:extLst>
          </p:cNvPr>
          <p:cNvSpPr/>
          <p:nvPr/>
        </p:nvSpPr>
        <p:spPr>
          <a:xfrm rot="20723346">
            <a:off x="3085675" y="2040393"/>
            <a:ext cx="531436" cy="400110"/>
          </a:xfrm>
          <a:prstGeom prst="rect">
            <a:avLst/>
          </a:prstGeom>
        </p:spPr>
        <p:txBody>
          <a:bodyPr wrap="square">
            <a:spAutoFit/>
          </a:bodyPr>
          <a:lstStyle/>
          <a:p>
            <a:pPr algn="ctr"/>
            <a:r>
              <a:rPr lang="en-US" sz="2000" b="1" i="1" dirty="0">
                <a:solidFill>
                  <a:schemeClr val="bg1"/>
                </a:solidFill>
                <a:latin typeface="Arial Narrow" panose="020B0606020202030204" pitchFamily="34" charset="0"/>
              </a:rPr>
              <a:t>2</a:t>
            </a:r>
            <a:r>
              <a:rPr lang="en-US" sz="2000" b="1" i="1" baseline="30000" dirty="0">
                <a:solidFill>
                  <a:schemeClr val="bg1"/>
                </a:solidFill>
                <a:latin typeface="Arial Narrow" panose="020B0606020202030204" pitchFamily="34" charset="0"/>
              </a:rPr>
              <a:t>nd</a:t>
            </a:r>
            <a:r>
              <a:rPr lang="en-US" sz="2000" b="1" i="1" dirty="0">
                <a:solidFill>
                  <a:schemeClr val="bg1"/>
                </a:solidFill>
                <a:latin typeface="Arial Narrow" panose="020B0606020202030204" pitchFamily="34" charset="0"/>
              </a:rPr>
              <a:t> </a:t>
            </a:r>
          </a:p>
        </p:txBody>
      </p:sp>
      <p:sp>
        <p:nvSpPr>
          <p:cNvPr id="28" name="TextBox 27">
            <a:extLst>
              <a:ext uri="{FF2B5EF4-FFF2-40B4-BE49-F238E27FC236}">
                <a16:creationId xmlns:a16="http://schemas.microsoft.com/office/drawing/2014/main" id="{A793AC73-A576-4D90-9A8A-2DCC631ABF67}"/>
              </a:ext>
            </a:extLst>
          </p:cNvPr>
          <p:cNvSpPr txBox="1"/>
          <p:nvPr/>
        </p:nvSpPr>
        <p:spPr>
          <a:xfrm>
            <a:off x="3613379" y="2093398"/>
            <a:ext cx="2235236" cy="278402"/>
          </a:xfrm>
          <a:prstGeom prst="rect">
            <a:avLst/>
          </a:prstGeom>
          <a:noFill/>
        </p:spPr>
        <p:txBody>
          <a:bodyPr wrap="square" rtlCol="0">
            <a:spAutoFit/>
          </a:bodyPr>
          <a:lstStyle/>
          <a:p>
            <a:r>
              <a:rPr lang="en-AU" sz="1200" b="1" dirty="0">
                <a:latin typeface="Arial Narrow" panose="020B0606020202030204" pitchFamily="34" charset="0"/>
              </a:rPr>
              <a:t>Canned Tuna</a:t>
            </a:r>
          </a:p>
        </p:txBody>
      </p:sp>
      <p:sp>
        <p:nvSpPr>
          <p:cNvPr id="29" name="Rectangle: Rounded Corners 28">
            <a:extLst>
              <a:ext uri="{FF2B5EF4-FFF2-40B4-BE49-F238E27FC236}">
                <a16:creationId xmlns:a16="http://schemas.microsoft.com/office/drawing/2014/main" id="{A6C56ED5-36AA-4D2C-8209-97683A3A828F}"/>
              </a:ext>
            </a:extLst>
          </p:cNvPr>
          <p:cNvSpPr/>
          <p:nvPr/>
        </p:nvSpPr>
        <p:spPr>
          <a:xfrm>
            <a:off x="3305773" y="2648980"/>
            <a:ext cx="3038834" cy="33855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845B02D7-3980-48C9-A42F-163D590D93A3}"/>
              </a:ext>
            </a:extLst>
          </p:cNvPr>
          <p:cNvSpPr/>
          <p:nvPr/>
        </p:nvSpPr>
        <p:spPr>
          <a:xfrm>
            <a:off x="3118852" y="2596998"/>
            <a:ext cx="474953" cy="4498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1600" dirty="0"/>
          </a:p>
        </p:txBody>
      </p:sp>
      <p:sp>
        <p:nvSpPr>
          <p:cNvPr id="32" name="TextBox 31">
            <a:extLst>
              <a:ext uri="{FF2B5EF4-FFF2-40B4-BE49-F238E27FC236}">
                <a16:creationId xmlns:a16="http://schemas.microsoft.com/office/drawing/2014/main" id="{3F53BDD0-2F35-4642-A4BB-D833527D8673}"/>
              </a:ext>
            </a:extLst>
          </p:cNvPr>
          <p:cNvSpPr txBox="1"/>
          <p:nvPr/>
        </p:nvSpPr>
        <p:spPr>
          <a:xfrm>
            <a:off x="3613499" y="2674862"/>
            <a:ext cx="2235236" cy="278402"/>
          </a:xfrm>
          <a:prstGeom prst="rect">
            <a:avLst/>
          </a:prstGeom>
          <a:noFill/>
        </p:spPr>
        <p:txBody>
          <a:bodyPr wrap="square" rtlCol="0">
            <a:spAutoFit/>
          </a:bodyPr>
          <a:lstStyle/>
          <a:p>
            <a:r>
              <a:rPr lang="en-AU" sz="1200" b="1" dirty="0">
                <a:latin typeface="Arial Narrow" panose="020B0606020202030204" pitchFamily="34" charset="0"/>
              </a:rPr>
              <a:t>Crumbed and Battered Fish</a:t>
            </a:r>
          </a:p>
        </p:txBody>
      </p:sp>
      <p:sp>
        <p:nvSpPr>
          <p:cNvPr id="10" name="TextBox 9">
            <a:extLst>
              <a:ext uri="{FF2B5EF4-FFF2-40B4-BE49-F238E27FC236}">
                <a16:creationId xmlns:a16="http://schemas.microsoft.com/office/drawing/2014/main" id="{0401A15B-AB89-4397-BDDA-A17EB5CD7B66}"/>
              </a:ext>
            </a:extLst>
          </p:cNvPr>
          <p:cNvSpPr txBox="1"/>
          <p:nvPr/>
        </p:nvSpPr>
        <p:spPr>
          <a:xfrm rot="20564853">
            <a:off x="3111294" y="2590544"/>
            <a:ext cx="554310" cy="400110"/>
          </a:xfrm>
          <a:prstGeom prst="rect">
            <a:avLst/>
          </a:prstGeom>
          <a:noFill/>
        </p:spPr>
        <p:txBody>
          <a:bodyPr wrap="square" rtlCol="0">
            <a:spAutoFit/>
          </a:bodyPr>
          <a:lstStyle/>
          <a:p>
            <a:r>
              <a:rPr lang="en-AU" sz="2000" b="1" i="1" dirty="0">
                <a:solidFill>
                  <a:schemeClr val="bg1"/>
                </a:solidFill>
                <a:latin typeface="Arial Narrow" panose="020B0606020202030204" pitchFamily="34" charset="0"/>
              </a:rPr>
              <a:t>3</a:t>
            </a:r>
            <a:r>
              <a:rPr lang="en-AU" sz="2000" b="1" i="1" baseline="30000" dirty="0">
                <a:solidFill>
                  <a:schemeClr val="bg1"/>
                </a:solidFill>
                <a:latin typeface="Arial Narrow" panose="020B0606020202030204" pitchFamily="34" charset="0"/>
              </a:rPr>
              <a:t>rd</a:t>
            </a:r>
            <a:endParaRPr lang="en-AU" sz="2000" b="1" i="1" dirty="0">
              <a:solidFill>
                <a:schemeClr val="bg1"/>
              </a:solidFill>
              <a:latin typeface="Arial Narrow" panose="020B0606020202030204" pitchFamily="34" charset="0"/>
            </a:endParaRPr>
          </a:p>
        </p:txBody>
      </p:sp>
      <p:sp>
        <p:nvSpPr>
          <p:cNvPr id="35" name="Rectangle: Rounded Corners 34">
            <a:extLst>
              <a:ext uri="{FF2B5EF4-FFF2-40B4-BE49-F238E27FC236}">
                <a16:creationId xmlns:a16="http://schemas.microsoft.com/office/drawing/2014/main" id="{E9AF6BE3-BCB3-42F5-A8C9-BA1F21C08CB5}"/>
              </a:ext>
            </a:extLst>
          </p:cNvPr>
          <p:cNvSpPr/>
          <p:nvPr/>
        </p:nvSpPr>
        <p:spPr>
          <a:xfrm>
            <a:off x="3298005" y="3240273"/>
            <a:ext cx="3038834" cy="33855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35">
            <a:extLst>
              <a:ext uri="{FF2B5EF4-FFF2-40B4-BE49-F238E27FC236}">
                <a16:creationId xmlns:a16="http://schemas.microsoft.com/office/drawing/2014/main" id="{899CB6F6-AE9F-4278-86E9-4B12C746F49B}"/>
              </a:ext>
            </a:extLst>
          </p:cNvPr>
          <p:cNvSpPr/>
          <p:nvPr/>
        </p:nvSpPr>
        <p:spPr>
          <a:xfrm>
            <a:off x="3111084" y="3188291"/>
            <a:ext cx="474953" cy="4498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1600" dirty="0"/>
          </a:p>
        </p:txBody>
      </p:sp>
      <p:sp>
        <p:nvSpPr>
          <p:cNvPr id="37" name="TextBox 36">
            <a:extLst>
              <a:ext uri="{FF2B5EF4-FFF2-40B4-BE49-F238E27FC236}">
                <a16:creationId xmlns:a16="http://schemas.microsoft.com/office/drawing/2014/main" id="{7C979A6E-A894-4BB6-8BA9-440B3BAC1FD2}"/>
              </a:ext>
            </a:extLst>
          </p:cNvPr>
          <p:cNvSpPr txBox="1"/>
          <p:nvPr/>
        </p:nvSpPr>
        <p:spPr>
          <a:xfrm>
            <a:off x="3605731" y="3266155"/>
            <a:ext cx="2235236" cy="278402"/>
          </a:xfrm>
          <a:prstGeom prst="rect">
            <a:avLst/>
          </a:prstGeom>
          <a:noFill/>
        </p:spPr>
        <p:txBody>
          <a:bodyPr wrap="square" rtlCol="0">
            <a:spAutoFit/>
          </a:bodyPr>
          <a:lstStyle/>
          <a:p>
            <a:r>
              <a:rPr lang="en-AU" sz="1200" b="1" dirty="0">
                <a:latin typeface="Arial Narrow" panose="020B0606020202030204" pitchFamily="34" charset="0"/>
              </a:rPr>
              <a:t>Squid (calamari)</a:t>
            </a:r>
          </a:p>
        </p:txBody>
      </p:sp>
      <p:sp>
        <p:nvSpPr>
          <p:cNvPr id="38" name="TextBox 37">
            <a:extLst>
              <a:ext uri="{FF2B5EF4-FFF2-40B4-BE49-F238E27FC236}">
                <a16:creationId xmlns:a16="http://schemas.microsoft.com/office/drawing/2014/main" id="{05EB43BD-736A-43FD-AD02-2F5741A541B1}"/>
              </a:ext>
            </a:extLst>
          </p:cNvPr>
          <p:cNvSpPr txBox="1"/>
          <p:nvPr/>
        </p:nvSpPr>
        <p:spPr>
          <a:xfrm rot="20564853">
            <a:off x="3095878" y="3212443"/>
            <a:ext cx="554310" cy="400110"/>
          </a:xfrm>
          <a:prstGeom prst="rect">
            <a:avLst/>
          </a:prstGeom>
          <a:noFill/>
        </p:spPr>
        <p:txBody>
          <a:bodyPr wrap="square" rtlCol="0">
            <a:spAutoFit/>
          </a:bodyPr>
          <a:lstStyle/>
          <a:p>
            <a:r>
              <a:rPr lang="en-AU" sz="2000" b="1" i="1" dirty="0">
                <a:solidFill>
                  <a:schemeClr val="bg1"/>
                </a:solidFill>
                <a:latin typeface="Arial Narrow" panose="020B0606020202030204" pitchFamily="34" charset="0"/>
              </a:rPr>
              <a:t>4</a:t>
            </a:r>
            <a:r>
              <a:rPr lang="en-AU" sz="2000" b="1" i="1" baseline="30000" dirty="0">
                <a:solidFill>
                  <a:schemeClr val="bg1"/>
                </a:solidFill>
                <a:latin typeface="Arial Narrow" panose="020B0606020202030204" pitchFamily="34" charset="0"/>
              </a:rPr>
              <a:t>th</a:t>
            </a:r>
            <a:endParaRPr lang="en-AU" sz="2000" b="1" i="1" dirty="0">
              <a:solidFill>
                <a:schemeClr val="bg1"/>
              </a:solidFill>
              <a:latin typeface="Arial Narrow" panose="020B0606020202030204" pitchFamily="34" charset="0"/>
            </a:endParaRPr>
          </a:p>
        </p:txBody>
      </p:sp>
      <p:sp>
        <p:nvSpPr>
          <p:cNvPr id="39" name="Rectangle: Rounded Corners 38">
            <a:extLst>
              <a:ext uri="{FF2B5EF4-FFF2-40B4-BE49-F238E27FC236}">
                <a16:creationId xmlns:a16="http://schemas.microsoft.com/office/drawing/2014/main" id="{DFB13231-61F5-4B21-811A-A4FD181A159E}"/>
              </a:ext>
            </a:extLst>
          </p:cNvPr>
          <p:cNvSpPr/>
          <p:nvPr/>
        </p:nvSpPr>
        <p:spPr>
          <a:xfrm>
            <a:off x="3305653" y="3823702"/>
            <a:ext cx="3038834" cy="33855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Oval 39">
            <a:extLst>
              <a:ext uri="{FF2B5EF4-FFF2-40B4-BE49-F238E27FC236}">
                <a16:creationId xmlns:a16="http://schemas.microsoft.com/office/drawing/2014/main" id="{3FA30B83-1498-4161-9140-4A024B894261}"/>
              </a:ext>
            </a:extLst>
          </p:cNvPr>
          <p:cNvSpPr/>
          <p:nvPr/>
        </p:nvSpPr>
        <p:spPr>
          <a:xfrm>
            <a:off x="3118732" y="3771720"/>
            <a:ext cx="474953" cy="4498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1600" dirty="0"/>
          </a:p>
        </p:txBody>
      </p:sp>
      <p:sp>
        <p:nvSpPr>
          <p:cNvPr id="41" name="TextBox 40">
            <a:extLst>
              <a:ext uri="{FF2B5EF4-FFF2-40B4-BE49-F238E27FC236}">
                <a16:creationId xmlns:a16="http://schemas.microsoft.com/office/drawing/2014/main" id="{BA113015-43A7-43EB-ADAF-1D4BCAE97731}"/>
              </a:ext>
            </a:extLst>
          </p:cNvPr>
          <p:cNvSpPr txBox="1"/>
          <p:nvPr/>
        </p:nvSpPr>
        <p:spPr>
          <a:xfrm>
            <a:off x="3613379" y="3849584"/>
            <a:ext cx="2235236" cy="278402"/>
          </a:xfrm>
          <a:prstGeom prst="rect">
            <a:avLst/>
          </a:prstGeom>
          <a:noFill/>
        </p:spPr>
        <p:txBody>
          <a:bodyPr wrap="square" rtlCol="0">
            <a:spAutoFit/>
          </a:bodyPr>
          <a:lstStyle/>
          <a:p>
            <a:r>
              <a:rPr lang="en-AU" sz="1200" b="1" dirty="0">
                <a:latin typeface="Arial Narrow" panose="020B0606020202030204" pitchFamily="34" charset="0"/>
              </a:rPr>
              <a:t>Fresh Salmon</a:t>
            </a:r>
          </a:p>
        </p:txBody>
      </p:sp>
      <p:sp>
        <p:nvSpPr>
          <p:cNvPr id="42" name="TextBox 41">
            <a:extLst>
              <a:ext uri="{FF2B5EF4-FFF2-40B4-BE49-F238E27FC236}">
                <a16:creationId xmlns:a16="http://schemas.microsoft.com/office/drawing/2014/main" id="{6D6C4403-5C27-4601-A5B5-A6EACD5A5E43}"/>
              </a:ext>
            </a:extLst>
          </p:cNvPr>
          <p:cNvSpPr txBox="1"/>
          <p:nvPr/>
        </p:nvSpPr>
        <p:spPr>
          <a:xfrm rot="20564853">
            <a:off x="3103526" y="3795872"/>
            <a:ext cx="554310" cy="400110"/>
          </a:xfrm>
          <a:prstGeom prst="rect">
            <a:avLst/>
          </a:prstGeom>
          <a:noFill/>
        </p:spPr>
        <p:txBody>
          <a:bodyPr wrap="square" rtlCol="0">
            <a:spAutoFit/>
          </a:bodyPr>
          <a:lstStyle/>
          <a:p>
            <a:r>
              <a:rPr lang="en-AU" sz="2000" b="1" i="1" dirty="0">
                <a:solidFill>
                  <a:schemeClr val="bg1"/>
                </a:solidFill>
                <a:latin typeface="Arial Narrow" panose="020B0606020202030204" pitchFamily="34" charset="0"/>
              </a:rPr>
              <a:t>5</a:t>
            </a:r>
            <a:r>
              <a:rPr lang="en-AU" sz="2000" b="1" i="1" baseline="30000" dirty="0">
                <a:solidFill>
                  <a:schemeClr val="bg1"/>
                </a:solidFill>
                <a:latin typeface="Arial Narrow" panose="020B0606020202030204" pitchFamily="34" charset="0"/>
              </a:rPr>
              <a:t>th</a:t>
            </a:r>
            <a:endParaRPr lang="en-AU" sz="2000" b="1" i="1" dirty="0">
              <a:solidFill>
                <a:schemeClr val="bg1"/>
              </a:solidFill>
              <a:latin typeface="Arial Narrow" panose="020B0606020202030204" pitchFamily="34" charset="0"/>
            </a:endParaRPr>
          </a:p>
        </p:txBody>
      </p:sp>
      <p:sp>
        <p:nvSpPr>
          <p:cNvPr id="43" name="Oval 42">
            <a:extLst>
              <a:ext uri="{FF2B5EF4-FFF2-40B4-BE49-F238E27FC236}">
                <a16:creationId xmlns:a16="http://schemas.microsoft.com/office/drawing/2014/main" id="{028CD589-046B-47F5-9D3B-DCDCB83CDED2}"/>
              </a:ext>
            </a:extLst>
          </p:cNvPr>
          <p:cNvSpPr/>
          <p:nvPr/>
        </p:nvSpPr>
        <p:spPr>
          <a:xfrm rot="20736496">
            <a:off x="527513" y="2927080"/>
            <a:ext cx="2262065" cy="133382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a:extLst>
              <a:ext uri="{FF2B5EF4-FFF2-40B4-BE49-F238E27FC236}">
                <a16:creationId xmlns:a16="http://schemas.microsoft.com/office/drawing/2014/main" id="{9F36FA05-89D9-460D-97B5-463A5A9C476A}"/>
              </a:ext>
            </a:extLst>
          </p:cNvPr>
          <p:cNvSpPr/>
          <p:nvPr/>
        </p:nvSpPr>
        <p:spPr>
          <a:xfrm rot="20723346">
            <a:off x="596662" y="2950716"/>
            <a:ext cx="2143048" cy="1200329"/>
          </a:xfrm>
          <a:prstGeom prst="rect">
            <a:avLst/>
          </a:prstGeom>
        </p:spPr>
        <p:txBody>
          <a:bodyPr wrap="square">
            <a:spAutoFit/>
          </a:bodyPr>
          <a:lstStyle/>
          <a:p>
            <a:pPr algn="ctr"/>
            <a:r>
              <a:rPr lang="en-US" sz="2800" b="1" i="1" dirty="0">
                <a:latin typeface="Arial Narrow" panose="020B0606020202030204" pitchFamily="34" charset="0"/>
              </a:rPr>
              <a:t>&gt;60%</a:t>
            </a:r>
          </a:p>
          <a:p>
            <a:pPr algn="ctr"/>
            <a:r>
              <a:rPr lang="en-US" sz="1600" b="1" i="1" dirty="0">
                <a:latin typeface="Arial Narrow" panose="020B0606020202030204" pitchFamily="34" charset="0"/>
              </a:rPr>
              <a:t>of our seafood is </a:t>
            </a:r>
            <a:r>
              <a:rPr lang="en-US" sz="2800" b="1" i="1" dirty="0">
                <a:latin typeface="Arial Narrow" panose="020B0606020202030204" pitchFamily="34" charset="0"/>
              </a:rPr>
              <a:t>IMPORTED</a:t>
            </a:r>
            <a:endParaRPr lang="en-US" sz="1600" b="1" dirty="0">
              <a:latin typeface="Arial Narrow" panose="020B0606020202030204" pitchFamily="34" charset="0"/>
            </a:endParaRPr>
          </a:p>
        </p:txBody>
      </p:sp>
      <p:sp>
        <p:nvSpPr>
          <p:cNvPr id="11" name="TextBox 10">
            <a:extLst>
              <a:ext uri="{FF2B5EF4-FFF2-40B4-BE49-F238E27FC236}">
                <a16:creationId xmlns:a16="http://schemas.microsoft.com/office/drawing/2014/main" id="{B20768B2-05DA-4AFD-83A6-F635A58B0599}"/>
              </a:ext>
            </a:extLst>
          </p:cNvPr>
          <p:cNvSpPr txBox="1"/>
          <p:nvPr/>
        </p:nvSpPr>
        <p:spPr>
          <a:xfrm rot="20745911">
            <a:off x="2349285" y="3350189"/>
            <a:ext cx="517946" cy="276999"/>
          </a:xfrm>
          <a:prstGeom prst="rect">
            <a:avLst/>
          </a:prstGeom>
          <a:noFill/>
        </p:spPr>
        <p:txBody>
          <a:bodyPr wrap="square" rtlCol="0">
            <a:spAutoFit/>
          </a:bodyPr>
          <a:lstStyle/>
          <a:p>
            <a:r>
              <a:rPr lang="en-AU" sz="1200" dirty="0">
                <a:latin typeface="Arial Narrow" panose="020B0606020202030204" pitchFamily="34" charset="0"/>
              </a:rPr>
              <a:t>[1]</a:t>
            </a:r>
          </a:p>
        </p:txBody>
      </p:sp>
      <p:sp>
        <p:nvSpPr>
          <p:cNvPr id="13" name="TextBox 12">
            <a:extLst>
              <a:ext uri="{FF2B5EF4-FFF2-40B4-BE49-F238E27FC236}">
                <a16:creationId xmlns:a16="http://schemas.microsoft.com/office/drawing/2014/main" id="{33D271AF-B482-421F-A200-89B8F60EDD9E}"/>
              </a:ext>
            </a:extLst>
          </p:cNvPr>
          <p:cNvSpPr txBox="1"/>
          <p:nvPr/>
        </p:nvSpPr>
        <p:spPr>
          <a:xfrm>
            <a:off x="3502519" y="2345983"/>
            <a:ext cx="2978728" cy="615553"/>
          </a:xfrm>
          <a:prstGeom prst="rect">
            <a:avLst/>
          </a:prstGeom>
          <a:noFill/>
        </p:spPr>
        <p:txBody>
          <a:bodyPr wrap="square" rtlCol="0">
            <a:spAutoFit/>
          </a:bodyPr>
          <a:lstStyle/>
          <a:p>
            <a:r>
              <a:rPr lang="en-US" sz="800" dirty="0">
                <a:latin typeface="Arial Narrow" panose="020B0606020202030204" pitchFamily="34" charset="0"/>
              </a:rPr>
              <a:t>No significant canning of tuna has taken place in Australia since May 2010, when the tuna cannery closed in Port Lincoln, South Australia</a:t>
            </a:r>
            <a:r>
              <a:rPr lang="en-US" sz="800" baseline="30000" dirty="0">
                <a:latin typeface="Arial Narrow" panose="020B0606020202030204" pitchFamily="34" charset="0"/>
              </a:rPr>
              <a:t>[2]</a:t>
            </a:r>
            <a:endParaRPr lang="en-US" sz="800" dirty="0">
              <a:latin typeface="Arial Narrow" panose="020B0606020202030204" pitchFamily="34" charset="0"/>
            </a:endParaRPr>
          </a:p>
          <a:p>
            <a:endParaRPr lang="en-AU" dirty="0"/>
          </a:p>
        </p:txBody>
      </p:sp>
      <p:sp>
        <p:nvSpPr>
          <p:cNvPr id="34" name="Rectangle 33">
            <a:extLst>
              <a:ext uri="{FF2B5EF4-FFF2-40B4-BE49-F238E27FC236}">
                <a16:creationId xmlns:a16="http://schemas.microsoft.com/office/drawing/2014/main" id="{F7D9ED23-7E64-4188-9EAB-FADC7BDD12A4}"/>
              </a:ext>
            </a:extLst>
          </p:cNvPr>
          <p:cNvSpPr/>
          <p:nvPr/>
        </p:nvSpPr>
        <p:spPr>
          <a:xfrm>
            <a:off x="3515648" y="2934140"/>
            <a:ext cx="2756542" cy="338554"/>
          </a:xfrm>
          <a:prstGeom prst="rect">
            <a:avLst/>
          </a:prstGeom>
        </p:spPr>
        <p:txBody>
          <a:bodyPr wrap="square">
            <a:spAutoFit/>
          </a:bodyPr>
          <a:lstStyle/>
          <a:p>
            <a:r>
              <a:rPr lang="en-AU" sz="800" dirty="0">
                <a:latin typeface="Arial Narrow" panose="020B0606020202030204" pitchFamily="34" charset="0"/>
              </a:rPr>
              <a:t>Imported white-fleshed fish species such as snapper and blue grenadier (</a:t>
            </a:r>
            <a:r>
              <a:rPr lang="en-AU" sz="800" dirty="0" err="1">
                <a:latin typeface="Arial Narrow" panose="020B0606020202030204" pitchFamily="34" charset="0"/>
              </a:rPr>
              <a:t>hoki</a:t>
            </a:r>
            <a:r>
              <a:rPr lang="en-AU" sz="800" dirty="0">
                <a:latin typeface="Arial Narrow" panose="020B0606020202030204" pitchFamily="34" charset="0"/>
              </a:rPr>
              <a:t>) come from New Zealand</a:t>
            </a:r>
            <a:r>
              <a:rPr lang="en-AU" sz="800" baseline="30000" dirty="0">
                <a:latin typeface="Arial Narrow" panose="020B0606020202030204" pitchFamily="34" charset="0"/>
              </a:rPr>
              <a:t>[2]</a:t>
            </a:r>
          </a:p>
        </p:txBody>
      </p:sp>
      <p:sp>
        <p:nvSpPr>
          <p:cNvPr id="48" name="Rectangle 47">
            <a:extLst>
              <a:ext uri="{FF2B5EF4-FFF2-40B4-BE49-F238E27FC236}">
                <a16:creationId xmlns:a16="http://schemas.microsoft.com/office/drawing/2014/main" id="{5C565645-4549-4D5A-8908-83AC120AC3DE}"/>
              </a:ext>
            </a:extLst>
          </p:cNvPr>
          <p:cNvSpPr/>
          <p:nvPr/>
        </p:nvSpPr>
        <p:spPr>
          <a:xfrm>
            <a:off x="3549505" y="1785216"/>
            <a:ext cx="2756542" cy="215444"/>
          </a:xfrm>
          <a:prstGeom prst="rect">
            <a:avLst/>
          </a:prstGeom>
        </p:spPr>
        <p:txBody>
          <a:bodyPr wrap="square">
            <a:spAutoFit/>
          </a:bodyPr>
          <a:lstStyle/>
          <a:p>
            <a:r>
              <a:rPr lang="en-AU" sz="800" dirty="0">
                <a:latin typeface="Arial Narrow" panose="020B0606020202030204" pitchFamily="34" charset="0"/>
              </a:rPr>
              <a:t>Imported farmed prawns come from Thailand, Vietnam and China</a:t>
            </a:r>
            <a:r>
              <a:rPr lang="en-AU" sz="800" baseline="30000" dirty="0">
                <a:latin typeface="Arial Narrow" panose="020B0606020202030204" pitchFamily="34" charset="0"/>
              </a:rPr>
              <a:t>[2]</a:t>
            </a:r>
          </a:p>
        </p:txBody>
      </p:sp>
      <p:sp>
        <p:nvSpPr>
          <p:cNvPr id="49" name="Rectangle 48">
            <a:extLst>
              <a:ext uri="{FF2B5EF4-FFF2-40B4-BE49-F238E27FC236}">
                <a16:creationId xmlns:a16="http://schemas.microsoft.com/office/drawing/2014/main" id="{52FF5F55-3BDD-45E0-9EFC-E8A7320A63EF}"/>
              </a:ext>
            </a:extLst>
          </p:cNvPr>
          <p:cNvSpPr/>
          <p:nvPr/>
        </p:nvSpPr>
        <p:spPr>
          <a:xfrm>
            <a:off x="3511122" y="3517994"/>
            <a:ext cx="3126072" cy="215444"/>
          </a:xfrm>
          <a:prstGeom prst="rect">
            <a:avLst/>
          </a:prstGeom>
        </p:spPr>
        <p:txBody>
          <a:bodyPr wrap="square">
            <a:spAutoFit/>
          </a:bodyPr>
          <a:lstStyle/>
          <a:p>
            <a:r>
              <a:rPr lang="en-AU" sz="800" dirty="0">
                <a:latin typeface="Arial Narrow" panose="020B0606020202030204" pitchFamily="34" charset="0"/>
              </a:rPr>
              <a:t>Imported squid come from China, Taiwan, Thailand and Malaysia</a:t>
            </a:r>
            <a:r>
              <a:rPr lang="en-AU" sz="800" baseline="30000" dirty="0">
                <a:latin typeface="Arial Narrow" panose="020B0606020202030204" pitchFamily="34" charset="0"/>
              </a:rPr>
              <a:t>[2]</a:t>
            </a:r>
          </a:p>
        </p:txBody>
      </p:sp>
      <p:sp>
        <p:nvSpPr>
          <p:cNvPr id="50" name="Rectangle 49">
            <a:extLst>
              <a:ext uri="{FF2B5EF4-FFF2-40B4-BE49-F238E27FC236}">
                <a16:creationId xmlns:a16="http://schemas.microsoft.com/office/drawing/2014/main" id="{B8B4A64B-B617-49D7-BFB0-74833DD8FFEB}"/>
              </a:ext>
            </a:extLst>
          </p:cNvPr>
          <p:cNvSpPr/>
          <p:nvPr/>
        </p:nvSpPr>
        <p:spPr>
          <a:xfrm>
            <a:off x="3519998" y="4106516"/>
            <a:ext cx="2756542" cy="215444"/>
          </a:xfrm>
          <a:prstGeom prst="rect">
            <a:avLst/>
          </a:prstGeom>
        </p:spPr>
        <p:txBody>
          <a:bodyPr wrap="square">
            <a:spAutoFit/>
          </a:bodyPr>
          <a:lstStyle/>
          <a:p>
            <a:r>
              <a:rPr lang="en-AU" sz="800" dirty="0">
                <a:latin typeface="Arial Narrow" panose="020B0606020202030204" pitchFamily="34" charset="0"/>
              </a:rPr>
              <a:t>Imported farmed salmon come from New Zealand</a:t>
            </a:r>
            <a:r>
              <a:rPr lang="en-AU" sz="800" baseline="30000" dirty="0">
                <a:latin typeface="Arial Narrow" panose="020B0606020202030204" pitchFamily="34" charset="0"/>
              </a:rPr>
              <a:t>[3]</a:t>
            </a:r>
          </a:p>
        </p:txBody>
      </p:sp>
      <p:sp>
        <p:nvSpPr>
          <p:cNvPr id="53" name="Rectangle 52">
            <a:extLst>
              <a:ext uri="{FF2B5EF4-FFF2-40B4-BE49-F238E27FC236}">
                <a16:creationId xmlns:a16="http://schemas.microsoft.com/office/drawing/2014/main" id="{54BDF2AF-8E6E-45BC-8DC7-795C3F1BCE2B}"/>
              </a:ext>
            </a:extLst>
          </p:cNvPr>
          <p:cNvSpPr/>
          <p:nvPr/>
        </p:nvSpPr>
        <p:spPr>
          <a:xfrm>
            <a:off x="493729" y="5728681"/>
            <a:ext cx="5863484" cy="624254"/>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latin typeface="Arial Narrow" panose="020B0606020202030204" pitchFamily="34" charset="0"/>
              </a:rPr>
              <a:t>…when each yellowfin tuna can weigh 70kg, and when the finest yellowfin can command </a:t>
            </a:r>
            <a:br>
              <a:rPr lang="en-US" sz="1200" b="1" i="1" dirty="0">
                <a:latin typeface="Arial Narrow" panose="020B0606020202030204" pitchFamily="34" charset="0"/>
              </a:rPr>
            </a:br>
            <a:r>
              <a:rPr lang="en-US" sz="1200" b="1" i="1" dirty="0">
                <a:latin typeface="Arial Narrow" panose="020B0606020202030204" pitchFamily="34" charset="0"/>
              </a:rPr>
              <a:t>3000 yen a kilo (~$32/kilo) at the Japanese fish markets, a good day can be lucrative</a:t>
            </a:r>
            <a:r>
              <a:rPr lang="en-US" sz="1200" b="1" dirty="0">
                <a:latin typeface="Arial Narrow" panose="020B0606020202030204" pitchFamily="34" charset="0"/>
              </a:rPr>
              <a:t>. </a:t>
            </a:r>
            <a:br>
              <a:rPr lang="en-US" sz="1200" b="1" dirty="0">
                <a:latin typeface="Arial Narrow" panose="020B0606020202030204" pitchFamily="34" charset="0"/>
              </a:rPr>
            </a:br>
            <a:r>
              <a:rPr lang="en-US" sz="1200" b="1" dirty="0">
                <a:latin typeface="Arial Narrow" panose="020B0606020202030204" pitchFamily="34" charset="0"/>
              </a:rPr>
              <a:t>“</a:t>
            </a:r>
            <a:r>
              <a:rPr lang="en-US" sz="1200" b="1" i="1" dirty="0">
                <a:latin typeface="Arial Narrow" panose="020B0606020202030204" pitchFamily="34" charset="0"/>
              </a:rPr>
              <a:t>One </a:t>
            </a:r>
            <a:r>
              <a:rPr lang="en-US" sz="1200" b="1" i="1" dirty="0" err="1">
                <a:latin typeface="Arial Narrow" panose="020B0606020202030204" pitchFamily="34" charset="0"/>
              </a:rPr>
              <a:t>tonne</a:t>
            </a:r>
            <a:r>
              <a:rPr lang="en-US" sz="1200" b="1" i="1" dirty="0">
                <a:latin typeface="Arial Narrow" panose="020B0606020202030204" pitchFamily="34" charset="0"/>
              </a:rPr>
              <a:t> a day keeps the bank away,</a:t>
            </a:r>
            <a:r>
              <a:rPr lang="en-US" sz="1200" b="1" dirty="0">
                <a:latin typeface="Arial Narrow" panose="020B0606020202030204" pitchFamily="34" charset="0"/>
              </a:rPr>
              <a:t>” </a:t>
            </a:r>
            <a:r>
              <a:rPr lang="en-US" sz="1200" b="1" i="1" dirty="0" err="1">
                <a:latin typeface="Arial Narrow" panose="020B0606020202030204" pitchFamily="34" charset="0"/>
              </a:rPr>
              <a:t>Pavo</a:t>
            </a:r>
            <a:r>
              <a:rPr lang="en-US" sz="1200" b="1" i="1" dirty="0">
                <a:latin typeface="Arial Narrow" panose="020B0606020202030204" pitchFamily="34" charset="0"/>
              </a:rPr>
              <a:t> Walker says laughing</a:t>
            </a:r>
            <a:r>
              <a:rPr lang="en-US" sz="1200" b="1" baseline="30000" dirty="0">
                <a:latin typeface="Arial Narrow" panose="020B0606020202030204" pitchFamily="34" charset="0"/>
              </a:rPr>
              <a:t>[4]</a:t>
            </a:r>
            <a:endParaRPr lang="en-AU" sz="1200" b="1" baseline="30000" dirty="0">
              <a:latin typeface="Arial Narrow" panose="020B0606020202030204" pitchFamily="34" charset="0"/>
            </a:endParaRPr>
          </a:p>
        </p:txBody>
      </p:sp>
      <p:sp>
        <p:nvSpPr>
          <p:cNvPr id="54" name="Rectangle 53">
            <a:extLst>
              <a:ext uri="{FF2B5EF4-FFF2-40B4-BE49-F238E27FC236}">
                <a16:creationId xmlns:a16="http://schemas.microsoft.com/office/drawing/2014/main" id="{2477F8DA-8766-4086-9904-3D6D3E81F9D7}"/>
              </a:ext>
            </a:extLst>
          </p:cNvPr>
          <p:cNvSpPr/>
          <p:nvPr/>
        </p:nvSpPr>
        <p:spPr>
          <a:xfrm>
            <a:off x="493728" y="6430072"/>
            <a:ext cx="5863484" cy="183710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Rectangle 54">
            <a:extLst>
              <a:ext uri="{FF2B5EF4-FFF2-40B4-BE49-F238E27FC236}">
                <a16:creationId xmlns:a16="http://schemas.microsoft.com/office/drawing/2014/main" id="{87116FD4-776D-4A5D-BE62-21DBF6BDBFC7}"/>
              </a:ext>
            </a:extLst>
          </p:cNvPr>
          <p:cNvSpPr/>
          <p:nvPr/>
        </p:nvSpPr>
        <p:spPr>
          <a:xfrm>
            <a:off x="479920" y="6453664"/>
            <a:ext cx="6062983" cy="461665"/>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a:t>
            </a:r>
            <a:r>
              <a:rPr lang="en-US" sz="1200" b="1" dirty="0">
                <a:latin typeface="Arial Narrow" panose="020B0606020202030204" pitchFamily="34" charset="0"/>
                <a:ea typeface="Times New Roman" panose="02020603050405020304" pitchFamily="18" charset="0"/>
              </a:rPr>
              <a:t> What are the factors that lead to a higher proportion of the seafood consumed in Australia being imported</a:t>
            </a:r>
            <a:r>
              <a:rPr lang="en-AU" sz="1200" b="1" dirty="0">
                <a:latin typeface="Arial Narrow" panose="020B0606020202030204" pitchFamily="34" charset="0"/>
                <a:ea typeface="Times New Roman" panose="02020603050405020304" pitchFamily="18" charset="0"/>
              </a:rPr>
              <a:t>? Ans.</a:t>
            </a:r>
            <a:endParaRPr lang="en-US" sz="800" dirty="0">
              <a:latin typeface="Arial Narrow" panose="020B0606020202030204" pitchFamily="34" charset="0"/>
              <a:ea typeface="Times New Roman" panose="02020603050405020304" pitchFamily="18" charset="0"/>
            </a:endParaRPr>
          </a:p>
        </p:txBody>
      </p:sp>
      <p:sp>
        <p:nvSpPr>
          <p:cNvPr id="56" name="Rectangle 55">
            <a:extLst>
              <a:ext uri="{FF2B5EF4-FFF2-40B4-BE49-F238E27FC236}">
                <a16:creationId xmlns:a16="http://schemas.microsoft.com/office/drawing/2014/main" id="{4F9400AC-E523-4B9A-A4DC-9BAF8B37F41E}"/>
              </a:ext>
            </a:extLst>
          </p:cNvPr>
          <p:cNvSpPr/>
          <p:nvPr/>
        </p:nvSpPr>
        <p:spPr>
          <a:xfrm>
            <a:off x="538920" y="6915329"/>
            <a:ext cx="5765460" cy="128330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 </a:t>
            </a:r>
          </a:p>
        </p:txBody>
      </p:sp>
      <p:sp>
        <p:nvSpPr>
          <p:cNvPr id="5" name="TextBox 4">
            <a:extLst>
              <a:ext uri="{FF2B5EF4-FFF2-40B4-BE49-F238E27FC236}">
                <a16:creationId xmlns:a16="http://schemas.microsoft.com/office/drawing/2014/main" id="{5C14F1FD-F0B6-44B6-9650-E5108D6419EA}"/>
              </a:ext>
            </a:extLst>
          </p:cNvPr>
          <p:cNvSpPr txBox="1"/>
          <p:nvPr/>
        </p:nvSpPr>
        <p:spPr>
          <a:xfrm>
            <a:off x="526838" y="6941450"/>
            <a:ext cx="5863114" cy="707886"/>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Answers may vary. </a:t>
            </a:r>
          </a:p>
          <a:p>
            <a:endParaRPr lang="en-AU" sz="1200" dirty="0">
              <a:solidFill>
                <a:schemeClr val="tx1">
                  <a:lumMod val="65000"/>
                  <a:lumOff val="35000"/>
                </a:schemeClr>
              </a:solidFill>
              <a:latin typeface="Comic Sans MS" panose="030F0702030302020204" pitchFamily="66" charset="0"/>
            </a:endParaRPr>
          </a:p>
          <a:p>
            <a:r>
              <a:rPr lang="en-AU" sz="1200" dirty="0">
                <a:solidFill>
                  <a:schemeClr val="tx1">
                    <a:lumMod val="65000"/>
                    <a:lumOff val="35000"/>
                  </a:schemeClr>
                </a:solidFill>
                <a:latin typeface="Comic Sans MS" panose="030F0702030302020204" pitchFamily="66" charset="0"/>
              </a:rPr>
              <a:t>E.g. Social Factors, Economic Factors ($), Environmental Factors</a:t>
            </a:r>
          </a:p>
          <a:p>
            <a:endParaRPr lang="en-AU" sz="400" dirty="0">
              <a:solidFill>
                <a:schemeClr val="tx1">
                  <a:lumMod val="65000"/>
                  <a:lumOff val="35000"/>
                </a:schemeClr>
              </a:solidFill>
              <a:latin typeface="Comic Sans MS" panose="030F0702030302020204" pitchFamily="66" charset="0"/>
            </a:endParaRPr>
          </a:p>
        </p:txBody>
      </p:sp>
      <p:sp>
        <p:nvSpPr>
          <p:cNvPr id="64" name="TextBox 63">
            <a:extLst>
              <a:ext uri="{FF2B5EF4-FFF2-40B4-BE49-F238E27FC236}">
                <a16:creationId xmlns:a16="http://schemas.microsoft.com/office/drawing/2014/main" id="{1C3D83B1-0CF6-41C8-B60F-BC8EE19F9C62}"/>
              </a:ext>
            </a:extLst>
          </p:cNvPr>
          <p:cNvSpPr txBox="1"/>
          <p:nvPr/>
        </p:nvSpPr>
        <p:spPr>
          <a:xfrm>
            <a:off x="372797" y="4470001"/>
            <a:ext cx="6284489" cy="1200329"/>
          </a:xfrm>
          <a:prstGeom prst="rect">
            <a:avLst/>
          </a:prstGeom>
          <a:noFill/>
        </p:spPr>
        <p:txBody>
          <a:bodyPr wrap="square" rtlCol="0">
            <a:spAutoFit/>
          </a:bodyPr>
          <a:lstStyle/>
          <a:p>
            <a:pPr marL="171450" indent="-171450">
              <a:buFont typeface="Arial" panose="020B0604020202020204" pitchFamily="34" charset="0"/>
              <a:buChar char="•"/>
            </a:pPr>
            <a:r>
              <a:rPr lang="en-AU" sz="1200" b="1" dirty="0">
                <a:latin typeface="Arial Narrow" panose="020B0606020202030204" pitchFamily="34" charset="0"/>
              </a:rPr>
              <a:t>Exports</a:t>
            </a:r>
            <a:r>
              <a:rPr lang="en-AU" sz="1200" dirty="0">
                <a:latin typeface="Arial Narrow" panose="020B0606020202030204" pitchFamily="34" charset="0"/>
              </a:rPr>
              <a:t> are dominated by high unit value products such as rock lobster, tuna and abalone</a:t>
            </a:r>
            <a:r>
              <a:rPr lang="en-AU" sz="1200" baseline="30000" dirty="0">
                <a:latin typeface="Arial Narrow" panose="020B0606020202030204" pitchFamily="34" charset="0"/>
              </a:rPr>
              <a:t>[2]</a:t>
            </a:r>
            <a:r>
              <a:rPr lang="en-AU" sz="1200" dirty="0">
                <a:latin typeface="Arial Narrow" panose="020B0606020202030204" pitchFamily="34" charset="0"/>
              </a:rPr>
              <a:t>. </a:t>
            </a:r>
          </a:p>
          <a:p>
            <a:pPr marL="171450" indent="-171450">
              <a:buFont typeface="Arial" panose="020B0604020202020204" pitchFamily="34" charset="0"/>
              <a:buChar char="•"/>
            </a:pPr>
            <a:r>
              <a:rPr lang="en-AU" sz="1200" b="1" dirty="0">
                <a:latin typeface="Arial Narrow" panose="020B0606020202030204" pitchFamily="34" charset="0"/>
              </a:rPr>
              <a:t>Imports</a:t>
            </a:r>
            <a:r>
              <a:rPr lang="en-AU" sz="1200" dirty="0">
                <a:latin typeface="Arial Narrow" panose="020B0606020202030204" pitchFamily="34" charset="0"/>
              </a:rPr>
              <a:t> are dominated by low unit value products such as frozen and canned fish and frozen prawns</a:t>
            </a:r>
            <a:r>
              <a:rPr lang="en-AU" sz="1200" baseline="30000" dirty="0">
                <a:latin typeface="Arial Narrow" panose="020B0606020202030204" pitchFamily="34" charset="0"/>
              </a:rPr>
              <a:t>[2]</a:t>
            </a:r>
            <a:r>
              <a:rPr lang="en-AU" sz="1200" dirty="0">
                <a:latin typeface="Arial Narrow" panose="020B0606020202030204" pitchFamily="34" charset="0"/>
              </a:rPr>
              <a:t>. </a:t>
            </a:r>
          </a:p>
          <a:p>
            <a:pPr marL="171450" indent="-171450">
              <a:buFont typeface="Arial" panose="020B0604020202020204" pitchFamily="34" charset="0"/>
              <a:buChar char="•"/>
            </a:pPr>
            <a:r>
              <a:rPr lang="en-AU" sz="1200" dirty="0">
                <a:latin typeface="Arial Narrow" panose="020B0606020202030204" pitchFamily="34" charset="0"/>
              </a:rPr>
              <a:t>Australia’s apparent consumption of seafood increased, on average, at an annual rate of 1.1 % between 2005-6 and 2015-16. Over the same period, domestic seafood supply remained steady, whilst imports increased at an average rate of 1.7 % per year</a:t>
            </a:r>
            <a:r>
              <a:rPr lang="en-AU" sz="1200" baseline="30000" dirty="0">
                <a:latin typeface="Arial Narrow" panose="020B0606020202030204" pitchFamily="34" charset="0"/>
              </a:rPr>
              <a:t>[2]</a:t>
            </a:r>
            <a:r>
              <a:rPr lang="en-AU" sz="1200" dirty="0">
                <a:latin typeface="Arial Narrow" panose="020B0606020202030204" pitchFamily="34" charset="0"/>
              </a:rPr>
              <a:t>. </a:t>
            </a:r>
          </a:p>
          <a:p>
            <a:pPr marL="171450" indent="-171450">
              <a:buFont typeface="Arial" panose="020B0604020202020204" pitchFamily="34" charset="0"/>
              <a:buChar char="•"/>
            </a:pPr>
            <a:r>
              <a:rPr lang="en-AU" sz="1200" dirty="0">
                <a:latin typeface="Arial Narrow" panose="020B0606020202030204" pitchFamily="34" charset="0"/>
              </a:rPr>
              <a:t>Australian waters are nutrient poor with low levels of primary production (compared to other countries). </a:t>
            </a:r>
          </a:p>
        </p:txBody>
      </p:sp>
      <p:cxnSp>
        <p:nvCxnSpPr>
          <p:cNvPr id="4" name="Straight Connector 3">
            <a:extLst>
              <a:ext uri="{FF2B5EF4-FFF2-40B4-BE49-F238E27FC236}">
                <a16:creationId xmlns:a16="http://schemas.microsoft.com/office/drawing/2014/main" id="{074C6E63-47AF-1CEE-133B-895179ACCC1E}"/>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36">
            <a:extLst>
              <a:ext uri="{FF2B5EF4-FFF2-40B4-BE49-F238E27FC236}">
                <a16:creationId xmlns:a16="http://schemas.microsoft.com/office/drawing/2014/main" id="{68C80DF9-FACD-557A-9537-6C087FF88535}"/>
              </a:ext>
            </a:extLst>
          </p:cNvPr>
          <p:cNvSpPr txBox="1"/>
          <p:nvPr/>
        </p:nvSpPr>
        <p:spPr>
          <a:xfrm>
            <a:off x="2560896"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Australia’s Fisheries Management</a:t>
            </a:r>
            <a:endParaRPr lang="en-AU" sz="1100" b="1" dirty="0">
              <a:latin typeface="Arial Narrow" pitchFamily="34" charset="0"/>
            </a:endParaRPr>
          </a:p>
        </p:txBody>
      </p:sp>
      <p:sp>
        <p:nvSpPr>
          <p:cNvPr id="18" name="TextBox 36">
            <a:extLst>
              <a:ext uri="{FF2B5EF4-FFF2-40B4-BE49-F238E27FC236}">
                <a16:creationId xmlns:a16="http://schemas.microsoft.com/office/drawing/2014/main" id="{2C237FDE-DC06-9F66-8551-90FC25F2178B}"/>
              </a:ext>
            </a:extLst>
          </p:cNvPr>
          <p:cNvSpPr txBox="1"/>
          <p:nvPr/>
        </p:nvSpPr>
        <p:spPr>
          <a:xfrm>
            <a:off x="404664"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25466871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C5956-3EC9-2B77-CAD7-13007D64FD5B}"/>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4065364F-E3A7-099B-E98D-08F936514FA7}"/>
              </a:ext>
            </a:extLst>
          </p:cNvPr>
          <p:cNvSpPr txBox="1"/>
          <p:nvPr/>
        </p:nvSpPr>
        <p:spPr>
          <a:xfrm>
            <a:off x="1456261" y="214201"/>
            <a:ext cx="4136929" cy="769441"/>
          </a:xfrm>
          <a:prstGeom prst="rect">
            <a:avLst/>
          </a:prstGeom>
          <a:noFill/>
        </p:spPr>
        <p:txBody>
          <a:bodyPr wrap="square" rtlCol="0">
            <a:spAutoFit/>
          </a:bodyPr>
          <a:lstStyle/>
          <a:p>
            <a:r>
              <a:rPr lang="en-US" sz="2000" b="1" dirty="0">
                <a:latin typeface="Arial Narrow" pitchFamily="34" charset="0"/>
              </a:rPr>
              <a:t>Discuss </a:t>
            </a:r>
            <a:r>
              <a:rPr lang="en-US" sz="1200" dirty="0">
                <a:latin typeface="Arial Narrow" panose="020B0606020202030204" pitchFamily="34" charset="0"/>
              </a:rPr>
              <a:t>the factors that lead to a higher proportion of the seafood consumed in Australia being imported.</a:t>
            </a:r>
            <a:endParaRPr lang="en-US" sz="1200" i="1" dirty="0">
              <a:latin typeface="Arial Narrow"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5AAE2D88-0F73-136F-D571-DD4944658FA4}"/>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27BEC560-85CD-0CD9-F644-39C285E0AF2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64089434-B73E-D8BD-E0D7-11E3EB16C026}"/>
              </a:ext>
            </a:extLst>
          </p:cNvPr>
          <p:cNvSpPr/>
          <p:nvPr/>
        </p:nvSpPr>
        <p:spPr>
          <a:xfrm>
            <a:off x="508863" y="964142"/>
            <a:ext cx="5844292" cy="77999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98AA6FED-0D8E-3B46-EF7A-AD8A81A1E2E4}"/>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905CB378-58EE-CAAD-9F17-206C5C5FE790}"/>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79CE2549-2760-AB97-AE57-B813F8C90F7A}"/>
              </a:ext>
            </a:extLst>
          </p:cNvPr>
          <p:cNvSpPr txBox="1"/>
          <p:nvPr/>
        </p:nvSpPr>
        <p:spPr>
          <a:xfrm>
            <a:off x="5693106" y="230847"/>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076206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91849" y="209487"/>
            <a:ext cx="4112222" cy="553998"/>
          </a:xfrm>
          <a:prstGeom prst="rect">
            <a:avLst/>
          </a:prstGeom>
          <a:noFill/>
        </p:spPr>
        <p:txBody>
          <a:bodyPr wrap="square" rtlCol="0">
            <a:spAutoFit/>
          </a:bodyPr>
          <a:lstStyle/>
          <a:p>
            <a:r>
              <a:rPr lang="en-US" b="1" dirty="0">
                <a:latin typeface="Arial Narrow" pitchFamily="34" charset="0"/>
              </a:rPr>
              <a:t>22. Ecological Economics –</a:t>
            </a:r>
            <a:r>
              <a:rPr lang="en-US" sz="1200" b="1" dirty="0">
                <a:latin typeface="Arial Narrow" panose="020B0606020202030204" pitchFamily="34" charset="0"/>
              </a:rPr>
              <a:t> </a:t>
            </a:r>
            <a:r>
              <a:rPr lang="en-US" sz="1200" dirty="0">
                <a:latin typeface="Arial Narrow" panose="020B0606020202030204" pitchFamily="34" charset="0"/>
              </a:rPr>
              <a:t>Identify the economic value of Australian Fisheries.</a:t>
            </a:r>
            <a:endParaRPr lang="en-US" sz="1200" i="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0" name="TextBox 36">
            <a:extLst>
              <a:ext uri="{FF2B5EF4-FFF2-40B4-BE49-F238E27FC236}">
                <a16:creationId xmlns:a16="http://schemas.microsoft.com/office/drawing/2014/main" id="{63D6711E-C5DD-4BD2-AD16-1DA53B0E4EAE}"/>
              </a:ext>
            </a:extLst>
          </p:cNvPr>
          <p:cNvSpPr txBox="1"/>
          <p:nvPr/>
        </p:nvSpPr>
        <p:spPr>
          <a:xfrm>
            <a:off x="586998" y="5812219"/>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41" name="Oval 40">
            <a:extLst>
              <a:ext uri="{FF2B5EF4-FFF2-40B4-BE49-F238E27FC236}">
                <a16:creationId xmlns:a16="http://schemas.microsoft.com/office/drawing/2014/main" id="{B31747EF-670D-45AD-BCEE-04C07EABF57E}"/>
              </a:ext>
            </a:extLst>
          </p:cNvPr>
          <p:cNvSpPr/>
          <p:nvPr/>
        </p:nvSpPr>
        <p:spPr>
          <a:xfrm>
            <a:off x="829183" y="4770025"/>
            <a:ext cx="1512168" cy="195760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Rectangle 41">
            <a:extLst>
              <a:ext uri="{FF2B5EF4-FFF2-40B4-BE49-F238E27FC236}">
                <a16:creationId xmlns:a16="http://schemas.microsoft.com/office/drawing/2014/main" id="{5B7120D6-70CB-4963-9554-CF61C911209F}"/>
              </a:ext>
            </a:extLst>
          </p:cNvPr>
          <p:cNvSpPr/>
          <p:nvPr/>
        </p:nvSpPr>
        <p:spPr>
          <a:xfrm>
            <a:off x="681852" y="5697388"/>
            <a:ext cx="2195896" cy="10718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3" name="Rectangle 42">
            <a:extLst>
              <a:ext uri="{FF2B5EF4-FFF2-40B4-BE49-F238E27FC236}">
                <a16:creationId xmlns:a16="http://schemas.microsoft.com/office/drawing/2014/main" id="{0346EF82-1CD7-4159-BE38-CDFF670E25DF}"/>
              </a:ext>
            </a:extLst>
          </p:cNvPr>
          <p:cNvSpPr/>
          <p:nvPr/>
        </p:nvSpPr>
        <p:spPr>
          <a:xfrm>
            <a:off x="825165" y="4215232"/>
            <a:ext cx="2010928" cy="14678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a:extLst>
              <a:ext uri="{FF2B5EF4-FFF2-40B4-BE49-F238E27FC236}">
                <a16:creationId xmlns:a16="http://schemas.microsoft.com/office/drawing/2014/main" id="{00921017-3EE5-4A61-99E8-F7128759A9CF}"/>
              </a:ext>
            </a:extLst>
          </p:cNvPr>
          <p:cNvSpPr/>
          <p:nvPr/>
        </p:nvSpPr>
        <p:spPr>
          <a:xfrm>
            <a:off x="2760230" y="4215232"/>
            <a:ext cx="296416" cy="1377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TextBox 44">
            <a:extLst>
              <a:ext uri="{FF2B5EF4-FFF2-40B4-BE49-F238E27FC236}">
                <a16:creationId xmlns:a16="http://schemas.microsoft.com/office/drawing/2014/main" id="{6A95C571-0A65-44DA-B36D-8E6C48BC3AA6}"/>
              </a:ext>
            </a:extLst>
          </p:cNvPr>
          <p:cNvSpPr txBox="1"/>
          <p:nvPr/>
        </p:nvSpPr>
        <p:spPr>
          <a:xfrm>
            <a:off x="559216" y="4406247"/>
            <a:ext cx="307777" cy="1114638"/>
          </a:xfrm>
          <a:prstGeom prst="rect">
            <a:avLst/>
          </a:prstGeom>
          <a:noFill/>
        </p:spPr>
        <p:txBody>
          <a:bodyPr vert="vert270" wrap="square" rtlCol="0">
            <a:spAutoFit/>
          </a:bodyPr>
          <a:lstStyle/>
          <a:p>
            <a:r>
              <a:rPr lang="en-AU" sz="800" b="1" dirty="0">
                <a:latin typeface="Arial Narrow" panose="020B0606020202030204" pitchFamily="34" charset="0"/>
              </a:rPr>
              <a:t>Revenue and Cost</a:t>
            </a:r>
          </a:p>
        </p:txBody>
      </p:sp>
      <p:sp>
        <p:nvSpPr>
          <p:cNvPr id="46" name="TextBox 45">
            <a:extLst>
              <a:ext uri="{FF2B5EF4-FFF2-40B4-BE49-F238E27FC236}">
                <a16:creationId xmlns:a16="http://schemas.microsoft.com/office/drawing/2014/main" id="{E4969BD8-E173-4E9B-90A9-99E78CE323B4}"/>
              </a:ext>
            </a:extLst>
          </p:cNvPr>
          <p:cNvSpPr txBox="1"/>
          <p:nvPr/>
        </p:nvSpPr>
        <p:spPr>
          <a:xfrm rot="5400000">
            <a:off x="1504577" y="5242829"/>
            <a:ext cx="307777" cy="1114638"/>
          </a:xfrm>
          <a:prstGeom prst="rect">
            <a:avLst/>
          </a:prstGeom>
          <a:noFill/>
        </p:spPr>
        <p:txBody>
          <a:bodyPr vert="vert270" wrap="square" rtlCol="0">
            <a:spAutoFit/>
          </a:bodyPr>
          <a:lstStyle/>
          <a:p>
            <a:pPr algn="ctr"/>
            <a:r>
              <a:rPr lang="en-AU" sz="800" b="1" dirty="0">
                <a:latin typeface="Arial Narrow" panose="020B0606020202030204" pitchFamily="34" charset="0"/>
              </a:rPr>
              <a:t>Fishing Effort</a:t>
            </a:r>
          </a:p>
        </p:txBody>
      </p:sp>
      <p:sp>
        <p:nvSpPr>
          <p:cNvPr id="47" name="Isosceles Triangle 46">
            <a:extLst>
              <a:ext uri="{FF2B5EF4-FFF2-40B4-BE49-F238E27FC236}">
                <a16:creationId xmlns:a16="http://schemas.microsoft.com/office/drawing/2014/main" id="{E7A0A3AA-74B4-4297-8781-6EFCE14DC8C2}"/>
              </a:ext>
            </a:extLst>
          </p:cNvPr>
          <p:cNvSpPr/>
          <p:nvPr/>
        </p:nvSpPr>
        <p:spPr>
          <a:xfrm rot="5400000">
            <a:off x="2813367" y="5635983"/>
            <a:ext cx="139477" cy="9402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51" name="Straight Arrow Connector 50">
            <a:extLst>
              <a:ext uri="{FF2B5EF4-FFF2-40B4-BE49-F238E27FC236}">
                <a16:creationId xmlns:a16="http://schemas.microsoft.com/office/drawing/2014/main" id="{71CDA667-B241-43BF-A376-EF6E2F9185CB}"/>
              </a:ext>
            </a:extLst>
          </p:cNvPr>
          <p:cNvCxnSpPr>
            <a:cxnSpLocks/>
          </p:cNvCxnSpPr>
          <p:nvPr/>
        </p:nvCxnSpPr>
        <p:spPr>
          <a:xfrm>
            <a:off x="1926259" y="4446120"/>
            <a:ext cx="0" cy="3922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DBC3008-C132-4BEA-91E6-2E97B394FBE2}"/>
              </a:ext>
            </a:extLst>
          </p:cNvPr>
          <p:cNvCxnSpPr>
            <a:cxnSpLocks/>
          </p:cNvCxnSpPr>
          <p:nvPr/>
        </p:nvCxnSpPr>
        <p:spPr>
          <a:xfrm flipV="1">
            <a:off x="835532" y="4481422"/>
            <a:ext cx="1607670" cy="1201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816B27F8-867C-4540-9EC3-747D94176EB4}"/>
              </a:ext>
            </a:extLst>
          </p:cNvPr>
          <p:cNvSpPr txBox="1"/>
          <p:nvPr/>
        </p:nvSpPr>
        <p:spPr>
          <a:xfrm rot="3224151">
            <a:off x="2196481" y="4356517"/>
            <a:ext cx="307777" cy="595516"/>
          </a:xfrm>
          <a:prstGeom prst="rect">
            <a:avLst/>
          </a:prstGeom>
          <a:noFill/>
        </p:spPr>
        <p:txBody>
          <a:bodyPr vert="vert270" wrap="square" rtlCol="0">
            <a:spAutoFit/>
          </a:bodyPr>
          <a:lstStyle/>
          <a:p>
            <a:pPr algn="ctr"/>
            <a:r>
              <a:rPr lang="en-AU" sz="800" b="1" dirty="0">
                <a:latin typeface="Arial Narrow" panose="020B0606020202030204" pitchFamily="34" charset="0"/>
              </a:rPr>
              <a:t>COST</a:t>
            </a:r>
          </a:p>
        </p:txBody>
      </p:sp>
      <p:sp>
        <p:nvSpPr>
          <p:cNvPr id="56" name="Isosceles Triangle 55">
            <a:extLst>
              <a:ext uri="{FF2B5EF4-FFF2-40B4-BE49-F238E27FC236}">
                <a16:creationId xmlns:a16="http://schemas.microsoft.com/office/drawing/2014/main" id="{66367DCB-F9A9-4BE9-A068-34AF84B7E288}"/>
              </a:ext>
            </a:extLst>
          </p:cNvPr>
          <p:cNvSpPr/>
          <p:nvPr/>
        </p:nvSpPr>
        <p:spPr>
          <a:xfrm rot="3347993">
            <a:off x="2413726" y="4460658"/>
            <a:ext cx="79790" cy="457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8" name="TextBox 57">
            <a:extLst>
              <a:ext uri="{FF2B5EF4-FFF2-40B4-BE49-F238E27FC236}">
                <a16:creationId xmlns:a16="http://schemas.microsoft.com/office/drawing/2014/main" id="{6759FBA5-B910-47F3-B833-565BFE4D4D18}"/>
              </a:ext>
            </a:extLst>
          </p:cNvPr>
          <p:cNvSpPr txBox="1"/>
          <p:nvPr/>
        </p:nvSpPr>
        <p:spPr>
          <a:xfrm>
            <a:off x="552299" y="6194825"/>
            <a:ext cx="2540362" cy="461665"/>
          </a:xfrm>
          <a:prstGeom prst="rect">
            <a:avLst/>
          </a:prstGeom>
          <a:noFill/>
        </p:spPr>
        <p:txBody>
          <a:bodyPr wrap="square" rtlCol="0">
            <a:spAutoFit/>
          </a:bodyPr>
          <a:lstStyle/>
          <a:p>
            <a:r>
              <a:rPr lang="en-AU" sz="800" b="1" dirty="0">
                <a:latin typeface="Arial Narrow" panose="020B0606020202030204" pitchFamily="34" charset="0"/>
              </a:rPr>
              <a:t>Figure 2: Population size (X) at the point of break-even when revenue EQUALS cost (assuming costs are directly proportional to fishing effort)</a:t>
            </a:r>
            <a:r>
              <a:rPr lang="en-AU" sz="800" b="1" baseline="30000" dirty="0">
                <a:latin typeface="Arial Narrow" panose="020B0606020202030204" pitchFamily="34" charset="0"/>
              </a:rPr>
              <a:t>[4].</a:t>
            </a:r>
            <a:r>
              <a:rPr lang="en-AU" sz="800" b="1" dirty="0">
                <a:latin typeface="Arial Narrow" panose="020B0606020202030204" pitchFamily="34" charset="0"/>
              </a:rPr>
              <a:t> </a:t>
            </a:r>
          </a:p>
        </p:txBody>
      </p:sp>
      <p:sp>
        <p:nvSpPr>
          <p:cNvPr id="62" name="Rectangle 61">
            <a:extLst>
              <a:ext uri="{FF2B5EF4-FFF2-40B4-BE49-F238E27FC236}">
                <a16:creationId xmlns:a16="http://schemas.microsoft.com/office/drawing/2014/main" id="{49CD848D-A7B1-4616-84F8-534C8A590D19}"/>
              </a:ext>
            </a:extLst>
          </p:cNvPr>
          <p:cNvSpPr/>
          <p:nvPr/>
        </p:nvSpPr>
        <p:spPr>
          <a:xfrm>
            <a:off x="610357" y="4079016"/>
            <a:ext cx="2319761" cy="174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TextBox 67">
            <a:extLst>
              <a:ext uri="{FF2B5EF4-FFF2-40B4-BE49-F238E27FC236}">
                <a16:creationId xmlns:a16="http://schemas.microsoft.com/office/drawing/2014/main" id="{CAFA0826-80D1-4276-9E10-C81ACE38A880}"/>
              </a:ext>
            </a:extLst>
          </p:cNvPr>
          <p:cNvSpPr txBox="1"/>
          <p:nvPr/>
        </p:nvSpPr>
        <p:spPr>
          <a:xfrm rot="4251420">
            <a:off x="1180803" y="4465802"/>
            <a:ext cx="307777" cy="537408"/>
          </a:xfrm>
          <a:prstGeom prst="rect">
            <a:avLst/>
          </a:prstGeom>
          <a:noFill/>
        </p:spPr>
        <p:txBody>
          <a:bodyPr vert="vert270" wrap="square" rtlCol="0">
            <a:spAutoFit/>
          </a:bodyPr>
          <a:lstStyle/>
          <a:p>
            <a:pPr algn="ctr"/>
            <a:r>
              <a:rPr lang="en-AU" sz="800" b="1" dirty="0">
                <a:latin typeface="Arial Narrow" panose="020B0606020202030204" pitchFamily="34" charset="0"/>
              </a:rPr>
              <a:t>REVENUE</a:t>
            </a:r>
          </a:p>
        </p:txBody>
      </p:sp>
      <p:sp>
        <p:nvSpPr>
          <p:cNvPr id="69" name="TextBox 36">
            <a:extLst>
              <a:ext uri="{FF2B5EF4-FFF2-40B4-BE49-F238E27FC236}">
                <a16:creationId xmlns:a16="http://schemas.microsoft.com/office/drawing/2014/main" id="{00C3F321-1C8B-4A36-949C-66DCF075F781}"/>
              </a:ext>
            </a:extLst>
          </p:cNvPr>
          <p:cNvSpPr txBox="1"/>
          <p:nvPr/>
        </p:nvSpPr>
        <p:spPr>
          <a:xfrm>
            <a:off x="3636200" y="580844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70" name="Oval 69">
            <a:extLst>
              <a:ext uri="{FF2B5EF4-FFF2-40B4-BE49-F238E27FC236}">
                <a16:creationId xmlns:a16="http://schemas.microsoft.com/office/drawing/2014/main" id="{7DCD754E-DD8B-4751-B8A9-A22D66A72E3D}"/>
              </a:ext>
            </a:extLst>
          </p:cNvPr>
          <p:cNvSpPr/>
          <p:nvPr/>
        </p:nvSpPr>
        <p:spPr>
          <a:xfrm>
            <a:off x="3879900" y="4802430"/>
            <a:ext cx="1512168" cy="195760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ectangle 70">
            <a:extLst>
              <a:ext uri="{FF2B5EF4-FFF2-40B4-BE49-F238E27FC236}">
                <a16:creationId xmlns:a16="http://schemas.microsoft.com/office/drawing/2014/main" id="{F52568B1-85D9-4646-B202-2B85DC021F6D}"/>
              </a:ext>
            </a:extLst>
          </p:cNvPr>
          <p:cNvSpPr/>
          <p:nvPr/>
        </p:nvSpPr>
        <p:spPr>
          <a:xfrm>
            <a:off x="3732569" y="5729793"/>
            <a:ext cx="2195896" cy="10718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2" name="Rectangle 71">
            <a:extLst>
              <a:ext uri="{FF2B5EF4-FFF2-40B4-BE49-F238E27FC236}">
                <a16:creationId xmlns:a16="http://schemas.microsoft.com/office/drawing/2014/main" id="{9BBDA36A-C66B-4FF2-BA63-10516F5C30E9}"/>
              </a:ext>
            </a:extLst>
          </p:cNvPr>
          <p:cNvSpPr/>
          <p:nvPr/>
        </p:nvSpPr>
        <p:spPr>
          <a:xfrm>
            <a:off x="3875882" y="4247637"/>
            <a:ext cx="2010928" cy="14678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Rectangle 72">
            <a:extLst>
              <a:ext uri="{FF2B5EF4-FFF2-40B4-BE49-F238E27FC236}">
                <a16:creationId xmlns:a16="http://schemas.microsoft.com/office/drawing/2014/main" id="{0EA7D173-D7D9-459C-907E-FD9AAC70B729}"/>
              </a:ext>
            </a:extLst>
          </p:cNvPr>
          <p:cNvSpPr/>
          <p:nvPr/>
        </p:nvSpPr>
        <p:spPr>
          <a:xfrm>
            <a:off x="5810947" y="4247637"/>
            <a:ext cx="296416" cy="1377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TextBox 73">
            <a:extLst>
              <a:ext uri="{FF2B5EF4-FFF2-40B4-BE49-F238E27FC236}">
                <a16:creationId xmlns:a16="http://schemas.microsoft.com/office/drawing/2014/main" id="{D86CF4A1-3DCF-468D-A7A3-B636DEEAF571}"/>
              </a:ext>
            </a:extLst>
          </p:cNvPr>
          <p:cNvSpPr txBox="1"/>
          <p:nvPr/>
        </p:nvSpPr>
        <p:spPr>
          <a:xfrm>
            <a:off x="3609933" y="4438652"/>
            <a:ext cx="307777" cy="1114638"/>
          </a:xfrm>
          <a:prstGeom prst="rect">
            <a:avLst/>
          </a:prstGeom>
          <a:noFill/>
        </p:spPr>
        <p:txBody>
          <a:bodyPr vert="vert270" wrap="square" rtlCol="0">
            <a:spAutoFit/>
          </a:bodyPr>
          <a:lstStyle/>
          <a:p>
            <a:r>
              <a:rPr lang="en-AU" sz="800" b="1" dirty="0">
                <a:latin typeface="Arial Narrow" panose="020B0606020202030204" pitchFamily="34" charset="0"/>
              </a:rPr>
              <a:t>Revenue and Cost</a:t>
            </a:r>
          </a:p>
        </p:txBody>
      </p:sp>
      <p:sp>
        <p:nvSpPr>
          <p:cNvPr id="75" name="TextBox 74">
            <a:extLst>
              <a:ext uri="{FF2B5EF4-FFF2-40B4-BE49-F238E27FC236}">
                <a16:creationId xmlns:a16="http://schemas.microsoft.com/office/drawing/2014/main" id="{36A9AF57-451E-4C28-8905-49D1F5643979}"/>
              </a:ext>
            </a:extLst>
          </p:cNvPr>
          <p:cNvSpPr txBox="1"/>
          <p:nvPr/>
        </p:nvSpPr>
        <p:spPr>
          <a:xfrm rot="5400000">
            <a:off x="4555294" y="5275234"/>
            <a:ext cx="307777" cy="1114638"/>
          </a:xfrm>
          <a:prstGeom prst="rect">
            <a:avLst/>
          </a:prstGeom>
          <a:noFill/>
        </p:spPr>
        <p:txBody>
          <a:bodyPr vert="vert270" wrap="square" rtlCol="0">
            <a:spAutoFit/>
          </a:bodyPr>
          <a:lstStyle/>
          <a:p>
            <a:pPr algn="ctr"/>
            <a:r>
              <a:rPr lang="en-AU" sz="800" b="1" dirty="0">
                <a:latin typeface="Arial Narrow" panose="020B0606020202030204" pitchFamily="34" charset="0"/>
              </a:rPr>
              <a:t>Fishing Effort</a:t>
            </a:r>
          </a:p>
        </p:txBody>
      </p:sp>
      <p:sp>
        <p:nvSpPr>
          <p:cNvPr id="76" name="Isosceles Triangle 75">
            <a:extLst>
              <a:ext uri="{FF2B5EF4-FFF2-40B4-BE49-F238E27FC236}">
                <a16:creationId xmlns:a16="http://schemas.microsoft.com/office/drawing/2014/main" id="{4757AD45-4423-42FF-8D38-122CD748CB1C}"/>
              </a:ext>
            </a:extLst>
          </p:cNvPr>
          <p:cNvSpPr/>
          <p:nvPr/>
        </p:nvSpPr>
        <p:spPr>
          <a:xfrm rot="5400000">
            <a:off x="5864084" y="5668388"/>
            <a:ext cx="139477" cy="9402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82" name="Straight Connector 81">
            <a:extLst>
              <a:ext uri="{FF2B5EF4-FFF2-40B4-BE49-F238E27FC236}">
                <a16:creationId xmlns:a16="http://schemas.microsoft.com/office/drawing/2014/main" id="{0D6CDF66-DBD6-4A23-8788-525AA3B34E91}"/>
              </a:ext>
            </a:extLst>
          </p:cNvPr>
          <p:cNvCxnSpPr>
            <a:cxnSpLocks/>
          </p:cNvCxnSpPr>
          <p:nvPr/>
        </p:nvCxnSpPr>
        <p:spPr>
          <a:xfrm flipV="1">
            <a:off x="3882466" y="4812105"/>
            <a:ext cx="1653432" cy="89932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4FB59746-ED01-4FCC-8E37-B9DDCC0E830A}"/>
              </a:ext>
            </a:extLst>
          </p:cNvPr>
          <p:cNvSpPr txBox="1"/>
          <p:nvPr/>
        </p:nvSpPr>
        <p:spPr>
          <a:xfrm>
            <a:off x="3599892" y="6189943"/>
            <a:ext cx="2914812" cy="584775"/>
          </a:xfrm>
          <a:prstGeom prst="rect">
            <a:avLst/>
          </a:prstGeom>
          <a:noFill/>
        </p:spPr>
        <p:txBody>
          <a:bodyPr wrap="square" rtlCol="0">
            <a:spAutoFit/>
          </a:bodyPr>
          <a:lstStyle/>
          <a:p>
            <a:r>
              <a:rPr lang="en-AU" sz="800" b="1" dirty="0">
                <a:latin typeface="Arial Narrow" panose="020B0606020202030204" pitchFamily="34" charset="0"/>
              </a:rPr>
              <a:t>Figure 3: (a) Management impose costs to reduce fishing effort. </a:t>
            </a:r>
            <a:br>
              <a:rPr lang="en-AU" sz="800" b="1" dirty="0">
                <a:latin typeface="Arial Narrow" panose="020B0606020202030204" pitchFamily="34" charset="0"/>
              </a:rPr>
            </a:br>
            <a:r>
              <a:rPr lang="en-AU" sz="800" b="1" dirty="0">
                <a:latin typeface="Arial Narrow" panose="020B0606020202030204" pitchFamily="34" charset="0"/>
              </a:rPr>
              <a:t>(b) Management subsidise costs to avoid bankruptcy.</a:t>
            </a:r>
          </a:p>
          <a:p>
            <a:r>
              <a:rPr lang="en-AU" sz="800" b="1" dirty="0">
                <a:latin typeface="Arial Narrow" panose="020B0606020202030204" pitchFamily="34" charset="0"/>
              </a:rPr>
              <a:t>(c) New technology reduce costs (increases fishing effort that can lead to stock collapse, such as the Atlantic northwest cod fishery)</a:t>
            </a:r>
            <a:r>
              <a:rPr lang="en-AU" sz="800" b="1" baseline="30000" dirty="0">
                <a:latin typeface="Arial Narrow" panose="020B0606020202030204" pitchFamily="34" charset="0"/>
              </a:rPr>
              <a:t>[5].</a:t>
            </a:r>
          </a:p>
        </p:txBody>
      </p:sp>
      <p:sp>
        <p:nvSpPr>
          <p:cNvPr id="88" name="Rectangle 87">
            <a:extLst>
              <a:ext uri="{FF2B5EF4-FFF2-40B4-BE49-F238E27FC236}">
                <a16:creationId xmlns:a16="http://schemas.microsoft.com/office/drawing/2014/main" id="{46CBBBCE-FF70-4C61-BD7D-E3C1BF027304}"/>
              </a:ext>
            </a:extLst>
          </p:cNvPr>
          <p:cNvSpPr/>
          <p:nvPr/>
        </p:nvSpPr>
        <p:spPr>
          <a:xfrm>
            <a:off x="3746127" y="4102717"/>
            <a:ext cx="2319761" cy="174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Arrow: Left 1">
            <a:extLst>
              <a:ext uri="{FF2B5EF4-FFF2-40B4-BE49-F238E27FC236}">
                <a16:creationId xmlns:a16="http://schemas.microsoft.com/office/drawing/2014/main" id="{109F9691-DB12-49C1-A058-C41F875A2A5F}"/>
              </a:ext>
            </a:extLst>
          </p:cNvPr>
          <p:cNvSpPr/>
          <p:nvPr/>
        </p:nvSpPr>
        <p:spPr>
          <a:xfrm>
            <a:off x="843836" y="5857312"/>
            <a:ext cx="1483067" cy="307694"/>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3" name="Arrow: Left 92">
            <a:extLst>
              <a:ext uri="{FF2B5EF4-FFF2-40B4-BE49-F238E27FC236}">
                <a16:creationId xmlns:a16="http://schemas.microsoft.com/office/drawing/2014/main" id="{7575290E-DA6E-4BE8-888B-BE2AD8EC6442}"/>
              </a:ext>
            </a:extLst>
          </p:cNvPr>
          <p:cNvSpPr/>
          <p:nvPr/>
        </p:nvSpPr>
        <p:spPr>
          <a:xfrm>
            <a:off x="3904923" y="5883577"/>
            <a:ext cx="1482319" cy="307694"/>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B058477C-3004-4A3D-8364-D4D9AB778EA7}"/>
              </a:ext>
            </a:extLst>
          </p:cNvPr>
          <p:cNvSpPr txBox="1"/>
          <p:nvPr/>
        </p:nvSpPr>
        <p:spPr>
          <a:xfrm>
            <a:off x="1176715" y="5874441"/>
            <a:ext cx="989174"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Population size</a:t>
            </a:r>
          </a:p>
        </p:txBody>
      </p:sp>
      <p:sp>
        <p:nvSpPr>
          <p:cNvPr id="5" name="Rectangle 4">
            <a:extLst>
              <a:ext uri="{FF2B5EF4-FFF2-40B4-BE49-F238E27FC236}">
                <a16:creationId xmlns:a16="http://schemas.microsoft.com/office/drawing/2014/main" id="{839B6FB8-2E96-416E-84A5-824F568AC598}"/>
              </a:ext>
            </a:extLst>
          </p:cNvPr>
          <p:cNvSpPr/>
          <p:nvPr/>
        </p:nvSpPr>
        <p:spPr>
          <a:xfrm>
            <a:off x="1644766" y="4227243"/>
            <a:ext cx="605601" cy="2772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B0BBB381-2CEC-4B05-BB05-AB93DCB034FB}"/>
              </a:ext>
            </a:extLst>
          </p:cNvPr>
          <p:cNvSpPr txBox="1"/>
          <p:nvPr/>
        </p:nvSpPr>
        <p:spPr>
          <a:xfrm>
            <a:off x="1572112" y="4164435"/>
            <a:ext cx="764076" cy="400110"/>
          </a:xfrm>
          <a:prstGeom prst="rect">
            <a:avLst/>
          </a:prstGeom>
          <a:noFill/>
        </p:spPr>
        <p:txBody>
          <a:bodyPr wrap="square" rtlCol="0">
            <a:spAutoFit/>
          </a:bodyPr>
          <a:lstStyle/>
          <a:p>
            <a:pPr algn="ctr"/>
            <a:r>
              <a:rPr lang="en-AU" sz="1000" b="1" dirty="0">
                <a:latin typeface="Arial Narrow" panose="020B0606020202030204" pitchFamily="34" charset="0"/>
              </a:rPr>
              <a:t>Point of break-even</a:t>
            </a:r>
          </a:p>
        </p:txBody>
      </p:sp>
      <p:cxnSp>
        <p:nvCxnSpPr>
          <p:cNvPr id="97" name="Straight Connector 96">
            <a:extLst>
              <a:ext uri="{FF2B5EF4-FFF2-40B4-BE49-F238E27FC236}">
                <a16:creationId xmlns:a16="http://schemas.microsoft.com/office/drawing/2014/main" id="{5CE35184-637F-4593-B9E5-ED077DEA3242}"/>
              </a:ext>
            </a:extLst>
          </p:cNvPr>
          <p:cNvCxnSpPr>
            <a:cxnSpLocks/>
          </p:cNvCxnSpPr>
          <p:nvPr/>
        </p:nvCxnSpPr>
        <p:spPr>
          <a:xfrm>
            <a:off x="1927559" y="4867649"/>
            <a:ext cx="0" cy="81534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0" name="Isosceles Triangle 99">
            <a:extLst>
              <a:ext uri="{FF2B5EF4-FFF2-40B4-BE49-F238E27FC236}">
                <a16:creationId xmlns:a16="http://schemas.microsoft.com/office/drawing/2014/main" id="{E8D30D17-013A-4343-9774-C46A095DABDF}"/>
              </a:ext>
            </a:extLst>
          </p:cNvPr>
          <p:cNvSpPr/>
          <p:nvPr/>
        </p:nvSpPr>
        <p:spPr>
          <a:xfrm>
            <a:off x="3802499" y="4267346"/>
            <a:ext cx="139477" cy="9402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4" name="Isosceles Triangle 113">
            <a:extLst>
              <a:ext uri="{FF2B5EF4-FFF2-40B4-BE49-F238E27FC236}">
                <a16:creationId xmlns:a16="http://schemas.microsoft.com/office/drawing/2014/main" id="{8B9B7341-B284-4703-AD69-0B1AFB00B8C3}"/>
              </a:ext>
            </a:extLst>
          </p:cNvPr>
          <p:cNvSpPr/>
          <p:nvPr/>
        </p:nvSpPr>
        <p:spPr>
          <a:xfrm rot="3691923">
            <a:off x="5528900" y="4765103"/>
            <a:ext cx="79790" cy="457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5" name="Rectangle 54">
            <a:extLst>
              <a:ext uri="{FF2B5EF4-FFF2-40B4-BE49-F238E27FC236}">
                <a16:creationId xmlns:a16="http://schemas.microsoft.com/office/drawing/2014/main" id="{5D9507BE-8CAE-4BAE-A3FF-E305D509F698}"/>
              </a:ext>
            </a:extLst>
          </p:cNvPr>
          <p:cNvSpPr/>
          <p:nvPr/>
        </p:nvSpPr>
        <p:spPr>
          <a:xfrm>
            <a:off x="495074" y="1876157"/>
            <a:ext cx="5863484" cy="63078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How is the direct use value of a commercial fishery usually calculated? Ans. </a:t>
            </a:r>
            <a:r>
              <a:rPr lang="en-AU" sz="1200" dirty="0">
                <a:solidFill>
                  <a:schemeClr val="tx1"/>
                </a:solidFill>
                <a:latin typeface="Arial Narrow" panose="020B0606020202030204" pitchFamily="34" charset="0"/>
              </a:rPr>
              <a:t>(</a:t>
            </a:r>
            <a:r>
              <a:rPr lang="en-AU" sz="1200" i="1" dirty="0">
                <a:solidFill>
                  <a:schemeClr val="tx1"/>
                </a:solidFill>
                <a:latin typeface="Arial Narrow" panose="020B0606020202030204" pitchFamily="34" charset="0"/>
              </a:rPr>
              <a:t>hint: </a:t>
            </a:r>
            <a:r>
              <a:rPr lang="en-AU" sz="1200" dirty="0">
                <a:solidFill>
                  <a:schemeClr val="tx1"/>
                </a:solidFill>
                <a:latin typeface="Arial Narrow" panose="020B0606020202030204" pitchFamily="34" charset="0"/>
              </a:rPr>
              <a:t>see bold)</a:t>
            </a:r>
            <a:r>
              <a:rPr lang="en-AU" sz="1200" b="1" dirty="0">
                <a:solidFill>
                  <a:schemeClr val="tx1"/>
                </a:solidFill>
                <a:latin typeface="Arial Narrow" panose="020B0606020202030204" pitchFamily="34" charset="0"/>
              </a:rPr>
              <a:t> </a:t>
            </a:r>
          </a:p>
        </p:txBody>
      </p:sp>
      <p:sp>
        <p:nvSpPr>
          <p:cNvPr id="65" name="Rectangle 64">
            <a:extLst>
              <a:ext uri="{FF2B5EF4-FFF2-40B4-BE49-F238E27FC236}">
                <a16:creationId xmlns:a16="http://schemas.microsoft.com/office/drawing/2014/main" id="{E43547A5-F701-445B-9A3F-FEB17F66DDE3}"/>
              </a:ext>
            </a:extLst>
          </p:cNvPr>
          <p:cNvSpPr/>
          <p:nvPr/>
        </p:nvSpPr>
        <p:spPr>
          <a:xfrm>
            <a:off x="496130" y="2590542"/>
            <a:ext cx="5849184" cy="1408657"/>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b="1" dirty="0">
              <a:solidFill>
                <a:schemeClr val="bg1"/>
              </a:solidFill>
              <a:latin typeface="Arial Narrow" panose="020B0606020202030204" pitchFamily="34" charset="0"/>
            </a:endParaRPr>
          </a:p>
        </p:txBody>
      </p:sp>
      <p:sp>
        <p:nvSpPr>
          <p:cNvPr id="91" name="TextBox 90">
            <a:extLst>
              <a:ext uri="{FF2B5EF4-FFF2-40B4-BE49-F238E27FC236}">
                <a16:creationId xmlns:a16="http://schemas.microsoft.com/office/drawing/2014/main" id="{999E93BC-B204-4F54-9D46-7ADE452FB91C}"/>
              </a:ext>
            </a:extLst>
          </p:cNvPr>
          <p:cNvSpPr txBox="1"/>
          <p:nvPr/>
        </p:nvSpPr>
        <p:spPr>
          <a:xfrm rot="4571417">
            <a:off x="4271545" y="4486206"/>
            <a:ext cx="307777" cy="537408"/>
          </a:xfrm>
          <a:prstGeom prst="rect">
            <a:avLst/>
          </a:prstGeom>
          <a:noFill/>
        </p:spPr>
        <p:txBody>
          <a:bodyPr vert="vert270" wrap="square" rtlCol="0">
            <a:spAutoFit/>
          </a:bodyPr>
          <a:lstStyle/>
          <a:p>
            <a:pPr algn="ctr"/>
            <a:r>
              <a:rPr lang="en-AU" sz="800" b="1" dirty="0">
                <a:latin typeface="Arial Narrow" panose="020B0606020202030204" pitchFamily="34" charset="0"/>
              </a:rPr>
              <a:t>REVENUE</a:t>
            </a:r>
          </a:p>
        </p:txBody>
      </p:sp>
      <p:sp>
        <p:nvSpPr>
          <p:cNvPr id="95" name="Isosceles Triangle 94">
            <a:extLst>
              <a:ext uri="{FF2B5EF4-FFF2-40B4-BE49-F238E27FC236}">
                <a16:creationId xmlns:a16="http://schemas.microsoft.com/office/drawing/2014/main" id="{F9B6BD75-468E-4DC1-995B-CA42A99351CA}"/>
              </a:ext>
            </a:extLst>
          </p:cNvPr>
          <p:cNvSpPr/>
          <p:nvPr/>
        </p:nvSpPr>
        <p:spPr>
          <a:xfrm>
            <a:off x="765793" y="4257388"/>
            <a:ext cx="139477" cy="9402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96" name="Straight Connector 95">
            <a:extLst>
              <a:ext uri="{FF2B5EF4-FFF2-40B4-BE49-F238E27FC236}">
                <a16:creationId xmlns:a16="http://schemas.microsoft.com/office/drawing/2014/main" id="{BFD74874-8F68-402B-BAF7-277852C8C297}"/>
              </a:ext>
            </a:extLst>
          </p:cNvPr>
          <p:cNvCxnSpPr>
            <a:cxnSpLocks/>
          </p:cNvCxnSpPr>
          <p:nvPr/>
        </p:nvCxnSpPr>
        <p:spPr>
          <a:xfrm flipV="1">
            <a:off x="3886249" y="4317433"/>
            <a:ext cx="1270171" cy="138771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8" name="Isosceles Triangle 97">
            <a:extLst>
              <a:ext uri="{FF2B5EF4-FFF2-40B4-BE49-F238E27FC236}">
                <a16:creationId xmlns:a16="http://schemas.microsoft.com/office/drawing/2014/main" id="{4E17F801-6256-481C-8EEB-D59C53DD4656}"/>
              </a:ext>
            </a:extLst>
          </p:cNvPr>
          <p:cNvSpPr/>
          <p:nvPr/>
        </p:nvSpPr>
        <p:spPr>
          <a:xfrm rot="2490067">
            <a:off x="5317488" y="2769405"/>
            <a:ext cx="79790" cy="457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 name="Freeform: Shape 21">
            <a:extLst>
              <a:ext uri="{FF2B5EF4-FFF2-40B4-BE49-F238E27FC236}">
                <a16:creationId xmlns:a16="http://schemas.microsoft.com/office/drawing/2014/main" id="{74DBE83E-27D8-435D-8957-9F90893C228F}"/>
              </a:ext>
            </a:extLst>
          </p:cNvPr>
          <p:cNvSpPr/>
          <p:nvPr/>
        </p:nvSpPr>
        <p:spPr>
          <a:xfrm>
            <a:off x="4898316" y="4693653"/>
            <a:ext cx="84193" cy="75523"/>
          </a:xfrm>
          <a:custGeom>
            <a:avLst/>
            <a:gdLst>
              <a:gd name="connsiteX0" fmla="*/ 164123 w 164123"/>
              <a:gd name="connsiteY0" fmla="*/ 135204 h 136490"/>
              <a:gd name="connsiteX1" fmla="*/ 99646 w 164123"/>
              <a:gd name="connsiteY1" fmla="*/ 64865 h 136490"/>
              <a:gd name="connsiteX2" fmla="*/ 76200 w 164123"/>
              <a:gd name="connsiteY2" fmla="*/ 59004 h 136490"/>
              <a:gd name="connsiteX3" fmla="*/ 58615 w 164123"/>
              <a:gd name="connsiteY3" fmla="*/ 47280 h 136490"/>
              <a:gd name="connsiteX4" fmla="*/ 17585 w 164123"/>
              <a:gd name="connsiteY4" fmla="*/ 12111 h 136490"/>
              <a:gd name="connsiteX5" fmla="*/ 0 w 164123"/>
              <a:gd name="connsiteY5" fmla="*/ 6250 h 136490"/>
              <a:gd name="connsiteX6" fmla="*/ 17585 w 164123"/>
              <a:gd name="connsiteY6" fmla="*/ 388 h 136490"/>
              <a:gd name="connsiteX7" fmla="*/ 11723 w 164123"/>
              <a:gd name="connsiteY7" fmla="*/ 388 h 136490"/>
              <a:gd name="connsiteX8" fmla="*/ 5862 w 164123"/>
              <a:gd name="connsiteY8" fmla="*/ 135204 h 136490"/>
              <a:gd name="connsiteX9" fmla="*/ 0 w 164123"/>
              <a:gd name="connsiteY9" fmla="*/ 117619 h 136490"/>
              <a:gd name="connsiteX10" fmla="*/ 5862 w 164123"/>
              <a:gd name="connsiteY10" fmla="*/ 23834 h 136490"/>
              <a:gd name="connsiteX11" fmla="*/ 58615 w 164123"/>
              <a:gd name="connsiteY11" fmla="*/ 35557 h 136490"/>
              <a:gd name="connsiteX12" fmla="*/ 82062 w 164123"/>
              <a:gd name="connsiteY12" fmla="*/ 53142 h 136490"/>
              <a:gd name="connsiteX13" fmla="*/ 128954 w 164123"/>
              <a:gd name="connsiteY13" fmla="*/ 100034 h 136490"/>
              <a:gd name="connsiteX14" fmla="*/ 164123 w 164123"/>
              <a:gd name="connsiteY14" fmla="*/ 135204 h 13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123" h="136490">
                <a:moveTo>
                  <a:pt x="164123" y="135204"/>
                </a:moveTo>
                <a:cubicBezTo>
                  <a:pt x="147742" y="108995"/>
                  <a:pt x="134563" y="73594"/>
                  <a:pt x="99646" y="64865"/>
                </a:cubicBezTo>
                <a:lnTo>
                  <a:pt x="76200" y="59004"/>
                </a:lnTo>
                <a:cubicBezTo>
                  <a:pt x="70338" y="55096"/>
                  <a:pt x="64027" y="51790"/>
                  <a:pt x="58615" y="47280"/>
                </a:cubicBezTo>
                <a:cubicBezTo>
                  <a:pt x="35942" y="28385"/>
                  <a:pt x="45519" y="28073"/>
                  <a:pt x="17585" y="12111"/>
                </a:cubicBezTo>
                <a:cubicBezTo>
                  <a:pt x="12220" y="9046"/>
                  <a:pt x="5862" y="8204"/>
                  <a:pt x="0" y="6250"/>
                </a:cubicBezTo>
                <a:cubicBezTo>
                  <a:pt x="0" y="6250"/>
                  <a:pt x="12059" y="3151"/>
                  <a:pt x="17585" y="388"/>
                </a:cubicBezTo>
                <a:cubicBezTo>
                  <a:pt x="19333" y="-486"/>
                  <a:pt x="11723" y="388"/>
                  <a:pt x="11723" y="388"/>
                </a:cubicBezTo>
                <a:cubicBezTo>
                  <a:pt x="9769" y="45327"/>
                  <a:pt x="10338" y="90446"/>
                  <a:pt x="5862" y="135204"/>
                </a:cubicBezTo>
                <a:cubicBezTo>
                  <a:pt x="5247" y="141352"/>
                  <a:pt x="0" y="123798"/>
                  <a:pt x="0" y="117619"/>
                </a:cubicBezTo>
                <a:cubicBezTo>
                  <a:pt x="0" y="86296"/>
                  <a:pt x="3908" y="55096"/>
                  <a:pt x="5862" y="23834"/>
                </a:cubicBezTo>
                <a:cubicBezTo>
                  <a:pt x="23446" y="27742"/>
                  <a:pt x="41802" y="29091"/>
                  <a:pt x="58615" y="35557"/>
                </a:cubicBezTo>
                <a:cubicBezTo>
                  <a:pt x="67733" y="39064"/>
                  <a:pt x="74860" y="46541"/>
                  <a:pt x="82062" y="53142"/>
                </a:cubicBezTo>
                <a:cubicBezTo>
                  <a:pt x="98357" y="68079"/>
                  <a:pt x="116693" y="81641"/>
                  <a:pt x="128954" y="100034"/>
                </a:cubicBezTo>
                <a:cubicBezTo>
                  <a:pt x="143100" y="121254"/>
                  <a:pt x="134376" y="114469"/>
                  <a:pt x="164123" y="135204"/>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Shape 22">
            <a:extLst>
              <a:ext uri="{FF2B5EF4-FFF2-40B4-BE49-F238E27FC236}">
                <a16:creationId xmlns:a16="http://schemas.microsoft.com/office/drawing/2014/main" id="{56217F05-B515-486B-99A5-BFD985154544}"/>
              </a:ext>
            </a:extLst>
          </p:cNvPr>
          <p:cNvSpPr/>
          <p:nvPr/>
        </p:nvSpPr>
        <p:spPr>
          <a:xfrm>
            <a:off x="4892693" y="4657872"/>
            <a:ext cx="89816" cy="36169"/>
          </a:xfrm>
          <a:custGeom>
            <a:avLst/>
            <a:gdLst>
              <a:gd name="connsiteX0" fmla="*/ 0 w 89816"/>
              <a:gd name="connsiteY0" fmla="*/ 36169 h 36169"/>
              <a:gd name="connsiteX1" fmla="*/ 46892 w 89816"/>
              <a:gd name="connsiteY1" fmla="*/ 6861 h 36169"/>
              <a:gd name="connsiteX2" fmla="*/ 17584 w 89816"/>
              <a:gd name="connsiteY2" fmla="*/ 6861 h 36169"/>
              <a:gd name="connsiteX3" fmla="*/ 5861 w 89816"/>
              <a:gd name="connsiteY3" fmla="*/ 18585 h 36169"/>
              <a:gd name="connsiteX4" fmla="*/ 0 w 89816"/>
              <a:gd name="connsiteY4" fmla="*/ 36169 h 36169"/>
              <a:gd name="connsiteX5" fmla="*/ 0 w 89816"/>
              <a:gd name="connsiteY5" fmla="*/ 36169 h 3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16" h="36169">
                <a:moveTo>
                  <a:pt x="0" y="36169"/>
                </a:moveTo>
                <a:cubicBezTo>
                  <a:pt x="7815" y="31284"/>
                  <a:pt x="23104" y="12147"/>
                  <a:pt x="46892" y="6861"/>
                </a:cubicBezTo>
                <a:cubicBezTo>
                  <a:pt x="79459" y="-376"/>
                  <a:pt x="137277" y="-4019"/>
                  <a:pt x="17584" y="6861"/>
                </a:cubicBezTo>
                <a:cubicBezTo>
                  <a:pt x="13676" y="10769"/>
                  <a:pt x="8704" y="13846"/>
                  <a:pt x="5861" y="18585"/>
                </a:cubicBezTo>
                <a:cubicBezTo>
                  <a:pt x="2682" y="23883"/>
                  <a:pt x="2295" y="30433"/>
                  <a:pt x="0" y="36169"/>
                </a:cubicBezTo>
                <a:lnTo>
                  <a:pt x="0" y="36169"/>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TextBox 100">
            <a:extLst>
              <a:ext uri="{FF2B5EF4-FFF2-40B4-BE49-F238E27FC236}">
                <a16:creationId xmlns:a16="http://schemas.microsoft.com/office/drawing/2014/main" id="{A2B711C0-85E2-473E-962D-744980E045A4}"/>
              </a:ext>
            </a:extLst>
          </p:cNvPr>
          <p:cNvSpPr txBox="1"/>
          <p:nvPr/>
        </p:nvSpPr>
        <p:spPr>
          <a:xfrm rot="2632281">
            <a:off x="4950753" y="4197064"/>
            <a:ext cx="307777" cy="595516"/>
          </a:xfrm>
          <a:prstGeom prst="rect">
            <a:avLst/>
          </a:prstGeom>
          <a:noFill/>
        </p:spPr>
        <p:txBody>
          <a:bodyPr vert="vert270" wrap="square" rtlCol="0">
            <a:spAutoFit/>
          </a:bodyPr>
          <a:lstStyle/>
          <a:p>
            <a:pPr algn="ctr"/>
            <a:r>
              <a:rPr lang="en-AU" sz="800" b="1" dirty="0">
                <a:latin typeface="Arial Narrow" panose="020B0606020202030204" pitchFamily="34" charset="0"/>
              </a:rPr>
              <a:t>COST</a:t>
            </a:r>
          </a:p>
        </p:txBody>
      </p:sp>
      <p:sp>
        <p:nvSpPr>
          <p:cNvPr id="102" name="TextBox 101">
            <a:extLst>
              <a:ext uri="{FF2B5EF4-FFF2-40B4-BE49-F238E27FC236}">
                <a16:creationId xmlns:a16="http://schemas.microsoft.com/office/drawing/2014/main" id="{C8B61403-B4DA-4272-AE4A-630863387B58}"/>
              </a:ext>
            </a:extLst>
          </p:cNvPr>
          <p:cNvSpPr txBox="1"/>
          <p:nvPr/>
        </p:nvSpPr>
        <p:spPr>
          <a:xfrm rot="3724192">
            <a:off x="5298489" y="4648566"/>
            <a:ext cx="307777" cy="595516"/>
          </a:xfrm>
          <a:prstGeom prst="rect">
            <a:avLst/>
          </a:prstGeom>
          <a:noFill/>
        </p:spPr>
        <p:txBody>
          <a:bodyPr vert="vert270" wrap="square" rtlCol="0">
            <a:spAutoFit/>
          </a:bodyPr>
          <a:lstStyle/>
          <a:p>
            <a:pPr algn="ctr"/>
            <a:r>
              <a:rPr lang="en-AU" sz="800" b="1" dirty="0">
                <a:latin typeface="Arial Narrow" panose="020B0606020202030204" pitchFamily="34" charset="0"/>
              </a:rPr>
              <a:t>COST</a:t>
            </a:r>
          </a:p>
        </p:txBody>
      </p:sp>
      <p:sp>
        <p:nvSpPr>
          <p:cNvPr id="33" name="TextBox 32">
            <a:extLst>
              <a:ext uri="{FF2B5EF4-FFF2-40B4-BE49-F238E27FC236}">
                <a16:creationId xmlns:a16="http://schemas.microsoft.com/office/drawing/2014/main" id="{2AFF03B0-0F02-41FA-9EE9-4012E2F9F570}"/>
              </a:ext>
            </a:extLst>
          </p:cNvPr>
          <p:cNvSpPr txBox="1"/>
          <p:nvPr/>
        </p:nvSpPr>
        <p:spPr>
          <a:xfrm>
            <a:off x="1794762" y="5270156"/>
            <a:ext cx="438490" cy="553998"/>
          </a:xfrm>
          <a:prstGeom prst="rect">
            <a:avLst/>
          </a:prstGeom>
          <a:noFill/>
        </p:spPr>
        <p:txBody>
          <a:bodyPr wrap="square" rtlCol="0">
            <a:spAutoFit/>
          </a:bodyPr>
          <a:lstStyle/>
          <a:p>
            <a:endParaRPr lang="en-AU" dirty="0"/>
          </a:p>
          <a:p>
            <a:r>
              <a:rPr lang="en-AU" sz="1200" dirty="0">
                <a:latin typeface="Arial Narrow" panose="020B0606020202030204" pitchFamily="34" charset="0"/>
              </a:rPr>
              <a:t>X</a:t>
            </a:r>
          </a:p>
        </p:txBody>
      </p:sp>
      <p:sp>
        <p:nvSpPr>
          <p:cNvPr id="37" name="Freeform: Shape 36">
            <a:extLst>
              <a:ext uri="{FF2B5EF4-FFF2-40B4-BE49-F238E27FC236}">
                <a16:creationId xmlns:a16="http://schemas.microsoft.com/office/drawing/2014/main" id="{54F2DFAF-2E6F-44ED-B04F-9A32DB649EAC}"/>
              </a:ext>
            </a:extLst>
          </p:cNvPr>
          <p:cNvSpPr/>
          <p:nvPr/>
        </p:nvSpPr>
        <p:spPr>
          <a:xfrm rot="20452007">
            <a:off x="5091598" y="4828698"/>
            <a:ext cx="130623" cy="128954"/>
          </a:xfrm>
          <a:custGeom>
            <a:avLst/>
            <a:gdLst>
              <a:gd name="connsiteX0" fmla="*/ 24520 w 130623"/>
              <a:gd name="connsiteY0" fmla="*/ 0 h 128954"/>
              <a:gd name="connsiteX1" fmla="*/ 53827 w 130623"/>
              <a:gd name="connsiteY1" fmla="*/ 29308 h 128954"/>
              <a:gd name="connsiteX2" fmla="*/ 59689 w 130623"/>
              <a:gd name="connsiteY2" fmla="*/ 52754 h 128954"/>
              <a:gd name="connsiteX3" fmla="*/ 65550 w 130623"/>
              <a:gd name="connsiteY3" fmla="*/ 70338 h 128954"/>
              <a:gd name="connsiteX4" fmla="*/ 59689 w 130623"/>
              <a:gd name="connsiteY4" fmla="*/ 123092 h 128954"/>
              <a:gd name="connsiteX5" fmla="*/ 24520 w 130623"/>
              <a:gd name="connsiteY5" fmla="*/ 99646 h 128954"/>
              <a:gd name="connsiteX6" fmla="*/ 1074 w 130623"/>
              <a:gd name="connsiteY6" fmla="*/ 76200 h 128954"/>
              <a:gd name="connsiteX7" fmla="*/ 12797 w 130623"/>
              <a:gd name="connsiteY7" fmla="*/ 93784 h 128954"/>
              <a:gd name="connsiteX8" fmla="*/ 42104 w 130623"/>
              <a:gd name="connsiteY8" fmla="*/ 117231 h 128954"/>
              <a:gd name="connsiteX9" fmla="*/ 65550 w 130623"/>
              <a:gd name="connsiteY9" fmla="*/ 123092 h 128954"/>
              <a:gd name="connsiteX10" fmla="*/ 83135 w 130623"/>
              <a:gd name="connsiteY10" fmla="*/ 128954 h 128954"/>
              <a:gd name="connsiteX11" fmla="*/ 94858 w 130623"/>
              <a:gd name="connsiteY11" fmla="*/ 111369 h 128954"/>
              <a:gd name="connsiteX12" fmla="*/ 106581 w 130623"/>
              <a:gd name="connsiteY12" fmla="*/ 87923 h 128954"/>
              <a:gd name="connsiteX13" fmla="*/ 124166 w 130623"/>
              <a:gd name="connsiteY13" fmla="*/ 76200 h 128954"/>
              <a:gd name="connsiteX14" fmla="*/ 112443 w 130623"/>
              <a:gd name="connsiteY14" fmla="*/ 82061 h 128954"/>
              <a:gd name="connsiteX15" fmla="*/ 106581 w 130623"/>
              <a:gd name="connsiteY15" fmla="*/ 99646 h 128954"/>
              <a:gd name="connsiteX16" fmla="*/ 88997 w 130623"/>
              <a:gd name="connsiteY16" fmla="*/ 111369 h 128954"/>
              <a:gd name="connsiteX17" fmla="*/ 77274 w 130623"/>
              <a:gd name="connsiteY17" fmla="*/ 128954 h 12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0623" h="128954">
                <a:moveTo>
                  <a:pt x="24520" y="0"/>
                </a:moveTo>
                <a:cubicBezTo>
                  <a:pt x="34289" y="9769"/>
                  <a:pt x="46163" y="17813"/>
                  <a:pt x="53827" y="29308"/>
                </a:cubicBezTo>
                <a:cubicBezTo>
                  <a:pt x="58296" y="36011"/>
                  <a:pt x="57476" y="45008"/>
                  <a:pt x="59689" y="52754"/>
                </a:cubicBezTo>
                <a:cubicBezTo>
                  <a:pt x="61386" y="58695"/>
                  <a:pt x="63596" y="64477"/>
                  <a:pt x="65550" y="70338"/>
                </a:cubicBezTo>
                <a:cubicBezTo>
                  <a:pt x="63596" y="87923"/>
                  <a:pt x="74086" y="112808"/>
                  <a:pt x="59689" y="123092"/>
                </a:cubicBezTo>
                <a:cubicBezTo>
                  <a:pt x="48224" y="131281"/>
                  <a:pt x="34483" y="109609"/>
                  <a:pt x="24520" y="99646"/>
                </a:cubicBezTo>
                <a:cubicBezTo>
                  <a:pt x="16705" y="91831"/>
                  <a:pt x="-5057" y="67004"/>
                  <a:pt x="1074" y="76200"/>
                </a:cubicBezTo>
                <a:cubicBezTo>
                  <a:pt x="4982" y="82061"/>
                  <a:pt x="8396" y="88283"/>
                  <a:pt x="12797" y="93784"/>
                </a:cubicBezTo>
                <a:cubicBezTo>
                  <a:pt x="19374" y="102006"/>
                  <a:pt x="32830" y="113257"/>
                  <a:pt x="42104" y="117231"/>
                </a:cubicBezTo>
                <a:cubicBezTo>
                  <a:pt x="49508" y="120404"/>
                  <a:pt x="57804" y="120879"/>
                  <a:pt x="65550" y="123092"/>
                </a:cubicBezTo>
                <a:cubicBezTo>
                  <a:pt x="71491" y="124789"/>
                  <a:pt x="77273" y="127000"/>
                  <a:pt x="83135" y="128954"/>
                </a:cubicBezTo>
                <a:cubicBezTo>
                  <a:pt x="87043" y="123092"/>
                  <a:pt x="91363" y="117486"/>
                  <a:pt x="94858" y="111369"/>
                </a:cubicBezTo>
                <a:cubicBezTo>
                  <a:pt x="99193" y="103782"/>
                  <a:pt x="100987" y="94636"/>
                  <a:pt x="106581" y="87923"/>
                </a:cubicBezTo>
                <a:cubicBezTo>
                  <a:pt x="111091" y="82511"/>
                  <a:pt x="118304" y="80108"/>
                  <a:pt x="124166" y="76200"/>
                </a:cubicBezTo>
                <a:cubicBezTo>
                  <a:pt x="128629" y="62811"/>
                  <a:pt x="140829" y="32385"/>
                  <a:pt x="112443" y="82061"/>
                </a:cubicBezTo>
                <a:cubicBezTo>
                  <a:pt x="109377" y="87426"/>
                  <a:pt x="110441" y="94821"/>
                  <a:pt x="106581" y="99646"/>
                </a:cubicBezTo>
                <a:cubicBezTo>
                  <a:pt x="102180" y="105147"/>
                  <a:pt x="94858" y="107461"/>
                  <a:pt x="88997" y="111369"/>
                </a:cubicBezTo>
                <a:lnTo>
                  <a:pt x="77274" y="12895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Rectangle 84">
            <a:extLst>
              <a:ext uri="{FF2B5EF4-FFF2-40B4-BE49-F238E27FC236}">
                <a16:creationId xmlns:a16="http://schemas.microsoft.com/office/drawing/2014/main" id="{0886A215-E58F-4D96-A6EF-E1D3294A8B16}"/>
              </a:ext>
            </a:extLst>
          </p:cNvPr>
          <p:cNvSpPr/>
          <p:nvPr/>
        </p:nvSpPr>
        <p:spPr>
          <a:xfrm>
            <a:off x="514358" y="6822444"/>
            <a:ext cx="5893435" cy="37252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Rectangle 86">
            <a:extLst>
              <a:ext uri="{FF2B5EF4-FFF2-40B4-BE49-F238E27FC236}">
                <a16:creationId xmlns:a16="http://schemas.microsoft.com/office/drawing/2014/main" id="{FE7489EB-3D1F-4F7C-93BE-C9F7C29648AC}"/>
              </a:ext>
            </a:extLst>
          </p:cNvPr>
          <p:cNvSpPr/>
          <p:nvPr/>
        </p:nvSpPr>
        <p:spPr>
          <a:xfrm>
            <a:off x="6096665" y="6848545"/>
            <a:ext cx="281016" cy="3192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0" name="TextBox 89">
            <a:extLst>
              <a:ext uri="{FF2B5EF4-FFF2-40B4-BE49-F238E27FC236}">
                <a16:creationId xmlns:a16="http://schemas.microsoft.com/office/drawing/2014/main" id="{ED45F3A4-02F1-4F40-8858-6FF4E91CDC53}"/>
              </a:ext>
            </a:extLst>
          </p:cNvPr>
          <p:cNvSpPr txBox="1"/>
          <p:nvPr/>
        </p:nvSpPr>
        <p:spPr>
          <a:xfrm>
            <a:off x="493379" y="6874435"/>
            <a:ext cx="5771846" cy="276999"/>
          </a:xfrm>
          <a:prstGeom prst="rect">
            <a:avLst/>
          </a:prstGeom>
          <a:noFill/>
        </p:spPr>
        <p:txBody>
          <a:bodyPr wrap="square" rtlCol="0">
            <a:spAutoFit/>
          </a:bodyPr>
          <a:lstStyle/>
          <a:p>
            <a:r>
              <a:rPr lang="en-AU" sz="1200" b="1" dirty="0">
                <a:latin typeface="Arial Narrow" panose="020B0606020202030204" pitchFamily="34" charset="0"/>
              </a:rPr>
              <a:t>Q. Does fishing effort go </a:t>
            </a:r>
            <a:r>
              <a:rPr lang="en-AU" sz="1200" b="1" u="sng" dirty="0">
                <a:latin typeface="Arial Narrow" panose="020B0606020202030204" pitchFamily="34" charset="0"/>
              </a:rPr>
              <a:t>up</a:t>
            </a:r>
            <a:r>
              <a:rPr lang="en-AU" sz="1200" b="1" dirty="0">
                <a:latin typeface="Arial Narrow" panose="020B0606020202030204" pitchFamily="34" charset="0"/>
              </a:rPr>
              <a:t> or </a:t>
            </a:r>
            <a:r>
              <a:rPr lang="en-AU" sz="1200" b="1" u="sng" dirty="0">
                <a:latin typeface="Arial Narrow" panose="020B0606020202030204" pitchFamily="34" charset="0"/>
              </a:rPr>
              <a:t>down</a:t>
            </a:r>
            <a:r>
              <a:rPr lang="en-AU" sz="1200" b="1" dirty="0">
                <a:latin typeface="Arial Narrow" panose="020B0606020202030204" pitchFamily="34" charset="0"/>
              </a:rPr>
              <a:t> when costs are reduced in open access fisheries</a:t>
            </a:r>
            <a:r>
              <a:rPr lang="en-US" sz="1200" b="1" dirty="0">
                <a:latin typeface="Arial Narrow" panose="020B0606020202030204" pitchFamily="34" charset="0"/>
              </a:rPr>
              <a:t>? Ans</a:t>
            </a:r>
            <a:r>
              <a:rPr lang="en-US" sz="1150" b="1" dirty="0">
                <a:latin typeface="Arial Narrow" panose="020B0606020202030204" pitchFamily="34" charset="0"/>
              </a:rPr>
              <a:t>.  </a:t>
            </a:r>
            <a:r>
              <a:rPr lang="en-AU" sz="1150" b="1" dirty="0">
                <a:latin typeface="Arial Narrow" panose="020B0606020202030204" pitchFamily="34" charset="0"/>
              </a:rPr>
              <a:t> </a:t>
            </a:r>
          </a:p>
        </p:txBody>
      </p:sp>
      <p:sp>
        <p:nvSpPr>
          <p:cNvPr id="103" name="TextBox 102">
            <a:extLst>
              <a:ext uri="{FF2B5EF4-FFF2-40B4-BE49-F238E27FC236}">
                <a16:creationId xmlns:a16="http://schemas.microsoft.com/office/drawing/2014/main" id="{DE60A7F3-FED5-450D-A45F-8043131AAB33}"/>
              </a:ext>
            </a:extLst>
          </p:cNvPr>
          <p:cNvSpPr txBox="1"/>
          <p:nvPr/>
        </p:nvSpPr>
        <p:spPr>
          <a:xfrm>
            <a:off x="6057144" y="6874021"/>
            <a:ext cx="432048"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UP</a:t>
            </a:r>
          </a:p>
        </p:txBody>
      </p:sp>
      <p:sp>
        <p:nvSpPr>
          <p:cNvPr id="104" name="TextBox 103">
            <a:extLst>
              <a:ext uri="{FF2B5EF4-FFF2-40B4-BE49-F238E27FC236}">
                <a16:creationId xmlns:a16="http://schemas.microsoft.com/office/drawing/2014/main" id="{730E7036-9A1D-4889-9007-61BB8B96C034}"/>
              </a:ext>
            </a:extLst>
          </p:cNvPr>
          <p:cNvSpPr txBox="1"/>
          <p:nvPr/>
        </p:nvSpPr>
        <p:spPr>
          <a:xfrm>
            <a:off x="4568625" y="5580250"/>
            <a:ext cx="296416" cy="276999"/>
          </a:xfrm>
          <a:prstGeom prst="rect">
            <a:avLst/>
          </a:prstGeom>
          <a:noFill/>
        </p:spPr>
        <p:txBody>
          <a:bodyPr wrap="square" rtlCol="0">
            <a:spAutoFit/>
          </a:bodyPr>
          <a:lstStyle/>
          <a:p>
            <a:r>
              <a:rPr lang="en-AU" sz="1200" dirty="0">
                <a:latin typeface="Arial Narrow" panose="020B0606020202030204" pitchFamily="34" charset="0"/>
              </a:rPr>
              <a:t>X</a:t>
            </a:r>
          </a:p>
        </p:txBody>
      </p:sp>
      <p:sp>
        <p:nvSpPr>
          <p:cNvPr id="105" name="TextBox 104">
            <a:extLst>
              <a:ext uri="{FF2B5EF4-FFF2-40B4-BE49-F238E27FC236}">
                <a16:creationId xmlns:a16="http://schemas.microsoft.com/office/drawing/2014/main" id="{8FEB1E69-5881-4A5C-8BEC-284DDCD7FD12}"/>
              </a:ext>
            </a:extLst>
          </p:cNvPr>
          <p:cNvSpPr txBox="1"/>
          <p:nvPr/>
        </p:nvSpPr>
        <p:spPr>
          <a:xfrm>
            <a:off x="4994796" y="5573288"/>
            <a:ext cx="296416" cy="276999"/>
          </a:xfrm>
          <a:prstGeom prst="rect">
            <a:avLst/>
          </a:prstGeom>
          <a:noFill/>
        </p:spPr>
        <p:txBody>
          <a:bodyPr wrap="square" rtlCol="0">
            <a:spAutoFit/>
          </a:bodyPr>
          <a:lstStyle/>
          <a:p>
            <a:r>
              <a:rPr lang="en-AU" sz="1200" dirty="0">
                <a:latin typeface="Arial Narrow" panose="020B0606020202030204" pitchFamily="34" charset="0"/>
              </a:rPr>
              <a:t>X</a:t>
            </a:r>
          </a:p>
        </p:txBody>
      </p:sp>
      <p:cxnSp>
        <p:nvCxnSpPr>
          <p:cNvPr id="108" name="Straight Connector 107">
            <a:extLst>
              <a:ext uri="{FF2B5EF4-FFF2-40B4-BE49-F238E27FC236}">
                <a16:creationId xmlns:a16="http://schemas.microsoft.com/office/drawing/2014/main" id="{C672092F-D074-4793-8071-CD447B44A2B0}"/>
              </a:ext>
            </a:extLst>
          </p:cNvPr>
          <p:cNvCxnSpPr>
            <a:cxnSpLocks/>
          </p:cNvCxnSpPr>
          <p:nvPr/>
        </p:nvCxnSpPr>
        <p:spPr>
          <a:xfrm>
            <a:off x="4703889" y="4827185"/>
            <a:ext cx="0" cy="90260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76199B2-3C5D-476D-8D2A-9CA32C336375}"/>
              </a:ext>
            </a:extLst>
          </p:cNvPr>
          <p:cNvCxnSpPr>
            <a:cxnSpLocks/>
          </p:cNvCxnSpPr>
          <p:nvPr/>
        </p:nvCxnSpPr>
        <p:spPr>
          <a:xfrm>
            <a:off x="5121917" y="5079016"/>
            <a:ext cx="10214" cy="63638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129D075-646D-4996-8D8F-C1CDA329542B}"/>
              </a:ext>
            </a:extLst>
          </p:cNvPr>
          <p:cNvSpPr/>
          <p:nvPr/>
        </p:nvSpPr>
        <p:spPr>
          <a:xfrm>
            <a:off x="574845" y="2603877"/>
            <a:ext cx="5678222" cy="1384995"/>
          </a:xfrm>
          <a:prstGeom prst="rect">
            <a:avLst/>
          </a:prstGeom>
        </p:spPr>
        <p:txBody>
          <a:bodyPr wrap="square">
            <a:spAutoFit/>
          </a:bodyPr>
          <a:lstStyle/>
          <a:p>
            <a:pPr algn="ctr"/>
            <a:r>
              <a:rPr lang="en-US" sz="1200" b="1" dirty="0">
                <a:solidFill>
                  <a:schemeClr val="bg1"/>
                </a:solidFill>
                <a:latin typeface="Arial Narrow" panose="020B0606020202030204" pitchFamily="34" charset="0"/>
                <a:sym typeface="Wingdings" panose="05000000000000000000" pitchFamily="2" charset="2"/>
              </a:rPr>
              <a:t>‘</a:t>
            </a:r>
            <a:r>
              <a:rPr lang="en-US" sz="1200" b="1" i="1" dirty="0">
                <a:solidFill>
                  <a:schemeClr val="bg1"/>
                </a:solidFill>
                <a:latin typeface="Arial Narrow" panose="020B0606020202030204" pitchFamily="34" charset="0"/>
                <a:sym typeface="Wingdings" panose="05000000000000000000" pitchFamily="2" charset="2"/>
              </a:rPr>
              <a:t>Fishing (in anything other than a subsistence-based economy) is an economic activity. </a:t>
            </a:r>
            <a:br>
              <a:rPr lang="en-US" sz="1200" b="1" i="1" dirty="0">
                <a:solidFill>
                  <a:schemeClr val="bg1"/>
                </a:solidFill>
                <a:latin typeface="Arial Narrow" panose="020B0606020202030204" pitchFamily="34" charset="0"/>
                <a:sym typeface="Wingdings" panose="05000000000000000000" pitchFamily="2" charset="2"/>
              </a:rPr>
            </a:br>
            <a:r>
              <a:rPr lang="en-US" sz="1200" b="1" i="1" dirty="0">
                <a:solidFill>
                  <a:schemeClr val="bg1"/>
                </a:solidFill>
                <a:latin typeface="Arial Narrow" panose="020B0606020202030204" pitchFamily="34" charset="0"/>
                <a:sym typeface="Wingdings" panose="05000000000000000000" pitchFamily="2" charset="2"/>
              </a:rPr>
              <a:t>The species that fisheries target, the level of exploitation, and the gear that they use </a:t>
            </a:r>
            <a:br>
              <a:rPr lang="en-US" sz="1200" b="1" i="1" dirty="0">
                <a:solidFill>
                  <a:schemeClr val="bg1"/>
                </a:solidFill>
                <a:latin typeface="Arial Narrow" panose="020B0606020202030204" pitchFamily="34" charset="0"/>
                <a:sym typeface="Wingdings" panose="05000000000000000000" pitchFamily="2" charset="2"/>
              </a:rPr>
            </a:br>
            <a:r>
              <a:rPr lang="en-US" sz="1200" b="1" i="1" dirty="0">
                <a:solidFill>
                  <a:schemeClr val="bg1"/>
                </a:solidFill>
                <a:latin typeface="Arial Narrow" panose="020B0606020202030204" pitchFamily="34" charset="0"/>
                <a:sym typeface="Wingdings" panose="05000000000000000000" pitchFamily="2" charset="2"/>
              </a:rPr>
              <a:t>are all influenced by the benefits they receive (i.e. the revenue) and the costs they incur’…</a:t>
            </a:r>
          </a:p>
          <a:p>
            <a:pPr algn="ctr"/>
            <a:endParaRPr lang="en-US" sz="600" b="1" i="1" dirty="0">
              <a:solidFill>
                <a:schemeClr val="bg1"/>
              </a:solidFill>
              <a:latin typeface="Arial Narrow" panose="020B0606020202030204" pitchFamily="34" charset="0"/>
              <a:sym typeface="Wingdings" panose="05000000000000000000" pitchFamily="2" charset="2"/>
            </a:endParaRPr>
          </a:p>
          <a:p>
            <a:pPr algn="ctr"/>
            <a:r>
              <a:rPr lang="en-US" sz="1200" b="1" i="1" dirty="0">
                <a:solidFill>
                  <a:schemeClr val="bg1"/>
                </a:solidFill>
                <a:latin typeface="Arial Narrow" panose="020B0606020202030204" pitchFamily="34" charset="0"/>
                <a:sym typeface="Wingdings" panose="05000000000000000000" pitchFamily="2" charset="2"/>
              </a:rPr>
              <a:t>…‘Fisheries management change the set of incentives facing fishers, and in doing so </a:t>
            </a:r>
            <a:br>
              <a:rPr lang="en-US" sz="1200" b="1" i="1" dirty="0">
                <a:solidFill>
                  <a:schemeClr val="bg1"/>
                </a:solidFill>
                <a:latin typeface="Arial Narrow" panose="020B0606020202030204" pitchFamily="34" charset="0"/>
                <a:sym typeface="Wingdings" panose="05000000000000000000" pitchFamily="2" charset="2"/>
              </a:rPr>
            </a:br>
            <a:r>
              <a:rPr lang="en-US" sz="1200" b="1" i="1" dirty="0">
                <a:solidFill>
                  <a:schemeClr val="bg1"/>
                </a:solidFill>
                <a:latin typeface="Arial Narrow" panose="020B0606020202030204" pitchFamily="34" charset="0"/>
                <a:sym typeface="Wingdings" panose="05000000000000000000" pitchFamily="2" charset="2"/>
              </a:rPr>
              <a:t>change their </a:t>
            </a:r>
            <a:r>
              <a:rPr lang="en-US" sz="1200" b="1" i="1" dirty="0" err="1">
                <a:solidFill>
                  <a:schemeClr val="bg1"/>
                </a:solidFill>
                <a:latin typeface="Arial Narrow" panose="020B0606020202030204" pitchFamily="34" charset="0"/>
                <a:sym typeface="Wingdings" panose="05000000000000000000" pitchFamily="2" charset="2"/>
              </a:rPr>
              <a:t>behaviour</a:t>
            </a:r>
            <a:r>
              <a:rPr lang="en-US" sz="1200" b="1" i="1" dirty="0">
                <a:solidFill>
                  <a:schemeClr val="bg1"/>
                </a:solidFill>
                <a:latin typeface="Arial Narrow" panose="020B0606020202030204" pitchFamily="34" charset="0"/>
                <a:sym typeface="Wingdings" panose="05000000000000000000" pitchFamily="2" charset="2"/>
              </a:rPr>
              <a:t>’ </a:t>
            </a:r>
          </a:p>
          <a:p>
            <a:pPr algn="ctr"/>
            <a:endParaRPr lang="en-US" sz="600" b="1" i="1" dirty="0">
              <a:solidFill>
                <a:schemeClr val="bg1"/>
              </a:solidFill>
              <a:latin typeface="Arial Narrow" panose="020B0606020202030204" pitchFamily="34" charset="0"/>
              <a:sym typeface="Wingdings" panose="05000000000000000000" pitchFamily="2" charset="2"/>
            </a:endParaRPr>
          </a:p>
          <a:p>
            <a:pPr algn="ctr"/>
            <a:r>
              <a:rPr lang="en-US" sz="1200" b="1" dirty="0">
                <a:solidFill>
                  <a:schemeClr val="bg1"/>
                </a:solidFill>
                <a:latin typeface="Arial Narrow" panose="020B0606020202030204" pitchFamily="34" charset="0"/>
                <a:sym typeface="Wingdings" panose="05000000000000000000" pitchFamily="2" charset="2"/>
              </a:rPr>
              <a:t>Dr. Sean Pascoe. Marine Resource Economist</a:t>
            </a:r>
            <a:r>
              <a:rPr lang="en-US" sz="1200" b="1" baseline="30000" dirty="0">
                <a:solidFill>
                  <a:schemeClr val="bg1"/>
                </a:solidFill>
                <a:latin typeface="Arial Narrow" panose="020B0606020202030204" pitchFamily="34" charset="0"/>
                <a:sym typeface="Wingdings" panose="05000000000000000000" pitchFamily="2" charset="2"/>
              </a:rPr>
              <a:t>[3]</a:t>
            </a:r>
            <a:endParaRPr lang="en-US" sz="1200" b="1" dirty="0">
              <a:solidFill>
                <a:srgbClr val="FF0000"/>
              </a:solidFill>
              <a:latin typeface="Arial Narrow" panose="020B0606020202030204" pitchFamily="34" charset="0"/>
            </a:endParaRPr>
          </a:p>
        </p:txBody>
      </p:sp>
      <p:sp>
        <p:nvSpPr>
          <p:cNvPr id="107" name="Rectangle 106">
            <a:extLst>
              <a:ext uri="{FF2B5EF4-FFF2-40B4-BE49-F238E27FC236}">
                <a16:creationId xmlns:a16="http://schemas.microsoft.com/office/drawing/2014/main" id="{FFCFE3D5-EB41-4F41-977E-57068863FDB9}"/>
              </a:ext>
            </a:extLst>
          </p:cNvPr>
          <p:cNvSpPr/>
          <p:nvPr/>
        </p:nvSpPr>
        <p:spPr>
          <a:xfrm>
            <a:off x="427811" y="8210423"/>
            <a:ext cx="6171805" cy="674031"/>
          </a:xfrm>
          <a:prstGeom prst="rect">
            <a:avLst/>
          </a:prstGeom>
        </p:spPr>
        <p:txBody>
          <a:bodyPr wrap="square">
            <a:spAutoFit/>
          </a:bodyPr>
          <a:lstStyle/>
          <a:p>
            <a:r>
              <a:rPr lang="en-US" sz="520" baseline="30000" dirty="0">
                <a:latin typeface="Arial Narrow" panose="020B0606020202030204" pitchFamily="34" charset="0"/>
              </a:rPr>
              <a:t>[1] </a:t>
            </a:r>
            <a:r>
              <a:rPr lang="en-US" sz="520" dirty="0">
                <a:latin typeface="Arial Narrow" panose="020B0606020202030204" pitchFamily="34" charset="0"/>
              </a:rPr>
              <a:t>Steven, AH, </a:t>
            </a:r>
            <a:r>
              <a:rPr lang="en-US" sz="520" dirty="0" err="1">
                <a:latin typeface="Arial Narrow" panose="020B0606020202030204" pitchFamily="34" charset="0"/>
              </a:rPr>
              <a:t>Mobsby</a:t>
            </a:r>
            <a:r>
              <a:rPr lang="en-US" sz="520" dirty="0">
                <a:latin typeface="Arial Narrow" panose="020B0606020202030204" pitchFamily="34" charset="0"/>
              </a:rPr>
              <a:t>, D and </a:t>
            </a:r>
            <a:r>
              <a:rPr lang="en-US" sz="520" dirty="0" err="1">
                <a:latin typeface="Arial Narrow" panose="020B0606020202030204" pitchFamily="34" charset="0"/>
              </a:rPr>
              <a:t>Curtotti</a:t>
            </a:r>
            <a:r>
              <a:rPr lang="en-US" sz="520" dirty="0">
                <a:latin typeface="Arial Narrow" panose="020B0606020202030204" pitchFamily="34" charset="0"/>
              </a:rPr>
              <a:t>, R. (2020). Australian fisheries and aquaculture statistics 2018, Fisheries Research and Development Corporation project 2019-093, ABARES, Canberra, April. CC BY 4.0. https://doi.org/10.25814/5de0959d55bab.</a:t>
            </a:r>
            <a:br>
              <a:rPr lang="en-US" sz="520" dirty="0">
                <a:latin typeface="Arial Narrow" panose="020B0606020202030204" pitchFamily="34" charset="0"/>
              </a:rPr>
            </a:br>
            <a:r>
              <a:rPr lang="en-US" sz="520" baseline="30000" dirty="0">
                <a:latin typeface="Arial Narrow" panose="020B0606020202030204" pitchFamily="34" charset="0"/>
              </a:rPr>
              <a:t>[2] </a:t>
            </a:r>
            <a:r>
              <a:rPr lang="en-US" sz="520" dirty="0">
                <a:latin typeface="Arial Narrow" panose="020B0606020202030204" pitchFamily="34" charset="0"/>
              </a:rPr>
              <a:t>Adapted with permission from: King, M., Blanc, M., </a:t>
            </a:r>
            <a:r>
              <a:rPr lang="en-US" sz="520" dirty="0" err="1">
                <a:latin typeface="Arial Narrow" panose="020B0606020202030204" pitchFamily="34" charset="0"/>
              </a:rPr>
              <a:t>Desurmont</a:t>
            </a:r>
            <a:r>
              <a:rPr lang="en-US" sz="520" dirty="0">
                <a:latin typeface="Arial Narrow" panose="020B0606020202030204" pitchFamily="34" charset="0"/>
              </a:rPr>
              <a:t>, A., Sharp, M. and Barre, C. (2014). </a:t>
            </a:r>
            <a:r>
              <a:rPr lang="en-US" sz="520" i="1" dirty="0">
                <a:latin typeface="Arial Narrow" panose="020B0606020202030204" pitchFamily="34" charset="0"/>
              </a:rPr>
              <a:t>Guide to Teachers’ Resource Sheets on Fisheries for the Cook Islands</a:t>
            </a:r>
            <a:r>
              <a:rPr lang="en-US" sz="520" dirty="0">
                <a:latin typeface="Arial Narrow" panose="020B0606020202030204" pitchFamily="34" charset="0"/>
              </a:rPr>
              <a:t>. Secretariat of the Pacific Community (SPC) Coastal Fisheries </a:t>
            </a:r>
            <a:r>
              <a:rPr lang="en-US" sz="520" dirty="0" err="1">
                <a:latin typeface="Arial Narrow" panose="020B0606020202030204" pitchFamily="34" charset="0"/>
              </a:rPr>
              <a:t>Programme</a:t>
            </a:r>
            <a:r>
              <a:rPr lang="en-US" sz="520" dirty="0">
                <a:latin typeface="Arial Narrow" panose="020B0606020202030204" pitchFamily="34" charset="0"/>
              </a:rPr>
              <a:t>. New Caledonia. Accessed 29.07.2019 from: https://coastfish.spc.int/en/publications/technical-manuals/education/421-teachers-resource-kit-on-fisheries</a:t>
            </a:r>
          </a:p>
          <a:p>
            <a:r>
              <a:rPr lang="en-US" sz="520" baseline="30000" dirty="0">
                <a:latin typeface="Arial Narrow" panose="020B0606020202030204" pitchFamily="34" charset="0"/>
              </a:rPr>
              <a:t>[3[ </a:t>
            </a:r>
            <a:r>
              <a:rPr lang="en-US" sz="520" dirty="0">
                <a:latin typeface="Arial Narrow" panose="020B0606020202030204" pitchFamily="34" charset="0"/>
              </a:rPr>
              <a:t>Pasco, S. (2006). Economics, fisheries, and the marine environment. </a:t>
            </a:r>
            <a:r>
              <a:rPr lang="en-US" sz="520" i="1" dirty="0">
                <a:latin typeface="Arial Narrow" panose="020B0606020202030204" pitchFamily="34" charset="0"/>
              </a:rPr>
              <a:t>ICES Journal of Marine Science. Volume 63, Issue 1, Pages 1-3. DOI: 10.1016/j.icesjms.2005.11.001</a:t>
            </a:r>
          </a:p>
          <a:p>
            <a:r>
              <a:rPr lang="en-US" sz="520" baseline="30000" dirty="0">
                <a:latin typeface="Arial Narrow" panose="020B0606020202030204" pitchFamily="34" charset="0"/>
              </a:rPr>
              <a:t>[4] </a:t>
            </a:r>
            <a:r>
              <a:rPr lang="en-US" sz="520" dirty="0">
                <a:latin typeface="Arial Narrow" panose="020B0606020202030204" pitchFamily="34" charset="0"/>
              </a:rPr>
              <a:t>Adapted with permission by John Wiley and Sons from: King, M. (2007). Fisheries Biology, Assessment and Management. Blackwell Publishing. Victoria, Australia. Page 276.</a:t>
            </a:r>
          </a:p>
          <a:p>
            <a:r>
              <a:rPr lang="en-US" sz="520" baseline="30000" dirty="0">
                <a:latin typeface="Arial Narrow" panose="020B0606020202030204" pitchFamily="34" charset="0"/>
              </a:rPr>
              <a:t>[5] </a:t>
            </a:r>
            <a:r>
              <a:rPr lang="en-US" sz="520" dirty="0">
                <a:latin typeface="Arial Narrow" panose="020B0606020202030204" pitchFamily="34" charset="0"/>
              </a:rPr>
              <a:t>Adapted from: </a:t>
            </a:r>
            <a:r>
              <a:rPr lang="en-US" sz="520" dirty="0" err="1">
                <a:latin typeface="Arial Narrow" panose="020B0606020202030204" pitchFamily="34" charset="0"/>
              </a:rPr>
              <a:t>Berkes</a:t>
            </a:r>
            <a:r>
              <a:rPr lang="en-US" sz="520" dirty="0">
                <a:latin typeface="Arial Narrow" panose="020B0606020202030204" pitchFamily="34" charset="0"/>
              </a:rPr>
              <a:t>, F., Mahon, R., </a:t>
            </a:r>
            <a:r>
              <a:rPr lang="en-US" sz="520" dirty="0" err="1">
                <a:latin typeface="Arial Narrow" panose="020B0606020202030204" pitchFamily="34" charset="0"/>
              </a:rPr>
              <a:t>McConney</a:t>
            </a:r>
            <a:r>
              <a:rPr lang="en-US" sz="520" dirty="0">
                <a:latin typeface="Arial Narrow" panose="020B0606020202030204" pitchFamily="34" charset="0"/>
              </a:rPr>
              <a:t>, P., </a:t>
            </a:r>
            <a:r>
              <a:rPr lang="en-US" sz="520" dirty="0" err="1">
                <a:latin typeface="Arial Narrow" panose="020B0606020202030204" pitchFamily="34" charset="0"/>
              </a:rPr>
              <a:t>Pollnac</a:t>
            </a:r>
            <a:r>
              <a:rPr lang="en-US" sz="520" dirty="0">
                <a:latin typeface="Arial Narrow" panose="020B0606020202030204" pitchFamily="34" charset="0"/>
              </a:rPr>
              <a:t>, R. and </a:t>
            </a:r>
            <a:r>
              <a:rPr lang="en-US" sz="520" dirty="0" err="1">
                <a:latin typeface="Arial Narrow" panose="020B0606020202030204" pitchFamily="34" charset="0"/>
              </a:rPr>
              <a:t>Pomery</a:t>
            </a:r>
            <a:r>
              <a:rPr lang="en-US" sz="520" dirty="0">
                <a:latin typeface="Arial Narrow" panose="020B0606020202030204" pitchFamily="34" charset="0"/>
              </a:rPr>
              <a:t>, R. (2001). Managing Small-scale Fisheries. International Development Research Centre. Canada. ISBN 0-88936-943-7. Accessed 07.08.2019 from: https://www.idrc.ca/sites/default/files/openebooks/310-3/index.html</a:t>
            </a:r>
            <a:endParaRPr lang="en-US" sz="520" baseline="30000" dirty="0">
              <a:latin typeface="Arial Narrow" panose="020B0606020202030204" pitchFamily="34" charset="0"/>
            </a:endParaRPr>
          </a:p>
        </p:txBody>
      </p:sp>
      <p:sp>
        <p:nvSpPr>
          <p:cNvPr id="110" name="Rectangle 109">
            <a:extLst>
              <a:ext uri="{FF2B5EF4-FFF2-40B4-BE49-F238E27FC236}">
                <a16:creationId xmlns:a16="http://schemas.microsoft.com/office/drawing/2014/main" id="{93725CBC-DB4E-44FE-947A-63A5C3FC9382}"/>
              </a:ext>
            </a:extLst>
          </p:cNvPr>
          <p:cNvSpPr/>
          <p:nvPr/>
        </p:nvSpPr>
        <p:spPr>
          <a:xfrm>
            <a:off x="522849" y="2150664"/>
            <a:ext cx="5795746" cy="29495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TextBox 110">
            <a:extLst>
              <a:ext uri="{FF2B5EF4-FFF2-40B4-BE49-F238E27FC236}">
                <a16:creationId xmlns:a16="http://schemas.microsoft.com/office/drawing/2014/main" id="{9A3174B2-0E5F-4C97-A1F9-E8CE4B288E2C}"/>
              </a:ext>
            </a:extLst>
          </p:cNvPr>
          <p:cNvSpPr txBox="1"/>
          <p:nvPr/>
        </p:nvSpPr>
        <p:spPr>
          <a:xfrm>
            <a:off x="538879" y="2163902"/>
            <a:ext cx="5863484"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Revenue (yield x fish price) – cost (e.g. fuel, labour, repairs, bait, capital, etc.)</a:t>
            </a:r>
          </a:p>
        </p:txBody>
      </p:sp>
      <p:sp>
        <p:nvSpPr>
          <p:cNvPr id="113" name="Isosceles Triangle 112">
            <a:extLst>
              <a:ext uri="{FF2B5EF4-FFF2-40B4-BE49-F238E27FC236}">
                <a16:creationId xmlns:a16="http://schemas.microsoft.com/office/drawing/2014/main" id="{BE6B2D1E-2B25-4F73-AD0C-0437B30D4AA5}"/>
              </a:ext>
            </a:extLst>
          </p:cNvPr>
          <p:cNvSpPr/>
          <p:nvPr/>
        </p:nvSpPr>
        <p:spPr>
          <a:xfrm rot="2531982">
            <a:off x="5136150" y="4284665"/>
            <a:ext cx="79790" cy="457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5" name="TextBox 114">
            <a:extLst>
              <a:ext uri="{FF2B5EF4-FFF2-40B4-BE49-F238E27FC236}">
                <a16:creationId xmlns:a16="http://schemas.microsoft.com/office/drawing/2014/main" id="{03CFA63D-08B3-4360-83D9-6CBB6B07956D}"/>
              </a:ext>
            </a:extLst>
          </p:cNvPr>
          <p:cNvSpPr txBox="1"/>
          <p:nvPr/>
        </p:nvSpPr>
        <p:spPr>
          <a:xfrm rot="2682271">
            <a:off x="5090370" y="3932729"/>
            <a:ext cx="307777" cy="595516"/>
          </a:xfrm>
          <a:prstGeom prst="rect">
            <a:avLst/>
          </a:prstGeom>
          <a:noFill/>
        </p:spPr>
        <p:txBody>
          <a:bodyPr vert="vert270" wrap="square" rtlCol="0">
            <a:spAutoFit/>
          </a:bodyPr>
          <a:lstStyle/>
          <a:p>
            <a:pPr algn="ctr"/>
            <a:r>
              <a:rPr lang="en-AU" sz="800" b="1" dirty="0">
                <a:latin typeface="Arial Narrow" panose="020B0606020202030204" pitchFamily="34" charset="0"/>
              </a:rPr>
              <a:t>(a)</a:t>
            </a:r>
          </a:p>
        </p:txBody>
      </p:sp>
      <p:sp>
        <p:nvSpPr>
          <p:cNvPr id="116" name="TextBox 115">
            <a:extLst>
              <a:ext uri="{FF2B5EF4-FFF2-40B4-BE49-F238E27FC236}">
                <a16:creationId xmlns:a16="http://schemas.microsoft.com/office/drawing/2014/main" id="{75458C9A-5471-4724-AC59-24E8688FE3D0}"/>
              </a:ext>
            </a:extLst>
          </p:cNvPr>
          <p:cNvSpPr txBox="1"/>
          <p:nvPr/>
        </p:nvSpPr>
        <p:spPr>
          <a:xfrm rot="3680050">
            <a:off x="5541560" y="4400652"/>
            <a:ext cx="307777" cy="595516"/>
          </a:xfrm>
          <a:prstGeom prst="rect">
            <a:avLst/>
          </a:prstGeom>
          <a:noFill/>
        </p:spPr>
        <p:txBody>
          <a:bodyPr vert="vert270" wrap="square" rtlCol="0">
            <a:spAutoFit/>
          </a:bodyPr>
          <a:lstStyle/>
          <a:p>
            <a:pPr algn="ctr"/>
            <a:r>
              <a:rPr lang="en-AU" sz="800" b="1" dirty="0">
                <a:latin typeface="Arial Narrow" panose="020B0606020202030204" pitchFamily="34" charset="0"/>
              </a:rPr>
              <a:t>(b)(c)</a:t>
            </a:r>
          </a:p>
        </p:txBody>
      </p:sp>
      <p:sp>
        <p:nvSpPr>
          <p:cNvPr id="118" name="Freeform: Shape 117">
            <a:extLst>
              <a:ext uri="{FF2B5EF4-FFF2-40B4-BE49-F238E27FC236}">
                <a16:creationId xmlns:a16="http://schemas.microsoft.com/office/drawing/2014/main" id="{D6B0CE32-1F9F-4558-8345-CF6388E84B22}"/>
              </a:ext>
            </a:extLst>
          </p:cNvPr>
          <p:cNvSpPr/>
          <p:nvPr/>
        </p:nvSpPr>
        <p:spPr>
          <a:xfrm>
            <a:off x="912451" y="5947266"/>
            <a:ext cx="111776" cy="48555"/>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Freeform: Shape 121">
            <a:extLst>
              <a:ext uri="{FF2B5EF4-FFF2-40B4-BE49-F238E27FC236}">
                <a16:creationId xmlns:a16="http://schemas.microsoft.com/office/drawing/2014/main" id="{CDC165D2-6E97-4AD3-A755-68E8AB8617B9}"/>
              </a:ext>
            </a:extLst>
          </p:cNvPr>
          <p:cNvSpPr/>
          <p:nvPr/>
        </p:nvSpPr>
        <p:spPr>
          <a:xfrm>
            <a:off x="922143" y="6033573"/>
            <a:ext cx="111776" cy="48555"/>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Freeform: Shape 122">
            <a:extLst>
              <a:ext uri="{FF2B5EF4-FFF2-40B4-BE49-F238E27FC236}">
                <a16:creationId xmlns:a16="http://schemas.microsoft.com/office/drawing/2014/main" id="{680D8E88-9397-42FF-9373-C3B584EC8A56}"/>
              </a:ext>
            </a:extLst>
          </p:cNvPr>
          <p:cNvSpPr/>
          <p:nvPr/>
        </p:nvSpPr>
        <p:spPr>
          <a:xfrm>
            <a:off x="1056921" y="5976314"/>
            <a:ext cx="111776" cy="48555"/>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Freeform: Shape 129">
            <a:extLst>
              <a:ext uri="{FF2B5EF4-FFF2-40B4-BE49-F238E27FC236}">
                <a16:creationId xmlns:a16="http://schemas.microsoft.com/office/drawing/2014/main" id="{6F0B2D3F-52EF-4CCA-8344-AE8AEA4B8BAB}"/>
              </a:ext>
            </a:extLst>
          </p:cNvPr>
          <p:cNvSpPr/>
          <p:nvPr/>
        </p:nvSpPr>
        <p:spPr>
          <a:xfrm>
            <a:off x="2084975" y="5985018"/>
            <a:ext cx="111776" cy="48555"/>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TextBox 130">
            <a:extLst>
              <a:ext uri="{FF2B5EF4-FFF2-40B4-BE49-F238E27FC236}">
                <a16:creationId xmlns:a16="http://schemas.microsoft.com/office/drawing/2014/main" id="{4890F3ED-C8E7-47F7-B156-E35FBA7608CA}"/>
              </a:ext>
            </a:extLst>
          </p:cNvPr>
          <p:cNvSpPr txBox="1"/>
          <p:nvPr/>
        </p:nvSpPr>
        <p:spPr>
          <a:xfrm>
            <a:off x="4231781" y="5895114"/>
            <a:ext cx="989174"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Population size</a:t>
            </a:r>
          </a:p>
        </p:txBody>
      </p:sp>
      <p:sp>
        <p:nvSpPr>
          <p:cNvPr id="132" name="Freeform: Shape 131">
            <a:extLst>
              <a:ext uri="{FF2B5EF4-FFF2-40B4-BE49-F238E27FC236}">
                <a16:creationId xmlns:a16="http://schemas.microsoft.com/office/drawing/2014/main" id="{8D02D8B6-3A37-4BF3-B246-95AECEB016DE}"/>
              </a:ext>
            </a:extLst>
          </p:cNvPr>
          <p:cNvSpPr/>
          <p:nvPr/>
        </p:nvSpPr>
        <p:spPr>
          <a:xfrm>
            <a:off x="3974228" y="5967878"/>
            <a:ext cx="111776" cy="48555"/>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Freeform: Shape 132">
            <a:extLst>
              <a:ext uri="{FF2B5EF4-FFF2-40B4-BE49-F238E27FC236}">
                <a16:creationId xmlns:a16="http://schemas.microsoft.com/office/drawing/2014/main" id="{4ECC04E0-9912-491A-B052-83A69E9616A1}"/>
              </a:ext>
            </a:extLst>
          </p:cNvPr>
          <p:cNvSpPr/>
          <p:nvPr/>
        </p:nvSpPr>
        <p:spPr>
          <a:xfrm>
            <a:off x="3983278" y="6053831"/>
            <a:ext cx="111776" cy="48555"/>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Freeform: Shape 133">
            <a:extLst>
              <a:ext uri="{FF2B5EF4-FFF2-40B4-BE49-F238E27FC236}">
                <a16:creationId xmlns:a16="http://schemas.microsoft.com/office/drawing/2014/main" id="{47BA6CA3-C877-4466-9E59-F0DE31227F5F}"/>
              </a:ext>
            </a:extLst>
          </p:cNvPr>
          <p:cNvSpPr/>
          <p:nvPr/>
        </p:nvSpPr>
        <p:spPr>
          <a:xfrm>
            <a:off x="4111987" y="5996987"/>
            <a:ext cx="111776" cy="48555"/>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5" name="Freeform: Shape 134">
            <a:extLst>
              <a:ext uri="{FF2B5EF4-FFF2-40B4-BE49-F238E27FC236}">
                <a16:creationId xmlns:a16="http://schemas.microsoft.com/office/drawing/2014/main" id="{7F2E7231-2767-48DF-B227-96799A672F85}"/>
              </a:ext>
            </a:extLst>
          </p:cNvPr>
          <p:cNvSpPr/>
          <p:nvPr/>
        </p:nvSpPr>
        <p:spPr>
          <a:xfrm>
            <a:off x="5140041" y="6005691"/>
            <a:ext cx="111776" cy="48555"/>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Rectangle 140">
            <a:extLst>
              <a:ext uri="{FF2B5EF4-FFF2-40B4-BE49-F238E27FC236}">
                <a16:creationId xmlns:a16="http://schemas.microsoft.com/office/drawing/2014/main" id="{35353547-1C17-4388-8ABB-25BF7C97DB23}"/>
              </a:ext>
            </a:extLst>
          </p:cNvPr>
          <p:cNvSpPr/>
          <p:nvPr/>
        </p:nvSpPr>
        <p:spPr>
          <a:xfrm>
            <a:off x="422988" y="971328"/>
            <a:ext cx="5981937" cy="892552"/>
          </a:xfrm>
          <a:prstGeom prst="rect">
            <a:avLst/>
          </a:prstGeom>
          <a:noFill/>
        </p:spPr>
        <p:txBody>
          <a:bodyPr wrap="square">
            <a:spAutoFit/>
          </a:bodyPr>
          <a:lstStyle/>
          <a:p>
            <a:r>
              <a:rPr lang="en-AU" sz="1600" b="1" dirty="0">
                <a:latin typeface="Arial Narrow" panose="020B0606020202030204" pitchFamily="34" charset="0"/>
              </a:rPr>
              <a:t>Revenue - Cost</a:t>
            </a:r>
          </a:p>
          <a:p>
            <a:pPr algn="just"/>
            <a:r>
              <a:rPr lang="en-AU" sz="1200" dirty="0">
                <a:latin typeface="Arial Narrow" panose="020B0606020202030204" pitchFamily="34" charset="0"/>
              </a:rPr>
              <a:t>The value of Australia’s commercial fisheries and aquaculture industry reached 3.18 billion in 2017-18</a:t>
            </a:r>
            <a:r>
              <a:rPr lang="en-AU" sz="1200" baseline="30000" dirty="0">
                <a:latin typeface="Arial Narrow" panose="020B0606020202030204" pitchFamily="34" charset="0"/>
              </a:rPr>
              <a:t>[1]</a:t>
            </a:r>
            <a:r>
              <a:rPr lang="en-AU" sz="1200" dirty="0">
                <a:latin typeface="Arial Narrow" panose="020B0606020202030204" pitchFamily="34" charset="0"/>
              </a:rPr>
              <a:t>. </a:t>
            </a:r>
            <a:br>
              <a:rPr lang="en-AU" sz="1200" dirty="0">
                <a:latin typeface="Arial Narrow" panose="020B0606020202030204" pitchFamily="34" charset="0"/>
              </a:rPr>
            </a:br>
            <a:r>
              <a:rPr lang="en-AU" sz="1200" dirty="0">
                <a:latin typeface="Arial Narrow" panose="020B0606020202030204" pitchFamily="34" charset="0"/>
              </a:rPr>
              <a:t>The direct use value is usually calculated as the </a:t>
            </a:r>
            <a:r>
              <a:rPr lang="en-AU" sz="1200" b="1" dirty="0">
                <a:latin typeface="Arial Narrow" panose="020B0606020202030204" pitchFamily="34" charset="0"/>
              </a:rPr>
              <a:t>revenue</a:t>
            </a:r>
            <a:r>
              <a:rPr lang="en-AU" sz="1200" dirty="0">
                <a:latin typeface="Arial Narrow" panose="020B0606020202030204" pitchFamily="34" charset="0"/>
              </a:rPr>
              <a:t> (yield x fish price) </a:t>
            </a:r>
            <a:r>
              <a:rPr lang="en-AU" sz="1200" b="1" dirty="0">
                <a:latin typeface="Arial Narrow" panose="020B0606020202030204" pitchFamily="34" charset="0"/>
              </a:rPr>
              <a:t>minus</a:t>
            </a:r>
            <a:r>
              <a:rPr lang="en-AU" sz="1200" dirty="0">
                <a:latin typeface="Arial Narrow" panose="020B0606020202030204" pitchFamily="34" charset="0"/>
              </a:rPr>
              <a:t> the </a:t>
            </a:r>
            <a:r>
              <a:rPr lang="en-US" sz="1200" b="1" dirty="0">
                <a:latin typeface="Arial Narrow" panose="020B0606020202030204" pitchFamily="34" charset="0"/>
              </a:rPr>
              <a:t>costs</a:t>
            </a:r>
            <a:r>
              <a:rPr lang="en-US" sz="1200" dirty="0">
                <a:latin typeface="Arial Narrow" panose="020B0606020202030204" pitchFamily="34" charset="0"/>
              </a:rPr>
              <a:t> (the cost of fuel, </a:t>
            </a:r>
            <a:r>
              <a:rPr lang="en-US" sz="1200" dirty="0" err="1">
                <a:latin typeface="Arial Narrow" panose="020B0606020202030204" pitchFamily="34" charset="0"/>
              </a:rPr>
              <a:t>labour</a:t>
            </a:r>
            <a:r>
              <a:rPr lang="en-US" sz="1200" dirty="0">
                <a:latin typeface="Arial Narrow" panose="020B0606020202030204" pitchFamily="34" charset="0"/>
              </a:rPr>
              <a:t>, repairs, bait, capital, maintenance, administration, opportunity costs, etc.)</a:t>
            </a:r>
            <a:r>
              <a:rPr lang="en-US" sz="1200" baseline="30000" dirty="0">
                <a:latin typeface="Arial Narrow" panose="020B0606020202030204" pitchFamily="34" charset="0"/>
              </a:rPr>
              <a:t>[2]</a:t>
            </a:r>
            <a:r>
              <a:rPr lang="en-US" sz="1200" dirty="0">
                <a:latin typeface="Arial Narrow" panose="020B0606020202030204" pitchFamily="34" charset="0"/>
              </a:rPr>
              <a:t>. </a:t>
            </a:r>
          </a:p>
        </p:txBody>
      </p:sp>
      <p:sp>
        <p:nvSpPr>
          <p:cNvPr id="120" name="Rectangle 119">
            <a:extLst>
              <a:ext uri="{FF2B5EF4-FFF2-40B4-BE49-F238E27FC236}">
                <a16:creationId xmlns:a16="http://schemas.microsoft.com/office/drawing/2014/main" id="{6B4337AC-B241-476F-81A3-95782761FB09}"/>
              </a:ext>
            </a:extLst>
          </p:cNvPr>
          <p:cNvSpPr/>
          <p:nvPr/>
        </p:nvSpPr>
        <p:spPr>
          <a:xfrm>
            <a:off x="507932" y="7783800"/>
            <a:ext cx="5883209" cy="37252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1" name="Rectangle 120">
            <a:extLst>
              <a:ext uri="{FF2B5EF4-FFF2-40B4-BE49-F238E27FC236}">
                <a16:creationId xmlns:a16="http://schemas.microsoft.com/office/drawing/2014/main" id="{D3FCE531-389F-4510-ACF9-BC275D19709C}"/>
              </a:ext>
            </a:extLst>
          </p:cNvPr>
          <p:cNvSpPr/>
          <p:nvPr/>
        </p:nvSpPr>
        <p:spPr>
          <a:xfrm>
            <a:off x="6080013" y="7809901"/>
            <a:ext cx="281016" cy="3192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TextBox 123">
            <a:extLst>
              <a:ext uri="{FF2B5EF4-FFF2-40B4-BE49-F238E27FC236}">
                <a16:creationId xmlns:a16="http://schemas.microsoft.com/office/drawing/2014/main" id="{026A4D97-659F-4693-94AA-36D345FD4C47}"/>
              </a:ext>
            </a:extLst>
          </p:cNvPr>
          <p:cNvSpPr txBox="1"/>
          <p:nvPr/>
        </p:nvSpPr>
        <p:spPr>
          <a:xfrm>
            <a:off x="474303" y="7822136"/>
            <a:ext cx="5944532" cy="276999"/>
          </a:xfrm>
          <a:prstGeom prst="rect">
            <a:avLst/>
          </a:prstGeom>
          <a:noFill/>
        </p:spPr>
        <p:txBody>
          <a:bodyPr wrap="square" rtlCol="0">
            <a:spAutoFit/>
          </a:bodyPr>
          <a:lstStyle/>
          <a:p>
            <a:r>
              <a:rPr lang="en-AU" sz="1200" b="1" dirty="0">
                <a:latin typeface="Arial Narrow" panose="020B0606020202030204" pitchFamily="34" charset="0"/>
              </a:rPr>
              <a:t>Q. Does fishing effort go </a:t>
            </a:r>
            <a:r>
              <a:rPr lang="en-AU" sz="1200" b="1" u="sng" dirty="0">
                <a:latin typeface="Arial Narrow" panose="020B0606020202030204" pitchFamily="34" charset="0"/>
              </a:rPr>
              <a:t>up</a:t>
            </a:r>
            <a:r>
              <a:rPr lang="en-AU" sz="1200" b="1" dirty="0">
                <a:latin typeface="Arial Narrow" panose="020B0606020202030204" pitchFamily="34" charset="0"/>
              </a:rPr>
              <a:t> or </a:t>
            </a:r>
            <a:r>
              <a:rPr lang="en-AU" sz="1200" b="1" u="sng" dirty="0">
                <a:latin typeface="Arial Narrow" panose="020B0606020202030204" pitchFamily="34" charset="0"/>
              </a:rPr>
              <a:t>down</a:t>
            </a:r>
            <a:r>
              <a:rPr lang="en-AU" sz="1200" b="1" dirty="0">
                <a:latin typeface="Arial Narrow" panose="020B0606020202030204" pitchFamily="34" charset="0"/>
              </a:rPr>
              <a:t> when the cost of fishing is underestimated</a:t>
            </a:r>
            <a:r>
              <a:rPr lang="en-US" sz="1200" b="1" dirty="0">
                <a:latin typeface="Arial Narrow" panose="020B0606020202030204" pitchFamily="34" charset="0"/>
              </a:rPr>
              <a:t>? Ans</a:t>
            </a:r>
            <a:r>
              <a:rPr lang="en-US" sz="1150" b="1" dirty="0">
                <a:latin typeface="Arial Narrow" panose="020B0606020202030204" pitchFamily="34" charset="0"/>
              </a:rPr>
              <a:t>.  </a:t>
            </a:r>
            <a:r>
              <a:rPr lang="en-AU" sz="1150" b="1" dirty="0">
                <a:latin typeface="Arial Narrow" panose="020B0606020202030204" pitchFamily="34" charset="0"/>
              </a:rPr>
              <a:t> </a:t>
            </a:r>
          </a:p>
        </p:txBody>
      </p:sp>
      <p:sp>
        <p:nvSpPr>
          <p:cNvPr id="125" name="TextBox 124">
            <a:extLst>
              <a:ext uri="{FF2B5EF4-FFF2-40B4-BE49-F238E27FC236}">
                <a16:creationId xmlns:a16="http://schemas.microsoft.com/office/drawing/2014/main" id="{B3A20462-561A-430E-9BBD-931B01355EB5}"/>
              </a:ext>
            </a:extLst>
          </p:cNvPr>
          <p:cNvSpPr txBox="1"/>
          <p:nvPr/>
        </p:nvSpPr>
        <p:spPr>
          <a:xfrm>
            <a:off x="6026308" y="7838648"/>
            <a:ext cx="392527"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UP</a:t>
            </a:r>
          </a:p>
        </p:txBody>
      </p:sp>
      <p:sp>
        <p:nvSpPr>
          <p:cNvPr id="138" name="Rectangle 137">
            <a:extLst>
              <a:ext uri="{FF2B5EF4-FFF2-40B4-BE49-F238E27FC236}">
                <a16:creationId xmlns:a16="http://schemas.microsoft.com/office/drawing/2014/main" id="{7985F2E6-3330-4EDF-A3EA-938A582CA430}"/>
              </a:ext>
            </a:extLst>
          </p:cNvPr>
          <p:cNvSpPr/>
          <p:nvPr/>
        </p:nvSpPr>
        <p:spPr>
          <a:xfrm>
            <a:off x="512683" y="7268073"/>
            <a:ext cx="5883116" cy="45361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2" name="Rectangle 141">
            <a:extLst>
              <a:ext uri="{FF2B5EF4-FFF2-40B4-BE49-F238E27FC236}">
                <a16:creationId xmlns:a16="http://schemas.microsoft.com/office/drawing/2014/main" id="{17854EE4-BAE3-4C5A-91A9-8AAF0FD2B0B3}"/>
              </a:ext>
            </a:extLst>
          </p:cNvPr>
          <p:cNvSpPr/>
          <p:nvPr/>
        </p:nvSpPr>
        <p:spPr>
          <a:xfrm>
            <a:off x="447594" y="7260520"/>
            <a:ext cx="5997949" cy="461665"/>
          </a:xfrm>
          <a:prstGeom prst="rect">
            <a:avLst/>
          </a:prstGeom>
        </p:spPr>
        <p:txBody>
          <a:bodyPr wrap="square">
            <a:spAutoFit/>
          </a:bodyPr>
          <a:lstStyle/>
          <a:p>
            <a:pPr algn="ctr"/>
            <a:r>
              <a:rPr lang="en-AU" sz="1200" b="1" dirty="0">
                <a:solidFill>
                  <a:schemeClr val="bg1"/>
                </a:solidFill>
                <a:latin typeface="Arial Narrow" panose="020B0606020202030204" pitchFamily="34" charset="0"/>
              </a:rPr>
              <a:t>COSTS that do</a:t>
            </a:r>
            <a:r>
              <a:rPr lang="en-AU" sz="1200" b="1" i="1" dirty="0">
                <a:solidFill>
                  <a:schemeClr val="bg1"/>
                </a:solidFill>
                <a:latin typeface="Arial Narrow" panose="020B0606020202030204" pitchFamily="34" charset="0"/>
              </a:rPr>
              <a:t> not </a:t>
            </a:r>
            <a:r>
              <a:rPr lang="en-AU" sz="1200" b="1" dirty="0">
                <a:solidFill>
                  <a:schemeClr val="bg1"/>
                </a:solidFill>
                <a:latin typeface="Arial Narrow" panose="020B0606020202030204" pitchFamily="34" charset="0"/>
              </a:rPr>
              <a:t>have a clear dollar value, such as the cost of habitat damage, biodiversity loss and bycatch, can easily be overlooked. As a result, the cost of fishing can be underestimated.</a:t>
            </a:r>
          </a:p>
        </p:txBody>
      </p:sp>
      <p:cxnSp>
        <p:nvCxnSpPr>
          <p:cNvPr id="145" name="Straight Connector 144">
            <a:extLst>
              <a:ext uri="{FF2B5EF4-FFF2-40B4-BE49-F238E27FC236}">
                <a16:creationId xmlns:a16="http://schemas.microsoft.com/office/drawing/2014/main" id="{445B0AE6-270C-4207-9923-8912F9278D89}"/>
              </a:ext>
            </a:extLst>
          </p:cNvPr>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C75DE0C-47C9-9DFB-39DF-0F2F63F68DB4}"/>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655AC7C6-8F18-B874-9577-354F0D1F8571}"/>
              </a:ext>
            </a:extLst>
          </p:cNvPr>
          <p:cNvSpPr txBox="1"/>
          <p:nvPr/>
        </p:nvSpPr>
        <p:spPr>
          <a:xfrm>
            <a:off x="2560896"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Australia’s Fisheries Management</a:t>
            </a:r>
            <a:endParaRPr lang="en-AU" sz="1100" b="1" dirty="0">
              <a:latin typeface="Arial Narrow" pitchFamily="34" charset="0"/>
            </a:endParaRPr>
          </a:p>
        </p:txBody>
      </p:sp>
      <p:sp>
        <p:nvSpPr>
          <p:cNvPr id="10" name="TextBox 36">
            <a:extLst>
              <a:ext uri="{FF2B5EF4-FFF2-40B4-BE49-F238E27FC236}">
                <a16:creationId xmlns:a16="http://schemas.microsoft.com/office/drawing/2014/main" id="{7BA31F75-E88D-B773-E094-8DEA0B539FFE}"/>
              </a:ext>
            </a:extLst>
          </p:cNvPr>
          <p:cNvSpPr txBox="1"/>
          <p:nvPr/>
        </p:nvSpPr>
        <p:spPr>
          <a:xfrm>
            <a:off x="404664"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10903336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86555-A9B9-9910-F44C-BEAE2833E948}"/>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874EE23B-FE16-B5EA-522C-EFCA5314DD18}"/>
              </a:ext>
            </a:extLst>
          </p:cNvPr>
          <p:cNvSpPr txBox="1"/>
          <p:nvPr/>
        </p:nvSpPr>
        <p:spPr>
          <a:xfrm>
            <a:off x="1456261" y="214201"/>
            <a:ext cx="4136929" cy="400110"/>
          </a:xfrm>
          <a:prstGeom prst="rect">
            <a:avLst/>
          </a:prstGeom>
          <a:noFill/>
        </p:spPr>
        <p:txBody>
          <a:bodyPr wrap="square" rtlCol="0">
            <a:spAutoFit/>
          </a:bodyPr>
          <a:lstStyle/>
          <a:p>
            <a:r>
              <a:rPr lang="en-US" sz="2000" b="1" dirty="0">
                <a:latin typeface="Arial Narrow" pitchFamily="34" charset="0"/>
              </a:rPr>
              <a:t>Identify</a:t>
            </a:r>
            <a:r>
              <a:rPr lang="en-US" sz="1200" dirty="0">
                <a:latin typeface="Arial Narrow" panose="020B0606020202030204" pitchFamily="34" charset="0"/>
              </a:rPr>
              <a:t> the economic value of Australian Fisheries.</a:t>
            </a:r>
            <a:endParaRPr lang="en-US" sz="1200" b="1" dirty="0">
              <a:latin typeface="Arial Narrow" pitchFamily="34" charset="0"/>
            </a:endParaRPr>
          </a:p>
        </p:txBody>
      </p:sp>
      <p:sp>
        <p:nvSpPr>
          <p:cNvPr id="31" name="TextBox 30">
            <a:extLst>
              <a:ext uri="{FF2B5EF4-FFF2-40B4-BE49-F238E27FC236}">
                <a16:creationId xmlns:a16="http://schemas.microsoft.com/office/drawing/2014/main" id="{D091855B-55C1-4874-F661-4B6CBE220CF6}"/>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69F6B85E-30F8-7A6A-E611-6A253A1C69F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A0A24F47-2263-C48E-57F1-F8648C9A78BB}"/>
              </a:ext>
            </a:extLst>
          </p:cNvPr>
          <p:cNvSpPr/>
          <p:nvPr/>
        </p:nvSpPr>
        <p:spPr>
          <a:xfrm>
            <a:off x="508863" y="964142"/>
            <a:ext cx="5844292" cy="77999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3919073-2EE7-2730-9928-EB752B163D9A}"/>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BE8CB05E-E0F4-0949-DAD0-2DA4C7A4F688}"/>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1A8270B3-19E5-89D2-A90D-AFE6F8595530}"/>
              </a:ext>
            </a:extLst>
          </p:cNvPr>
          <p:cNvSpPr txBox="1"/>
          <p:nvPr/>
        </p:nvSpPr>
        <p:spPr>
          <a:xfrm>
            <a:off x="5693106" y="230847"/>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0473751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72889" y="201956"/>
            <a:ext cx="4112222" cy="553998"/>
          </a:xfrm>
          <a:prstGeom prst="rect">
            <a:avLst/>
          </a:prstGeom>
          <a:noFill/>
        </p:spPr>
        <p:txBody>
          <a:bodyPr wrap="square" rtlCol="0">
            <a:spAutoFit/>
          </a:bodyPr>
          <a:lstStyle/>
          <a:p>
            <a:r>
              <a:rPr lang="en-US" b="1" dirty="0">
                <a:latin typeface="Arial Narrow" pitchFamily="34" charset="0"/>
              </a:rPr>
              <a:t>23. Sharing Pieces of the Fish Pie –</a:t>
            </a:r>
            <a:r>
              <a:rPr lang="en-US" sz="1200" b="1" dirty="0">
                <a:latin typeface="Arial Narrow" panose="020B0606020202030204" pitchFamily="34" charset="0"/>
              </a:rPr>
              <a:t> </a:t>
            </a:r>
            <a:r>
              <a:rPr lang="en-US" sz="1200" dirty="0">
                <a:latin typeface="Arial Narrow" panose="020B0606020202030204" pitchFamily="34" charset="0"/>
              </a:rPr>
              <a:t>Explain monitoring and control of total allowable catch and fixed quotas</a:t>
            </a:r>
            <a:endParaRPr lang="en-US" sz="1200" i="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 name="Freeform: Shape 4">
            <a:extLst>
              <a:ext uri="{FF2B5EF4-FFF2-40B4-BE49-F238E27FC236}">
                <a16:creationId xmlns:a16="http://schemas.microsoft.com/office/drawing/2014/main" id="{2FD43AB3-2F2B-4ACC-8168-7FD258695DD5}"/>
              </a:ext>
            </a:extLst>
          </p:cNvPr>
          <p:cNvSpPr/>
          <p:nvPr/>
        </p:nvSpPr>
        <p:spPr>
          <a:xfrm>
            <a:off x="512849" y="2435396"/>
            <a:ext cx="1323939" cy="217543"/>
          </a:xfrm>
          <a:custGeom>
            <a:avLst/>
            <a:gdLst>
              <a:gd name="connsiteX0" fmla="*/ 48481 w 2119328"/>
              <a:gd name="connsiteY0" fmla="*/ 216398 h 633257"/>
              <a:gd name="connsiteX1" fmla="*/ 75375 w 2119328"/>
              <a:gd name="connsiteY1" fmla="*/ 297080 h 633257"/>
              <a:gd name="connsiteX2" fmla="*/ 290528 w 2119328"/>
              <a:gd name="connsiteY2" fmla="*/ 485339 h 633257"/>
              <a:gd name="connsiteX3" fmla="*/ 451893 w 2119328"/>
              <a:gd name="connsiteY3" fmla="*/ 619810 h 633257"/>
              <a:gd name="connsiteX4" fmla="*/ 505681 w 2119328"/>
              <a:gd name="connsiteY4" fmla="*/ 633257 h 633257"/>
              <a:gd name="connsiteX5" fmla="*/ 1581446 w 2119328"/>
              <a:gd name="connsiteY5" fmla="*/ 606363 h 633257"/>
              <a:gd name="connsiteX6" fmla="*/ 1621787 w 2119328"/>
              <a:gd name="connsiteY6" fmla="*/ 579469 h 633257"/>
              <a:gd name="connsiteX7" fmla="*/ 1675575 w 2119328"/>
              <a:gd name="connsiteY7" fmla="*/ 552575 h 633257"/>
              <a:gd name="connsiteX8" fmla="*/ 1810046 w 2119328"/>
              <a:gd name="connsiteY8" fmla="*/ 471892 h 633257"/>
              <a:gd name="connsiteX9" fmla="*/ 1877281 w 2119328"/>
              <a:gd name="connsiteY9" fmla="*/ 444998 h 633257"/>
              <a:gd name="connsiteX10" fmla="*/ 1971411 w 2119328"/>
              <a:gd name="connsiteY10" fmla="*/ 377763 h 633257"/>
              <a:gd name="connsiteX11" fmla="*/ 2065540 w 2119328"/>
              <a:gd name="connsiteY11" fmla="*/ 270186 h 633257"/>
              <a:gd name="connsiteX12" fmla="*/ 2119328 w 2119328"/>
              <a:gd name="connsiteY12" fmla="*/ 216398 h 633257"/>
              <a:gd name="connsiteX13" fmla="*/ 774622 w 2119328"/>
              <a:gd name="connsiteY13" fmla="*/ 189504 h 633257"/>
              <a:gd name="connsiteX14" fmla="*/ 48481 w 2119328"/>
              <a:gd name="connsiteY14" fmla="*/ 216398 h 63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328" h="633257">
                <a:moveTo>
                  <a:pt x="48481" y="216398"/>
                </a:moveTo>
                <a:cubicBezTo>
                  <a:pt x="-68060" y="234327"/>
                  <a:pt x="60155" y="273163"/>
                  <a:pt x="75375" y="297080"/>
                </a:cubicBezTo>
                <a:cubicBezTo>
                  <a:pt x="102674" y="339979"/>
                  <a:pt x="288892" y="483703"/>
                  <a:pt x="290528" y="485339"/>
                </a:cubicBezTo>
                <a:cubicBezTo>
                  <a:pt x="348415" y="543226"/>
                  <a:pt x="376514" y="578694"/>
                  <a:pt x="451893" y="619810"/>
                </a:cubicBezTo>
                <a:cubicBezTo>
                  <a:pt x="468118" y="628660"/>
                  <a:pt x="487752" y="628775"/>
                  <a:pt x="505681" y="633257"/>
                </a:cubicBezTo>
                <a:cubicBezTo>
                  <a:pt x="864269" y="624292"/>
                  <a:pt x="1223161" y="623630"/>
                  <a:pt x="1581446" y="606363"/>
                </a:cubicBezTo>
                <a:cubicBezTo>
                  <a:pt x="1597589" y="605585"/>
                  <a:pt x="1607755" y="587487"/>
                  <a:pt x="1621787" y="579469"/>
                </a:cubicBezTo>
                <a:cubicBezTo>
                  <a:pt x="1639191" y="569524"/>
                  <a:pt x="1658171" y="562520"/>
                  <a:pt x="1675575" y="552575"/>
                </a:cubicBezTo>
                <a:cubicBezTo>
                  <a:pt x="1720961" y="526640"/>
                  <a:pt x="1761512" y="491306"/>
                  <a:pt x="1810046" y="471892"/>
                </a:cubicBezTo>
                <a:cubicBezTo>
                  <a:pt x="1832458" y="462927"/>
                  <a:pt x="1855691" y="455793"/>
                  <a:pt x="1877281" y="444998"/>
                </a:cubicBezTo>
                <a:cubicBezTo>
                  <a:pt x="1893805" y="436736"/>
                  <a:pt x="1963582" y="384722"/>
                  <a:pt x="1971411" y="377763"/>
                </a:cubicBezTo>
                <a:cubicBezTo>
                  <a:pt x="2123274" y="242774"/>
                  <a:pt x="1983740" y="365619"/>
                  <a:pt x="2065540" y="270186"/>
                </a:cubicBezTo>
                <a:cubicBezTo>
                  <a:pt x="2082041" y="250934"/>
                  <a:pt x="2101399" y="234327"/>
                  <a:pt x="2119328" y="216398"/>
                </a:cubicBezTo>
                <a:cubicBezTo>
                  <a:pt x="1965589" y="-244818"/>
                  <a:pt x="2118728" y="171934"/>
                  <a:pt x="774622" y="189504"/>
                </a:cubicBezTo>
                <a:cubicBezTo>
                  <a:pt x="43999" y="199055"/>
                  <a:pt x="165022" y="198469"/>
                  <a:pt x="48481" y="216398"/>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2E5B13E7-770B-4211-A497-3B515F99EE84}"/>
              </a:ext>
            </a:extLst>
          </p:cNvPr>
          <p:cNvSpPr/>
          <p:nvPr/>
        </p:nvSpPr>
        <p:spPr>
          <a:xfrm>
            <a:off x="478244" y="2667742"/>
            <a:ext cx="2704420" cy="67327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reeform: Shape 20">
            <a:extLst>
              <a:ext uri="{FF2B5EF4-FFF2-40B4-BE49-F238E27FC236}">
                <a16:creationId xmlns:a16="http://schemas.microsoft.com/office/drawing/2014/main" id="{ED3785DF-172B-4E8E-8F97-55F6C9F6952B}"/>
              </a:ext>
            </a:extLst>
          </p:cNvPr>
          <p:cNvSpPr/>
          <p:nvPr/>
        </p:nvSpPr>
        <p:spPr>
          <a:xfrm flipV="1">
            <a:off x="513035" y="2659008"/>
            <a:ext cx="2669443" cy="45719"/>
          </a:xfrm>
          <a:custGeom>
            <a:avLst/>
            <a:gdLst>
              <a:gd name="connsiteX0" fmla="*/ 0 w 2209800"/>
              <a:gd name="connsiteY0" fmla="*/ 55418 h 103909"/>
              <a:gd name="connsiteX1" fmla="*/ 41564 w 2209800"/>
              <a:gd name="connsiteY1" fmla="*/ 62346 h 103909"/>
              <a:gd name="connsiteX2" fmla="*/ 103909 w 2209800"/>
              <a:gd name="connsiteY2" fmla="*/ 69273 h 103909"/>
              <a:gd name="connsiteX3" fmla="*/ 173182 w 2209800"/>
              <a:gd name="connsiteY3" fmla="*/ 90055 h 103909"/>
              <a:gd name="connsiteX4" fmla="*/ 193964 w 2209800"/>
              <a:gd name="connsiteY4" fmla="*/ 103909 h 103909"/>
              <a:gd name="connsiteX5" fmla="*/ 249382 w 2209800"/>
              <a:gd name="connsiteY5" fmla="*/ 96982 h 103909"/>
              <a:gd name="connsiteX6" fmla="*/ 277091 w 2209800"/>
              <a:gd name="connsiteY6" fmla="*/ 90055 h 103909"/>
              <a:gd name="connsiteX7" fmla="*/ 408709 w 2209800"/>
              <a:gd name="connsiteY7" fmla="*/ 83127 h 103909"/>
              <a:gd name="connsiteX8" fmla="*/ 443345 w 2209800"/>
              <a:gd name="connsiteY8" fmla="*/ 76200 h 103909"/>
              <a:gd name="connsiteX9" fmla="*/ 491836 w 2209800"/>
              <a:gd name="connsiteY9" fmla="*/ 34636 h 103909"/>
              <a:gd name="connsiteX10" fmla="*/ 512618 w 2209800"/>
              <a:gd name="connsiteY10" fmla="*/ 27709 h 103909"/>
              <a:gd name="connsiteX11" fmla="*/ 574964 w 2209800"/>
              <a:gd name="connsiteY11" fmla="*/ 13855 h 103909"/>
              <a:gd name="connsiteX12" fmla="*/ 651164 w 2209800"/>
              <a:gd name="connsiteY12" fmla="*/ 20782 h 103909"/>
              <a:gd name="connsiteX13" fmla="*/ 685800 w 2209800"/>
              <a:gd name="connsiteY13" fmla="*/ 34636 h 103909"/>
              <a:gd name="connsiteX14" fmla="*/ 713509 w 2209800"/>
              <a:gd name="connsiteY14" fmla="*/ 41564 h 103909"/>
              <a:gd name="connsiteX15" fmla="*/ 817418 w 2209800"/>
              <a:gd name="connsiteY15" fmla="*/ 62346 h 103909"/>
              <a:gd name="connsiteX16" fmla="*/ 838200 w 2209800"/>
              <a:gd name="connsiteY16" fmla="*/ 48491 h 103909"/>
              <a:gd name="connsiteX17" fmla="*/ 865909 w 2209800"/>
              <a:gd name="connsiteY17" fmla="*/ 27709 h 103909"/>
              <a:gd name="connsiteX18" fmla="*/ 914400 w 2209800"/>
              <a:gd name="connsiteY18" fmla="*/ 6927 h 103909"/>
              <a:gd name="connsiteX19" fmla="*/ 942109 w 2209800"/>
              <a:gd name="connsiteY19" fmla="*/ 0 h 103909"/>
              <a:gd name="connsiteX20" fmla="*/ 1177636 w 2209800"/>
              <a:gd name="connsiteY20" fmla="*/ 6927 h 103909"/>
              <a:gd name="connsiteX21" fmla="*/ 1198418 w 2209800"/>
              <a:gd name="connsiteY21" fmla="*/ 13855 h 103909"/>
              <a:gd name="connsiteX22" fmla="*/ 1260764 w 2209800"/>
              <a:gd name="connsiteY22" fmla="*/ 20782 h 103909"/>
              <a:gd name="connsiteX23" fmla="*/ 1406236 w 2209800"/>
              <a:gd name="connsiteY23" fmla="*/ 20782 h 103909"/>
              <a:gd name="connsiteX24" fmla="*/ 1461654 w 2209800"/>
              <a:gd name="connsiteY24" fmla="*/ 27709 h 103909"/>
              <a:gd name="connsiteX25" fmla="*/ 1475509 w 2209800"/>
              <a:gd name="connsiteY25" fmla="*/ 48491 h 103909"/>
              <a:gd name="connsiteX26" fmla="*/ 1496291 w 2209800"/>
              <a:gd name="connsiteY26" fmla="*/ 83127 h 103909"/>
              <a:gd name="connsiteX27" fmla="*/ 1717964 w 2209800"/>
              <a:gd name="connsiteY27" fmla="*/ 69273 h 103909"/>
              <a:gd name="connsiteX28" fmla="*/ 1752600 w 2209800"/>
              <a:gd name="connsiteY28" fmla="*/ 62346 h 103909"/>
              <a:gd name="connsiteX29" fmla="*/ 1773382 w 2209800"/>
              <a:gd name="connsiteY29" fmla="*/ 48491 h 103909"/>
              <a:gd name="connsiteX30" fmla="*/ 1891145 w 2209800"/>
              <a:gd name="connsiteY30" fmla="*/ 55418 h 103909"/>
              <a:gd name="connsiteX31" fmla="*/ 1974273 w 2209800"/>
              <a:gd name="connsiteY31" fmla="*/ 62346 h 103909"/>
              <a:gd name="connsiteX32" fmla="*/ 2001982 w 2209800"/>
              <a:gd name="connsiteY32" fmla="*/ 41564 h 103909"/>
              <a:gd name="connsiteX33" fmla="*/ 2022764 w 2209800"/>
              <a:gd name="connsiteY33" fmla="*/ 27709 h 103909"/>
              <a:gd name="connsiteX34" fmla="*/ 2078182 w 2209800"/>
              <a:gd name="connsiteY34" fmla="*/ 20782 h 103909"/>
              <a:gd name="connsiteX35" fmla="*/ 2119745 w 2209800"/>
              <a:gd name="connsiteY35" fmla="*/ 13855 h 103909"/>
              <a:gd name="connsiteX36" fmla="*/ 2189018 w 2209800"/>
              <a:gd name="connsiteY36" fmla="*/ 34636 h 103909"/>
              <a:gd name="connsiteX37" fmla="*/ 2209800 w 2209800"/>
              <a:gd name="connsiteY37" fmla="*/ 41564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9800" h="103909">
                <a:moveTo>
                  <a:pt x="0" y="55418"/>
                </a:moveTo>
                <a:cubicBezTo>
                  <a:pt x="13855" y="57727"/>
                  <a:pt x="27641" y="60490"/>
                  <a:pt x="41564" y="62346"/>
                </a:cubicBezTo>
                <a:cubicBezTo>
                  <a:pt x="62290" y="65110"/>
                  <a:pt x="83243" y="66094"/>
                  <a:pt x="103909" y="69273"/>
                </a:cubicBezTo>
                <a:cubicBezTo>
                  <a:pt x="119320" y="71644"/>
                  <a:pt x="163183" y="85611"/>
                  <a:pt x="173182" y="90055"/>
                </a:cubicBezTo>
                <a:cubicBezTo>
                  <a:pt x="180790" y="93436"/>
                  <a:pt x="187037" y="99291"/>
                  <a:pt x="193964" y="103909"/>
                </a:cubicBezTo>
                <a:cubicBezTo>
                  <a:pt x="212437" y="101600"/>
                  <a:pt x="231019" y="100042"/>
                  <a:pt x="249382" y="96982"/>
                </a:cubicBezTo>
                <a:cubicBezTo>
                  <a:pt x="258773" y="95417"/>
                  <a:pt x="267606" y="90880"/>
                  <a:pt x="277091" y="90055"/>
                </a:cubicBezTo>
                <a:cubicBezTo>
                  <a:pt x="320859" y="86249"/>
                  <a:pt x="364836" y="85436"/>
                  <a:pt x="408709" y="83127"/>
                </a:cubicBezTo>
                <a:cubicBezTo>
                  <a:pt x="420254" y="80818"/>
                  <a:pt x="432586" y="80982"/>
                  <a:pt x="443345" y="76200"/>
                </a:cubicBezTo>
                <a:cubicBezTo>
                  <a:pt x="481184" y="59382"/>
                  <a:pt x="460944" y="55230"/>
                  <a:pt x="491836" y="34636"/>
                </a:cubicBezTo>
                <a:cubicBezTo>
                  <a:pt x="497912" y="30586"/>
                  <a:pt x="505597" y="29715"/>
                  <a:pt x="512618" y="27709"/>
                </a:cubicBezTo>
                <a:cubicBezTo>
                  <a:pt x="535446" y="21187"/>
                  <a:pt x="551154" y="18617"/>
                  <a:pt x="574964" y="13855"/>
                </a:cubicBezTo>
                <a:cubicBezTo>
                  <a:pt x="600364" y="16164"/>
                  <a:pt x="626096" y="16082"/>
                  <a:pt x="651164" y="20782"/>
                </a:cubicBezTo>
                <a:cubicBezTo>
                  <a:pt x="663386" y="23073"/>
                  <a:pt x="674003" y="30704"/>
                  <a:pt x="685800" y="34636"/>
                </a:cubicBezTo>
                <a:cubicBezTo>
                  <a:pt x="694832" y="37647"/>
                  <a:pt x="704273" y="39255"/>
                  <a:pt x="713509" y="41564"/>
                </a:cubicBezTo>
                <a:cubicBezTo>
                  <a:pt x="772471" y="80871"/>
                  <a:pt x="738524" y="71112"/>
                  <a:pt x="817418" y="62346"/>
                </a:cubicBezTo>
                <a:cubicBezTo>
                  <a:pt x="824345" y="57728"/>
                  <a:pt x="831425" y="53330"/>
                  <a:pt x="838200" y="48491"/>
                </a:cubicBezTo>
                <a:cubicBezTo>
                  <a:pt x="847595" y="41780"/>
                  <a:pt x="856118" y="33828"/>
                  <a:pt x="865909" y="27709"/>
                </a:cubicBezTo>
                <a:cubicBezTo>
                  <a:pt x="881460" y="17990"/>
                  <a:pt x="897037" y="11888"/>
                  <a:pt x="914400" y="6927"/>
                </a:cubicBezTo>
                <a:cubicBezTo>
                  <a:pt x="923554" y="4311"/>
                  <a:pt x="932873" y="2309"/>
                  <a:pt x="942109" y="0"/>
                </a:cubicBezTo>
                <a:cubicBezTo>
                  <a:pt x="1020618" y="2309"/>
                  <a:pt x="1099208" y="2687"/>
                  <a:pt x="1177636" y="6927"/>
                </a:cubicBezTo>
                <a:cubicBezTo>
                  <a:pt x="1184927" y="7321"/>
                  <a:pt x="1191215" y="12655"/>
                  <a:pt x="1198418" y="13855"/>
                </a:cubicBezTo>
                <a:cubicBezTo>
                  <a:pt x="1219043" y="17293"/>
                  <a:pt x="1239982" y="18473"/>
                  <a:pt x="1260764" y="20782"/>
                </a:cubicBezTo>
                <a:cubicBezTo>
                  <a:pt x="1324895" y="42159"/>
                  <a:pt x="1252259" y="20782"/>
                  <a:pt x="1406236" y="20782"/>
                </a:cubicBezTo>
                <a:cubicBezTo>
                  <a:pt x="1424852" y="20782"/>
                  <a:pt x="1443181" y="25400"/>
                  <a:pt x="1461654" y="27709"/>
                </a:cubicBezTo>
                <a:cubicBezTo>
                  <a:pt x="1466272" y="34636"/>
                  <a:pt x="1471096" y="41431"/>
                  <a:pt x="1475509" y="48491"/>
                </a:cubicBezTo>
                <a:cubicBezTo>
                  <a:pt x="1482645" y="59908"/>
                  <a:pt x="1483044" y="80718"/>
                  <a:pt x="1496291" y="83127"/>
                </a:cubicBezTo>
                <a:cubicBezTo>
                  <a:pt x="1511470" y="85887"/>
                  <a:pt x="1684503" y="71847"/>
                  <a:pt x="1717964" y="69273"/>
                </a:cubicBezTo>
                <a:cubicBezTo>
                  <a:pt x="1729509" y="66964"/>
                  <a:pt x="1741576" y="66480"/>
                  <a:pt x="1752600" y="62346"/>
                </a:cubicBezTo>
                <a:cubicBezTo>
                  <a:pt x="1760396" y="59423"/>
                  <a:pt x="1765067" y="48907"/>
                  <a:pt x="1773382" y="48491"/>
                </a:cubicBezTo>
                <a:lnTo>
                  <a:pt x="1891145" y="55418"/>
                </a:lnTo>
                <a:cubicBezTo>
                  <a:pt x="1923652" y="77090"/>
                  <a:pt x="1917900" y="79691"/>
                  <a:pt x="1974273" y="62346"/>
                </a:cubicBezTo>
                <a:cubicBezTo>
                  <a:pt x="1985308" y="58951"/>
                  <a:pt x="1992587" y="48275"/>
                  <a:pt x="2001982" y="41564"/>
                </a:cubicBezTo>
                <a:cubicBezTo>
                  <a:pt x="2008757" y="36725"/>
                  <a:pt x="2014732" y="29900"/>
                  <a:pt x="2022764" y="27709"/>
                </a:cubicBezTo>
                <a:cubicBezTo>
                  <a:pt x="2040724" y="22811"/>
                  <a:pt x="2059753" y="23415"/>
                  <a:pt x="2078182" y="20782"/>
                </a:cubicBezTo>
                <a:cubicBezTo>
                  <a:pt x="2092086" y="18796"/>
                  <a:pt x="2105891" y="16164"/>
                  <a:pt x="2119745" y="13855"/>
                </a:cubicBezTo>
                <a:cubicBezTo>
                  <a:pt x="2207925" y="26452"/>
                  <a:pt x="2138615" y="9435"/>
                  <a:pt x="2189018" y="34636"/>
                </a:cubicBezTo>
                <a:cubicBezTo>
                  <a:pt x="2195549" y="37902"/>
                  <a:pt x="2209800" y="41564"/>
                  <a:pt x="2209800" y="4156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Shape 21">
            <a:extLst>
              <a:ext uri="{FF2B5EF4-FFF2-40B4-BE49-F238E27FC236}">
                <a16:creationId xmlns:a16="http://schemas.microsoft.com/office/drawing/2014/main" id="{6405B918-40B5-41FA-B58E-69139AA1C56B}"/>
              </a:ext>
            </a:extLst>
          </p:cNvPr>
          <p:cNvSpPr/>
          <p:nvPr/>
        </p:nvSpPr>
        <p:spPr>
          <a:xfrm flipV="1">
            <a:off x="489511" y="2641554"/>
            <a:ext cx="2659648" cy="45719"/>
          </a:xfrm>
          <a:custGeom>
            <a:avLst/>
            <a:gdLst>
              <a:gd name="connsiteX0" fmla="*/ 0 w 2209800"/>
              <a:gd name="connsiteY0" fmla="*/ 55418 h 103909"/>
              <a:gd name="connsiteX1" fmla="*/ 41564 w 2209800"/>
              <a:gd name="connsiteY1" fmla="*/ 62346 h 103909"/>
              <a:gd name="connsiteX2" fmla="*/ 103909 w 2209800"/>
              <a:gd name="connsiteY2" fmla="*/ 69273 h 103909"/>
              <a:gd name="connsiteX3" fmla="*/ 173182 w 2209800"/>
              <a:gd name="connsiteY3" fmla="*/ 90055 h 103909"/>
              <a:gd name="connsiteX4" fmla="*/ 193964 w 2209800"/>
              <a:gd name="connsiteY4" fmla="*/ 103909 h 103909"/>
              <a:gd name="connsiteX5" fmla="*/ 249382 w 2209800"/>
              <a:gd name="connsiteY5" fmla="*/ 96982 h 103909"/>
              <a:gd name="connsiteX6" fmla="*/ 277091 w 2209800"/>
              <a:gd name="connsiteY6" fmla="*/ 90055 h 103909"/>
              <a:gd name="connsiteX7" fmla="*/ 408709 w 2209800"/>
              <a:gd name="connsiteY7" fmla="*/ 83127 h 103909"/>
              <a:gd name="connsiteX8" fmla="*/ 443345 w 2209800"/>
              <a:gd name="connsiteY8" fmla="*/ 76200 h 103909"/>
              <a:gd name="connsiteX9" fmla="*/ 491836 w 2209800"/>
              <a:gd name="connsiteY9" fmla="*/ 34636 h 103909"/>
              <a:gd name="connsiteX10" fmla="*/ 512618 w 2209800"/>
              <a:gd name="connsiteY10" fmla="*/ 27709 h 103909"/>
              <a:gd name="connsiteX11" fmla="*/ 574964 w 2209800"/>
              <a:gd name="connsiteY11" fmla="*/ 13855 h 103909"/>
              <a:gd name="connsiteX12" fmla="*/ 651164 w 2209800"/>
              <a:gd name="connsiteY12" fmla="*/ 20782 h 103909"/>
              <a:gd name="connsiteX13" fmla="*/ 685800 w 2209800"/>
              <a:gd name="connsiteY13" fmla="*/ 34636 h 103909"/>
              <a:gd name="connsiteX14" fmla="*/ 713509 w 2209800"/>
              <a:gd name="connsiteY14" fmla="*/ 41564 h 103909"/>
              <a:gd name="connsiteX15" fmla="*/ 817418 w 2209800"/>
              <a:gd name="connsiteY15" fmla="*/ 62346 h 103909"/>
              <a:gd name="connsiteX16" fmla="*/ 838200 w 2209800"/>
              <a:gd name="connsiteY16" fmla="*/ 48491 h 103909"/>
              <a:gd name="connsiteX17" fmla="*/ 865909 w 2209800"/>
              <a:gd name="connsiteY17" fmla="*/ 27709 h 103909"/>
              <a:gd name="connsiteX18" fmla="*/ 914400 w 2209800"/>
              <a:gd name="connsiteY18" fmla="*/ 6927 h 103909"/>
              <a:gd name="connsiteX19" fmla="*/ 942109 w 2209800"/>
              <a:gd name="connsiteY19" fmla="*/ 0 h 103909"/>
              <a:gd name="connsiteX20" fmla="*/ 1177636 w 2209800"/>
              <a:gd name="connsiteY20" fmla="*/ 6927 h 103909"/>
              <a:gd name="connsiteX21" fmla="*/ 1198418 w 2209800"/>
              <a:gd name="connsiteY21" fmla="*/ 13855 h 103909"/>
              <a:gd name="connsiteX22" fmla="*/ 1260764 w 2209800"/>
              <a:gd name="connsiteY22" fmla="*/ 20782 h 103909"/>
              <a:gd name="connsiteX23" fmla="*/ 1406236 w 2209800"/>
              <a:gd name="connsiteY23" fmla="*/ 20782 h 103909"/>
              <a:gd name="connsiteX24" fmla="*/ 1461654 w 2209800"/>
              <a:gd name="connsiteY24" fmla="*/ 27709 h 103909"/>
              <a:gd name="connsiteX25" fmla="*/ 1475509 w 2209800"/>
              <a:gd name="connsiteY25" fmla="*/ 48491 h 103909"/>
              <a:gd name="connsiteX26" fmla="*/ 1496291 w 2209800"/>
              <a:gd name="connsiteY26" fmla="*/ 83127 h 103909"/>
              <a:gd name="connsiteX27" fmla="*/ 1717964 w 2209800"/>
              <a:gd name="connsiteY27" fmla="*/ 69273 h 103909"/>
              <a:gd name="connsiteX28" fmla="*/ 1752600 w 2209800"/>
              <a:gd name="connsiteY28" fmla="*/ 62346 h 103909"/>
              <a:gd name="connsiteX29" fmla="*/ 1773382 w 2209800"/>
              <a:gd name="connsiteY29" fmla="*/ 48491 h 103909"/>
              <a:gd name="connsiteX30" fmla="*/ 1891145 w 2209800"/>
              <a:gd name="connsiteY30" fmla="*/ 55418 h 103909"/>
              <a:gd name="connsiteX31" fmla="*/ 1974273 w 2209800"/>
              <a:gd name="connsiteY31" fmla="*/ 62346 h 103909"/>
              <a:gd name="connsiteX32" fmla="*/ 2001982 w 2209800"/>
              <a:gd name="connsiteY32" fmla="*/ 41564 h 103909"/>
              <a:gd name="connsiteX33" fmla="*/ 2022764 w 2209800"/>
              <a:gd name="connsiteY33" fmla="*/ 27709 h 103909"/>
              <a:gd name="connsiteX34" fmla="*/ 2078182 w 2209800"/>
              <a:gd name="connsiteY34" fmla="*/ 20782 h 103909"/>
              <a:gd name="connsiteX35" fmla="*/ 2119745 w 2209800"/>
              <a:gd name="connsiteY35" fmla="*/ 13855 h 103909"/>
              <a:gd name="connsiteX36" fmla="*/ 2189018 w 2209800"/>
              <a:gd name="connsiteY36" fmla="*/ 34636 h 103909"/>
              <a:gd name="connsiteX37" fmla="*/ 2209800 w 2209800"/>
              <a:gd name="connsiteY37" fmla="*/ 41564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9800" h="103909">
                <a:moveTo>
                  <a:pt x="0" y="55418"/>
                </a:moveTo>
                <a:cubicBezTo>
                  <a:pt x="13855" y="57727"/>
                  <a:pt x="27641" y="60490"/>
                  <a:pt x="41564" y="62346"/>
                </a:cubicBezTo>
                <a:cubicBezTo>
                  <a:pt x="62290" y="65110"/>
                  <a:pt x="83243" y="66094"/>
                  <a:pt x="103909" y="69273"/>
                </a:cubicBezTo>
                <a:cubicBezTo>
                  <a:pt x="119320" y="71644"/>
                  <a:pt x="163183" y="85611"/>
                  <a:pt x="173182" y="90055"/>
                </a:cubicBezTo>
                <a:cubicBezTo>
                  <a:pt x="180790" y="93436"/>
                  <a:pt x="187037" y="99291"/>
                  <a:pt x="193964" y="103909"/>
                </a:cubicBezTo>
                <a:cubicBezTo>
                  <a:pt x="212437" y="101600"/>
                  <a:pt x="231019" y="100042"/>
                  <a:pt x="249382" y="96982"/>
                </a:cubicBezTo>
                <a:cubicBezTo>
                  <a:pt x="258773" y="95417"/>
                  <a:pt x="267606" y="90880"/>
                  <a:pt x="277091" y="90055"/>
                </a:cubicBezTo>
                <a:cubicBezTo>
                  <a:pt x="320859" y="86249"/>
                  <a:pt x="364836" y="85436"/>
                  <a:pt x="408709" y="83127"/>
                </a:cubicBezTo>
                <a:cubicBezTo>
                  <a:pt x="420254" y="80818"/>
                  <a:pt x="432586" y="80982"/>
                  <a:pt x="443345" y="76200"/>
                </a:cubicBezTo>
                <a:cubicBezTo>
                  <a:pt x="481184" y="59382"/>
                  <a:pt x="460944" y="55230"/>
                  <a:pt x="491836" y="34636"/>
                </a:cubicBezTo>
                <a:cubicBezTo>
                  <a:pt x="497912" y="30586"/>
                  <a:pt x="505597" y="29715"/>
                  <a:pt x="512618" y="27709"/>
                </a:cubicBezTo>
                <a:cubicBezTo>
                  <a:pt x="535446" y="21187"/>
                  <a:pt x="551154" y="18617"/>
                  <a:pt x="574964" y="13855"/>
                </a:cubicBezTo>
                <a:cubicBezTo>
                  <a:pt x="600364" y="16164"/>
                  <a:pt x="626096" y="16082"/>
                  <a:pt x="651164" y="20782"/>
                </a:cubicBezTo>
                <a:cubicBezTo>
                  <a:pt x="663386" y="23073"/>
                  <a:pt x="674003" y="30704"/>
                  <a:pt x="685800" y="34636"/>
                </a:cubicBezTo>
                <a:cubicBezTo>
                  <a:pt x="694832" y="37647"/>
                  <a:pt x="704273" y="39255"/>
                  <a:pt x="713509" y="41564"/>
                </a:cubicBezTo>
                <a:cubicBezTo>
                  <a:pt x="772471" y="80871"/>
                  <a:pt x="738524" y="71112"/>
                  <a:pt x="817418" y="62346"/>
                </a:cubicBezTo>
                <a:cubicBezTo>
                  <a:pt x="824345" y="57728"/>
                  <a:pt x="831425" y="53330"/>
                  <a:pt x="838200" y="48491"/>
                </a:cubicBezTo>
                <a:cubicBezTo>
                  <a:pt x="847595" y="41780"/>
                  <a:pt x="856118" y="33828"/>
                  <a:pt x="865909" y="27709"/>
                </a:cubicBezTo>
                <a:cubicBezTo>
                  <a:pt x="881460" y="17990"/>
                  <a:pt x="897037" y="11888"/>
                  <a:pt x="914400" y="6927"/>
                </a:cubicBezTo>
                <a:cubicBezTo>
                  <a:pt x="923554" y="4311"/>
                  <a:pt x="932873" y="2309"/>
                  <a:pt x="942109" y="0"/>
                </a:cubicBezTo>
                <a:cubicBezTo>
                  <a:pt x="1020618" y="2309"/>
                  <a:pt x="1099208" y="2687"/>
                  <a:pt x="1177636" y="6927"/>
                </a:cubicBezTo>
                <a:cubicBezTo>
                  <a:pt x="1184927" y="7321"/>
                  <a:pt x="1191215" y="12655"/>
                  <a:pt x="1198418" y="13855"/>
                </a:cubicBezTo>
                <a:cubicBezTo>
                  <a:pt x="1219043" y="17293"/>
                  <a:pt x="1239982" y="18473"/>
                  <a:pt x="1260764" y="20782"/>
                </a:cubicBezTo>
                <a:cubicBezTo>
                  <a:pt x="1324895" y="42159"/>
                  <a:pt x="1252259" y="20782"/>
                  <a:pt x="1406236" y="20782"/>
                </a:cubicBezTo>
                <a:cubicBezTo>
                  <a:pt x="1424852" y="20782"/>
                  <a:pt x="1443181" y="25400"/>
                  <a:pt x="1461654" y="27709"/>
                </a:cubicBezTo>
                <a:cubicBezTo>
                  <a:pt x="1466272" y="34636"/>
                  <a:pt x="1471096" y="41431"/>
                  <a:pt x="1475509" y="48491"/>
                </a:cubicBezTo>
                <a:cubicBezTo>
                  <a:pt x="1482645" y="59908"/>
                  <a:pt x="1483044" y="80718"/>
                  <a:pt x="1496291" y="83127"/>
                </a:cubicBezTo>
                <a:cubicBezTo>
                  <a:pt x="1511470" y="85887"/>
                  <a:pt x="1684503" y="71847"/>
                  <a:pt x="1717964" y="69273"/>
                </a:cubicBezTo>
                <a:cubicBezTo>
                  <a:pt x="1729509" y="66964"/>
                  <a:pt x="1741576" y="66480"/>
                  <a:pt x="1752600" y="62346"/>
                </a:cubicBezTo>
                <a:cubicBezTo>
                  <a:pt x="1760396" y="59423"/>
                  <a:pt x="1765067" y="48907"/>
                  <a:pt x="1773382" y="48491"/>
                </a:cubicBezTo>
                <a:lnTo>
                  <a:pt x="1891145" y="55418"/>
                </a:lnTo>
                <a:cubicBezTo>
                  <a:pt x="1923652" y="77090"/>
                  <a:pt x="1917900" y="79691"/>
                  <a:pt x="1974273" y="62346"/>
                </a:cubicBezTo>
                <a:cubicBezTo>
                  <a:pt x="1985308" y="58951"/>
                  <a:pt x="1992587" y="48275"/>
                  <a:pt x="2001982" y="41564"/>
                </a:cubicBezTo>
                <a:cubicBezTo>
                  <a:pt x="2008757" y="36725"/>
                  <a:pt x="2014732" y="29900"/>
                  <a:pt x="2022764" y="27709"/>
                </a:cubicBezTo>
                <a:cubicBezTo>
                  <a:pt x="2040724" y="22811"/>
                  <a:pt x="2059753" y="23415"/>
                  <a:pt x="2078182" y="20782"/>
                </a:cubicBezTo>
                <a:cubicBezTo>
                  <a:pt x="2092086" y="18796"/>
                  <a:pt x="2105891" y="16164"/>
                  <a:pt x="2119745" y="13855"/>
                </a:cubicBezTo>
                <a:cubicBezTo>
                  <a:pt x="2207925" y="26452"/>
                  <a:pt x="2138615" y="9435"/>
                  <a:pt x="2189018" y="34636"/>
                </a:cubicBezTo>
                <a:cubicBezTo>
                  <a:pt x="2195549" y="37902"/>
                  <a:pt x="2209800" y="41564"/>
                  <a:pt x="2209800" y="4156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Shape 22">
            <a:extLst>
              <a:ext uri="{FF2B5EF4-FFF2-40B4-BE49-F238E27FC236}">
                <a16:creationId xmlns:a16="http://schemas.microsoft.com/office/drawing/2014/main" id="{B2A40DFE-19AC-4753-8D3F-E12A8B106FF5}"/>
              </a:ext>
            </a:extLst>
          </p:cNvPr>
          <p:cNvSpPr/>
          <p:nvPr/>
        </p:nvSpPr>
        <p:spPr>
          <a:xfrm flipV="1">
            <a:off x="923422" y="2630080"/>
            <a:ext cx="2030290" cy="45719"/>
          </a:xfrm>
          <a:custGeom>
            <a:avLst/>
            <a:gdLst>
              <a:gd name="connsiteX0" fmla="*/ 0 w 2209800"/>
              <a:gd name="connsiteY0" fmla="*/ 55418 h 103909"/>
              <a:gd name="connsiteX1" fmla="*/ 41564 w 2209800"/>
              <a:gd name="connsiteY1" fmla="*/ 62346 h 103909"/>
              <a:gd name="connsiteX2" fmla="*/ 103909 w 2209800"/>
              <a:gd name="connsiteY2" fmla="*/ 69273 h 103909"/>
              <a:gd name="connsiteX3" fmla="*/ 173182 w 2209800"/>
              <a:gd name="connsiteY3" fmla="*/ 90055 h 103909"/>
              <a:gd name="connsiteX4" fmla="*/ 193964 w 2209800"/>
              <a:gd name="connsiteY4" fmla="*/ 103909 h 103909"/>
              <a:gd name="connsiteX5" fmla="*/ 249382 w 2209800"/>
              <a:gd name="connsiteY5" fmla="*/ 96982 h 103909"/>
              <a:gd name="connsiteX6" fmla="*/ 277091 w 2209800"/>
              <a:gd name="connsiteY6" fmla="*/ 90055 h 103909"/>
              <a:gd name="connsiteX7" fmla="*/ 408709 w 2209800"/>
              <a:gd name="connsiteY7" fmla="*/ 83127 h 103909"/>
              <a:gd name="connsiteX8" fmla="*/ 443345 w 2209800"/>
              <a:gd name="connsiteY8" fmla="*/ 76200 h 103909"/>
              <a:gd name="connsiteX9" fmla="*/ 491836 w 2209800"/>
              <a:gd name="connsiteY9" fmla="*/ 34636 h 103909"/>
              <a:gd name="connsiteX10" fmla="*/ 512618 w 2209800"/>
              <a:gd name="connsiteY10" fmla="*/ 27709 h 103909"/>
              <a:gd name="connsiteX11" fmla="*/ 574964 w 2209800"/>
              <a:gd name="connsiteY11" fmla="*/ 13855 h 103909"/>
              <a:gd name="connsiteX12" fmla="*/ 651164 w 2209800"/>
              <a:gd name="connsiteY12" fmla="*/ 20782 h 103909"/>
              <a:gd name="connsiteX13" fmla="*/ 685800 w 2209800"/>
              <a:gd name="connsiteY13" fmla="*/ 34636 h 103909"/>
              <a:gd name="connsiteX14" fmla="*/ 713509 w 2209800"/>
              <a:gd name="connsiteY14" fmla="*/ 41564 h 103909"/>
              <a:gd name="connsiteX15" fmla="*/ 817418 w 2209800"/>
              <a:gd name="connsiteY15" fmla="*/ 62346 h 103909"/>
              <a:gd name="connsiteX16" fmla="*/ 838200 w 2209800"/>
              <a:gd name="connsiteY16" fmla="*/ 48491 h 103909"/>
              <a:gd name="connsiteX17" fmla="*/ 865909 w 2209800"/>
              <a:gd name="connsiteY17" fmla="*/ 27709 h 103909"/>
              <a:gd name="connsiteX18" fmla="*/ 914400 w 2209800"/>
              <a:gd name="connsiteY18" fmla="*/ 6927 h 103909"/>
              <a:gd name="connsiteX19" fmla="*/ 942109 w 2209800"/>
              <a:gd name="connsiteY19" fmla="*/ 0 h 103909"/>
              <a:gd name="connsiteX20" fmla="*/ 1177636 w 2209800"/>
              <a:gd name="connsiteY20" fmla="*/ 6927 h 103909"/>
              <a:gd name="connsiteX21" fmla="*/ 1198418 w 2209800"/>
              <a:gd name="connsiteY21" fmla="*/ 13855 h 103909"/>
              <a:gd name="connsiteX22" fmla="*/ 1260764 w 2209800"/>
              <a:gd name="connsiteY22" fmla="*/ 20782 h 103909"/>
              <a:gd name="connsiteX23" fmla="*/ 1406236 w 2209800"/>
              <a:gd name="connsiteY23" fmla="*/ 20782 h 103909"/>
              <a:gd name="connsiteX24" fmla="*/ 1461654 w 2209800"/>
              <a:gd name="connsiteY24" fmla="*/ 27709 h 103909"/>
              <a:gd name="connsiteX25" fmla="*/ 1475509 w 2209800"/>
              <a:gd name="connsiteY25" fmla="*/ 48491 h 103909"/>
              <a:gd name="connsiteX26" fmla="*/ 1496291 w 2209800"/>
              <a:gd name="connsiteY26" fmla="*/ 83127 h 103909"/>
              <a:gd name="connsiteX27" fmla="*/ 1717964 w 2209800"/>
              <a:gd name="connsiteY27" fmla="*/ 69273 h 103909"/>
              <a:gd name="connsiteX28" fmla="*/ 1752600 w 2209800"/>
              <a:gd name="connsiteY28" fmla="*/ 62346 h 103909"/>
              <a:gd name="connsiteX29" fmla="*/ 1773382 w 2209800"/>
              <a:gd name="connsiteY29" fmla="*/ 48491 h 103909"/>
              <a:gd name="connsiteX30" fmla="*/ 1891145 w 2209800"/>
              <a:gd name="connsiteY30" fmla="*/ 55418 h 103909"/>
              <a:gd name="connsiteX31" fmla="*/ 1974273 w 2209800"/>
              <a:gd name="connsiteY31" fmla="*/ 62346 h 103909"/>
              <a:gd name="connsiteX32" fmla="*/ 2001982 w 2209800"/>
              <a:gd name="connsiteY32" fmla="*/ 41564 h 103909"/>
              <a:gd name="connsiteX33" fmla="*/ 2022764 w 2209800"/>
              <a:gd name="connsiteY33" fmla="*/ 27709 h 103909"/>
              <a:gd name="connsiteX34" fmla="*/ 2078182 w 2209800"/>
              <a:gd name="connsiteY34" fmla="*/ 20782 h 103909"/>
              <a:gd name="connsiteX35" fmla="*/ 2119745 w 2209800"/>
              <a:gd name="connsiteY35" fmla="*/ 13855 h 103909"/>
              <a:gd name="connsiteX36" fmla="*/ 2189018 w 2209800"/>
              <a:gd name="connsiteY36" fmla="*/ 34636 h 103909"/>
              <a:gd name="connsiteX37" fmla="*/ 2209800 w 2209800"/>
              <a:gd name="connsiteY37" fmla="*/ 41564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9800" h="103909">
                <a:moveTo>
                  <a:pt x="0" y="55418"/>
                </a:moveTo>
                <a:cubicBezTo>
                  <a:pt x="13855" y="57727"/>
                  <a:pt x="27641" y="60490"/>
                  <a:pt x="41564" y="62346"/>
                </a:cubicBezTo>
                <a:cubicBezTo>
                  <a:pt x="62290" y="65110"/>
                  <a:pt x="83243" y="66094"/>
                  <a:pt x="103909" y="69273"/>
                </a:cubicBezTo>
                <a:cubicBezTo>
                  <a:pt x="119320" y="71644"/>
                  <a:pt x="163183" y="85611"/>
                  <a:pt x="173182" y="90055"/>
                </a:cubicBezTo>
                <a:cubicBezTo>
                  <a:pt x="180790" y="93436"/>
                  <a:pt x="187037" y="99291"/>
                  <a:pt x="193964" y="103909"/>
                </a:cubicBezTo>
                <a:cubicBezTo>
                  <a:pt x="212437" y="101600"/>
                  <a:pt x="231019" y="100042"/>
                  <a:pt x="249382" y="96982"/>
                </a:cubicBezTo>
                <a:cubicBezTo>
                  <a:pt x="258773" y="95417"/>
                  <a:pt x="267606" y="90880"/>
                  <a:pt x="277091" y="90055"/>
                </a:cubicBezTo>
                <a:cubicBezTo>
                  <a:pt x="320859" y="86249"/>
                  <a:pt x="364836" y="85436"/>
                  <a:pt x="408709" y="83127"/>
                </a:cubicBezTo>
                <a:cubicBezTo>
                  <a:pt x="420254" y="80818"/>
                  <a:pt x="432586" y="80982"/>
                  <a:pt x="443345" y="76200"/>
                </a:cubicBezTo>
                <a:cubicBezTo>
                  <a:pt x="481184" y="59382"/>
                  <a:pt x="460944" y="55230"/>
                  <a:pt x="491836" y="34636"/>
                </a:cubicBezTo>
                <a:cubicBezTo>
                  <a:pt x="497912" y="30586"/>
                  <a:pt x="505597" y="29715"/>
                  <a:pt x="512618" y="27709"/>
                </a:cubicBezTo>
                <a:cubicBezTo>
                  <a:pt x="535446" y="21187"/>
                  <a:pt x="551154" y="18617"/>
                  <a:pt x="574964" y="13855"/>
                </a:cubicBezTo>
                <a:cubicBezTo>
                  <a:pt x="600364" y="16164"/>
                  <a:pt x="626096" y="16082"/>
                  <a:pt x="651164" y="20782"/>
                </a:cubicBezTo>
                <a:cubicBezTo>
                  <a:pt x="663386" y="23073"/>
                  <a:pt x="674003" y="30704"/>
                  <a:pt x="685800" y="34636"/>
                </a:cubicBezTo>
                <a:cubicBezTo>
                  <a:pt x="694832" y="37647"/>
                  <a:pt x="704273" y="39255"/>
                  <a:pt x="713509" y="41564"/>
                </a:cubicBezTo>
                <a:cubicBezTo>
                  <a:pt x="772471" y="80871"/>
                  <a:pt x="738524" y="71112"/>
                  <a:pt x="817418" y="62346"/>
                </a:cubicBezTo>
                <a:cubicBezTo>
                  <a:pt x="824345" y="57728"/>
                  <a:pt x="831425" y="53330"/>
                  <a:pt x="838200" y="48491"/>
                </a:cubicBezTo>
                <a:cubicBezTo>
                  <a:pt x="847595" y="41780"/>
                  <a:pt x="856118" y="33828"/>
                  <a:pt x="865909" y="27709"/>
                </a:cubicBezTo>
                <a:cubicBezTo>
                  <a:pt x="881460" y="17990"/>
                  <a:pt x="897037" y="11888"/>
                  <a:pt x="914400" y="6927"/>
                </a:cubicBezTo>
                <a:cubicBezTo>
                  <a:pt x="923554" y="4311"/>
                  <a:pt x="932873" y="2309"/>
                  <a:pt x="942109" y="0"/>
                </a:cubicBezTo>
                <a:cubicBezTo>
                  <a:pt x="1020618" y="2309"/>
                  <a:pt x="1099208" y="2687"/>
                  <a:pt x="1177636" y="6927"/>
                </a:cubicBezTo>
                <a:cubicBezTo>
                  <a:pt x="1184927" y="7321"/>
                  <a:pt x="1191215" y="12655"/>
                  <a:pt x="1198418" y="13855"/>
                </a:cubicBezTo>
                <a:cubicBezTo>
                  <a:pt x="1219043" y="17293"/>
                  <a:pt x="1239982" y="18473"/>
                  <a:pt x="1260764" y="20782"/>
                </a:cubicBezTo>
                <a:cubicBezTo>
                  <a:pt x="1324895" y="42159"/>
                  <a:pt x="1252259" y="20782"/>
                  <a:pt x="1406236" y="20782"/>
                </a:cubicBezTo>
                <a:cubicBezTo>
                  <a:pt x="1424852" y="20782"/>
                  <a:pt x="1443181" y="25400"/>
                  <a:pt x="1461654" y="27709"/>
                </a:cubicBezTo>
                <a:cubicBezTo>
                  <a:pt x="1466272" y="34636"/>
                  <a:pt x="1471096" y="41431"/>
                  <a:pt x="1475509" y="48491"/>
                </a:cubicBezTo>
                <a:cubicBezTo>
                  <a:pt x="1482645" y="59908"/>
                  <a:pt x="1483044" y="80718"/>
                  <a:pt x="1496291" y="83127"/>
                </a:cubicBezTo>
                <a:cubicBezTo>
                  <a:pt x="1511470" y="85887"/>
                  <a:pt x="1684503" y="71847"/>
                  <a:pt x="1717964" y="69273"/>
                </a:cubicBezTo>
                <a:cubicBezTo>
                  <a:pt x="1729509" y="66964"/>
                  <a:pt x="1741576" y="66480"/>
                  <a:pt x="1752600" y="62346"/>
                </a:cubicBezTo>
                <a:cubicBezTo>
                  <a:pt x="1760396" y="59423"/>
                  <a:pt x="1765067" y="48907"/>
                  <a:pt x="1773382" y="48491"/>
                </a:cubicBezTo>
                <a:lnTo>
                  <a:pt x="1891145" y="55418"/>
                </a:lnTo>
                <a:cubicBezTo>
                  <a:pt x="1923652" y="77090"/>
                  <a:pt x="1917900" y="79691"/>
                  <a:pt x="1974273" y="62346"/>
                </a:cubicBezTo>
                <a:cubicBezTo>
                  <a:pt x="1985308" y="58951"/>
                  <a:pt x="1992587" y="48275"/>
                  <a:pt x="2001982" y="41564"/>
                </a:cubicBezTo>
                <a:cubicBezTo>
                  <a:pt x="2008757" y="36725"/>
                  <a:pt x="2014732" y="29900"/>
                  <a:pt x="2022764" y="27709"/>
                </a:cubicBezTo>
                <a:cubicBezTo>
                  <a:pt x="2040724" y="22811"/>
                  <a:pt x="2059753" y="23415"/>
                  <a:pt x="2078182" y="20782"/>
                </a:cubicBezTo>
                <a:cubicBezTo>
                  <a:pt x="2092086" y="18796"/>
                  <a:pt x="2105891" y="16164"/>
                  <a:pt x="2119745" y="13855"/>
                </a:cubicBezTo>
                <a:cubicBezTo>
                  <a:pt x="2207925" y="26452"/>
                  <a:pt x="2138615" y="9435"/>
                  <a:pt x="2189018" y="34636"/>
                </a:cubicBezTo>
                <a:cubicBezTo>
                  <a:pt x="2195549" y="37902"/>
                  <a:pt x="2209800" y="41564"/>
                  <a:pt x="2209800" y="4156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D9EF8A31-4FE2-4A1B-A0E9-1108337A4765}"/>
              </a:ext>
            </a:extLst>
          </p:cNvPr>
          <p:cNvSpPr/>
          <p:nvPr/>
        </p:nvSpPr>
        <p:spPr>
          <a:xfrm>
            <a:off x="923422" y="2205717"/>
            <a:ext cx="151961" cy="1736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Freeform: Shape 7">
            <a:extLst>
              <a:ext uri="{FF2B5EF4-FFF2-40B4-BE49-F238E27FC236}">
                <a16:creationId xmlns:a16="http://schemas.microsoft.com/office/drawing/2014/main" id="{0DF9FE34-288B-4DDD-80AA-99E760E9A0D3}"/>
              </a:ext>
            </a:extLst>
          </p:cNvPr>
          <p:cNvSpPr/>
          <p:nvPr/>
        </p:nvSpPr>
        <p:spPr>
          <a:xfrm>
            <a:off x="878486" y="2336405"/>
            <a:ext cx="258917" cy="162324"/>
          </a:xfrm>
          <a:custGeom>
            <a:avLst/>
            <a:gdLst>
              <a:gd name="connsiteX0" fmla="*/ 121024 w 258917"/>
              <a:gd name="connsiteY0" fmla="*/ 788 h 162324"/>
              <a:gd name="connsiteX1" fmla="*/ 67235 w 258917"/>
              <a:gd name="connsiteY1" fmla="*/ 81471 h 162324"/>
              <a:gd name="connsiteX2" fmla="*/ 0 w 258917"/>
              <a:gd name="connsiteY2" fmla="*/ 148706 h 162324"/>
              <a:gd name="connsiteX3" fmla="*/ 40341 w 258917"/>
              <a:gd name="connsiteY3" fmla="*/ 162153 h 162324"/>
              <a:gd name="connsiteX4" fmla="*/ 255494 w 258917"/>
              <a:gd name="connsiteY4" fmla="*/ 148706 h 162324"/>
              <a:gd name="connsiteX5" fmla="*/ 215153 w 258917"/>
              <a:gd name="connsiteY5" fmla="*/ 121812 h 162324"/>
              <a:gd name="connsiteX6" fmla="*/ 161365 w 258917"/>
              <a:gd name="connsiteY6" fmla="*/ 81471 h 162324"/>
              <a:gd name="connsiteX7" fmla="*/ 134471 w 258917"/>
              <a:gd name="connsiteY7" fmla="*/ 54576 h 162324"/>
              <a:gd name="connsiteX8" fmla="*/ 121024 w 258917"/>
              <a:gd name="connsiteY8" fmla="*/ 788 h 16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917" h="162324">
                <a:moveTo>
                  <a:pt x="121024" y="788"/>
                </a:moveTo>
                <a:cubicBezTo>
                  <a:pt x="109818" y="5270"/>
                  <a:pt x="88520" y="57145"/>
                  <a:pt x="67235" y="81471"/>
                </a:cubicBezTo>
                <a:cubicBezTo>
                  <a:pt x="-58270" y="224905"/>
                  <a:pt x="107575" y="-12657"/>
                  <a:pt x="0" y="148706"/>
                </a:cubicBezTo>
                <a:cubicBezTo>
                  <a:pt x="13447" y="153188"/>
                  <a:pt x="26167" y="162153"/>
                  <a:pt x="40341" y="162153"/>
                </a:cubicBezTo>
                <a:cubicBezTo>
                  <a:pt x="112199" y="162153"/>
                  <a:pt x="185477" y="164864"/>
                  <a:pt x="255494" y="148706"/>
                </a:cubicBezTo>
                <a:cubicBezTo>
                  <a:pt x="271241" y="145072"/>
                  <a:pt x="228304" y="131206"/>
                  <a:pt x="215153" y="121812"/>
                </a:cubicBezTo>
                <a:cubicBezTo>
                  <a:pt x="196916" y="108785"/>
                  <a:pt x="178582" y="95819"/>
                  <a:pt x="161365" y="81471"/>
                </a:cubicBezTo>
                <a:cubicBezTo>
                  <a:pt x="151625" y="73355"/>
                  <a:pt x="142391" y="64476"/>
                  <a:pt x="134471" y="54576"/>
                </a:cubicBezTo>
                <a:cubicBezTo>
                  <a:pt x="99215" y="10505"/>
                  <a:pt x="132230" y="-3694"/>
                  <a:pt x="121024" y="78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8" name="Freeform: Shape 27">
            <a:extLst>
              <a:ext uri="{FF2B5EF4-FFF2-40B4-BE49-F238E27FC236}">
                <a16:creationId xmlns:a16="http://schemas.microsoft.com/office/drawing/2014/main" id="{09F6EED7-2511-415B-A979-9D7AF23CC4B3}"/>
              </a:ext>
            </a:extLst>
          </p:cNvPr>
          <p:cNvSpPr/>
          <p:nvPr/>
        </p:nvSpPr>
        <p:spPr>
          <a:xfrm rot="10365806">
            <a:off x="546640" y="2853805"/>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Freeform: Shape 28">
            <a:extLst>
              <a:ext uri="{FF2B5EF4-FFF2-40B4-BE49-F238E27FC236}">
                <a16:creationId xmlns:a16="http://schemas.microsoft.com/office/drawing/2014/main" id="{4840DDDA-2849-4A67-A467-CD05F227011A}"/>
              </a:ext>
            </a:extLst>
          </p:cNvPr>
          <p:cNvSpPr/>
          <p:nvPr/>
        </p:nvSpPr>
        <p:spPr>
          <a:xfrm rot="10365806">
            <a:off x="692923" y="3078976"/>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1" name="Straight Connector 10">
            <a:extLst>
              <a:ext uri="{FF2B5EF4-FFF2-40B4-BE49-F238E27FC236}">
                <a16:creationId xmlns:a16="http://schemas.microsoft.com/office/drawing/2014/main" id="{F26A0090-A628-46E7-A448-73243ABE07BE}"/>
              </a:ext>
            </a:extLst>
          </p:cNvPr>
          <p:cNvCxnSpPr>
            <a:stCxn id="8" idx="5"/>
          </p:cNvCxnSpPr>
          <p:nvPr/>
        </p:nvCxnSpPr>
        <p:spPr>
          <a:xfrm flipV="1">
            <a:off x="1093639" y="1989693"/>
            <a:ext cx="508224" cy="468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FA53F46-4FC5-4A96-9416-2035516DE309}"/>
              </a:ext>
            </a:extLst>
          </p:cNvPr>
          <p:cNvCxnSpPr>
            <a:cxnSpLocks/>
            <a:endCxn id="149" idx="5"/>
          </p:cNvCxnSpPr>
          <p:nvPr/>
        </p:nvCxnSpPr>
        <p:spPr>
          <a:xfrm>
            <a:off x="1601703" y="2004979"/>
            <a:ext cx="517397" cy="866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D8515D88-8E46-4ACB-B7CC-0216214DF0E6}"/>
              </a:ext>
            </a:extLst>
          </p:cNvPr>
          <p:cNvSpPr/>
          <p:nvPr/>
        </p:nvSpPr>
        <p:spPr>
          <a:xfrm>
            <a:off x="3689573" y="2658645"/>
            <a:ext cx="2659875" cy="682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Freeform: Shape 38">
            <a:extLst>
              <a:ext uri="{FF2B5EF4-FFF2-40B4-BE49-F238E27FC236}">
                <a16:creationId xmlns:a16="http://schemas.microsoft.com/office/drawing/2014/main" id="{0165A46D-184A-48D8-9187-303911AB7C29}"/>
              </a:ext>
            </a:extLst>
          </p:cNvPr>
          <p:cNvSpPr/>
          <p:nvPr/>
        </p:nvSpPr>
        <p:spPr>
          <a:xfrm>
            <a:off x="3678910" y="2619952"/>
            <a:ext cx="2686344" cy="45719"/>
          </a:xfrm>
          <a:custGeom>
            <a:avLst/>
            <a:gdLst>
              <a:gd name="connsiteX0" fmla="*/ 0 w 2209800"/>
              <a:gd name="connsiteY0" fmla="*/ 55418 h 103909"/>
              <a:gd name="connsiteX1" fmla="*/ 41564 w 2209800"/>
              <a:gd name="connsiteY1" fmla="*/ 62346 h 103909"/>
              <a:gd name="connsiteX2" fmla="*/ 103909 w 2209800"/>
              <a:gd name="connsiteY2" fmla="*/ 69273 h 103909"/>
              <a:gd name="connsiteX3" fmla="*/ 173182 w 2209800"/>
              <a:gd name="connsiteY3" fmla="*/ 90055 h 103909"/>
              <a:gd name="connsiteX4" fmla="*/ 193964 w 2209800"/>
              <a:gd name="connsiteY4" fmla="*/ 103909 h 103909"/>
              <a:gd name="connsiteX5" fmla="*/ 249382 w 2209800"/>
              <a:gd name="connsiteY5" fmla="*/ 96982 h 103909"/>
              <a:gd name="connsiteX6" fmla="*/ 277091 w 2209800"/>
              <a:gd name="connsiteY6" fmla="*/ 90055 h 103909"/>
              <a:gd name="connsiteX7" fmla="*/ 408709 w 2209800"/>
              <a:gd name="connsiteY7" fmla="*/ 83127 h 103909"/>
              <a:gd name="connsiteX8" fmla="*/ 443345 w 2209800"/>
              <a:gd name="connsiteY8" fmla="*/ 76200 h 103909"/>
              <a:gd name="connsiteX9" fmla="*/ 491836 w 2209800"/>
              <a:gd name="connsiteY9" fmla="*/ 34636 h 103909"/>
              <a:gd name="connsiteX10" fmla="*/ 512618 w 2209800"/>
              <a:gd name="connsiteY10" fmla="*/ 27709 h 103909"/>
              <a:gd name="connsiteX11" fmla="*/ 574964 w 2209800"/>
              <a:gd name="connsiteY11" fmla="*/ 13855 h 103909"/>
              <a:gd name="connsiteX12" fmla="*/ 651164 w 2209800"/>
              <a:gd name="connsiteY12" fmla="*/ 20782 h 103909"/>
              <a:gd name="connsiteX13" fmla="*/ 685800 w 2209800"/>
              <a:gd name="connsiteY13" fmla="*/ 34636 h 103909"/>
              <a:gd name="connsiteX14" fmla="*/ 713509 w 2209800"/>
              <a:gd name="connsiteY14" fmla="*/ 41564 h 103909"/>
              <a:gd name="connsiteX15" fmla="*/ 817418 w 2209800"/>
              <a:gd name="connsiteY15" fmla="*/ 62346 h 103909"/>
              <a:gd name="connsiteX16" fmla="*/ 838200 w 2209800"/>
              <a:gd name="connsiteY16" fmla="*/ 48491 h 103909"/>
              <a:gd name="connsiteX17" fmla="*/ 865909 w 2209800"/>
              <a:gd name="connsiteY17" fmla="*/ 27709 h 103909"/>
              <a:gd name="connsiteX18" fmla="*/ 914400 w 2209800"/>
              <a:gd name="connsiteY18" fmla="*/ 6927 h 103909"/>
              <a:gd name="connsiteX19" fmla="*/ 942109 w 2209800"/>
              <a:gd name="connsiteY19" fmla="*/ 0 h 103909"/>
              <a:gd name="connsiteX20" fmla="*/ 1177636 w 2209800"/>
              <a:gd name="connsiteY20" fmla="*/ 6927 h 103909"/>
              <a:gd name="connsiteX21" fmla="*/ 1198418 w 2209800"/>
              <a:gd name="connsiteY21" fmla="*/ 13855 h 103909"/>
              <a:gd name="connsiteX22" fmla="*/ 1260764 w 2209800"/>
              <a:gd name="connsiteY22" fmla="*/ 20782 h 103909"/>
              <a:gd name="connsiteX23" fmla="*/ 1406236 w 2209800"/>
              <a:gd name="connsiteY23" fmla="*/ 20782 h 103909"/>
              <a:gd name="connsiteX24" fmla="*/ 1461654 w 2209800"/>
              <a:gd name="connsiteY24" fmla="*/ 27709 h 103909"/>
              <a:gd name="connsiteX25" fmla="*/ 1475509 w 2209800"/>
              <a:gd name="connsiteY25" fmla="*/ 48491 h 103909"/>
              <a:gd name="connsiteX26" fmla="*/ 1496291 w 2209800"/>
              <a:gd name="connsiteY26" fmla="*/ 83127 h 103909"/>
              <a:gd name="connsiteX27" fmla="*/ 1717964 w 2209800"/>
              <a:gd name="connsiteY27" fmla="*/ 69273 h 103909"/>
              <a:gd name="connsiteX28" fmla="*/ 1752600 w 2209800"/>
              <a:gd name="connsiteY28" fmla="*/ 62346 h 103909"/>
              <a:gd name="connsiteX29" fmla="*/ 1773382 w 2209800"/>
              <a:gd name="connsiteY29" fmla="*/ 48491 h 103909"/>
              <a:gd name="connsiteX30" fmla="*/ 1891145 w 2209800"/>
              <a:gd name="connsiteY30" fmla="*/ 55418 h 103909"/>
              <a:gd name="connsiteX31" fmla="*/ 1974273 w 2209800"/>
              <a:gd name="connsiteY31" fmla="*/ 62346 h 103909"/>
              <a:gd name="connsiteX32" fmla="*/ 2001982 w 2209800"/>
              <a:gd name="connsiteY32" fmla="*/ 41564 h 103909"/>
              <a:gd name="connsiteX33" fmla="*/ 2022764 w 2209800"/>
              <a:gd name="connsiteY33" fmla="*/ 27709 h 103909"/>
              <a:gd name="connsiteX34" fmla="*/ 2078182 w 2209800"/>
              <a:gd name="connsiteY34" fmla="*/ 20782 h 103909"/>
              <a:gd name="connsiteX35" fmla="*/ 2119745 w 2209800"/>
              <a:gd name="connsiteY35" fmla="*/ 13855 h 103909"/>
              <a:gd name="connsiteX36" fmla="*/ 2189018 w 2209800"/>
              <a:gd name="connsiteY36" fmla="*/ 34636 h 103909"/>
              <a:gd name="connsiteX37" fmla="*/ 2209800 w 2209800"/>
              <a:gd name="connsiteY37" fmla="*/ 41564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9800" h="103909">
                <a:moveTo>
                  <a:pt x="0" y="55418"/>
                </a:moveTo>
                <a:cubicBezTo>
                  <a:pt x="13855" y="57727"/>
                  <a:pt x="27641" y="60490"/>
                  <a:pt x="41564" y="62346"/>
                </a:cubicBezTo>
                <a:cubicBezTo>
                  <a:pt x="62290" y="65110"/>
                  <a:pt x="83243" y="66094"/>
                  <a:pt x="103909" y="69273"/>
                </a:cubicBezTo>
                <a:cubicBezTo>
                  <a:pt x="119320" y="71644"/>
                  <a:pt x="163183" y="85611"/>
                  <a:pt x="173182" y="90055"/>
                </a:cubicBezTo>
                <a:cubicBezTo>
                  <a:pt x="180790" y="93436"/>
                  <a:pt x="187037" y="99291"/>
                  <a:pt x="193964" y="103909"/>
                </a:cubicBezTo>
                <a:cubicBezTo>
                  <a:pt x="212437" y="101600"/>
                  <a:pt x="231019" y="100042"/>
                  <a:pt x="249382" y="96982"/>
                </a:cubicBezTo>
                <a:cubicBezTo>
                  <a:pt x="258773" y="95417"/>
                  <a:pt x="267606" y="90880"/>
                  <a:pt x="277091" y="90055"/>
                </a:cubicBezTo>
                <a:cubicBezTo>
                  <a:pt x="320859" y="86249"/>
                  <a:pt x="364836" y="85436"/>
                  <a:pt x="408709" y="83127"/>
                </a:cubicBezTo>
                <a:cubicBezTo>
                  <a:pt x="420254" y="80818"/>
                  <a:pt x="432586" y="80982"/>
                  <a:pt x="443345" y="76200"/>
                </a:cubicBezTo>
                <a:cubicBezTo>
                  <a:pt x="481184" y="59382"/>
                  <a:pt x="460944" y="55230"/>
                  <a:pt x="491836" y="34636"/>
                </a:cubicBezTo>
                <a:cubicBezTo>
                  <a:pt x="497912" y="30586"/>
                  <a:pt x="505597" y="29715"/>
                  <a:pt x="512618" y="27709"/>
                </a:cubicBezTo>
                <a:cubicBezTo>
                  <a:pt x="535446" y="21187"/>
                  <a:pt x="551154" y="18617"/>
                  <a:pt x="574964" y="13855"/>
                </a:cubicBezTo>
                <a:cubicBezTo>
                  <a:pt x="600364" y="16164"/>
                  <a:pt x="626096" y="16082"/>
                  <a:pt x="651164" y="20782"/>
                </a:cubicBezTo>
                <a:cubicBezTo>
                  <a:pt x="663386" y="23073"/>
                  <a:pt x="674003" y="30704"/>
                  <a:pt x="685800" y="34636"/>
                </a:cubicBezTo>
                <a:cubicBezTo>
                  <a:pt x="694832" y="37647"/>
                  <a:pt x="704273" y="39255"/>
                  <a:pt x="713509" y="41564"/>
                </a:cubicBezTo>
                <a:cubicBezTo>
                  <a:pt x="772471" y="80871"/>
                  <a:pt x="738524" y="71112"/>
                  <a:pt x="817418" y="62346"/>
                </a:cubicBezTo>
                <a:cubicBezTo>
                  <a:pt x="824345" y="57728"/>
                  <a:pt x="831425" y="53330"/>
                  <a:pt x="838200" y="48491"/>
                </a:cubicBezTo>
                <a:cubicBezTo>
                  <a:pt x="847595" y="41780"/>
                  <a:pt x="856118" y="33828"/>
                  <a:pt x="865909" y="27709"/>
                </a:cubicBezTo>
                <a:cubicBezTo>
                  <a:pt x="881460" y="17990"/>
                  <a:pt x="897037" y="11888"/>
                  <a:pt x="914400" y="6927"/>
                </a:cubicBezTo>
                <a:cubicBezTo>
                  <a:pt x="923554" y="4311"/>
                  <a:pt x="932873" y="2309"/>
                  <a:pt x="942109" y="0"/>
                </a:cubicBezTo>
                <a:cubicBezTo>
                  <a:pt x="1020618" y="2309"/>
                  <a:pt x="1099208" y="2687"/>
                  <a:pt x="1177636" y="6927"/>
                </a:cubicBezTo>
                <a:cubicBezTo>
                  <a:pt x="1184927" y="7321"/>
                  <a:pt x="1191215" y="12655"/>
                  <a:pt x="1198418" y="13855"/>
                </a:cubicBezTo>
                <a:cubicBezTo>
                  <a:pt x="1219043" y="17293"/>
                  <a:pt x="1239982" y="18473"/>
                  <a:pt x="1260764" y="20782"/>
                </a:cubicBezTo>
                <a:cubicBezTo>
                  <a:pt x="1324895" y="42159"/>
                  <a:pt x="1252259" y="20782"/>
                  <a:pt x="1406236" y="20782"/>
                </a:cubicBezTo>
                <a:cubicBezTo>
                  <a:pt x="1424852" y="20782"/>
                  <a:pt x="1443181" y="25400"/>
                  <a:pt x="1461654" y="27709"/>
                </a:cubicBezTo>
                <a:cubicBezTo>
                  <a:pt x="1466272" y="34636"/>
                  <a:pt x="1471096" y="41431"/>
                  <a:pt x="1475509" y="48491"/>
                </a:cubicBezTo>
                <a:cubicBezTo>
                  <a:pt x="1482645" y="59908"/>
                  <a:pt x="1483044" y="80718"/>
                  <a:pt x="1496291" y="83127"/>
                </a:cubicBezTo>
                <a:cubicBezTo>
                  <a:pt x="1511470" y="85887"/>
                  <a:pt x="1684503" y="71847"/>
                  <a:pt x="1717964" y="69273"/>
                </a:cubicBezTo>
                <a:cubicBezTo>
                  <a:pt x="1729509" y="66964"/>
                  <a:pt x="1741576" y="66480"/>
                  <a:pt x="1752600" y="62346"/>
                </a:cubicBezTo>
                <a:cubicBezTo>
                  <a:pt x="1760396" y="59423"/>
                  <a:pt x="1765067" y="48907"/>
                  <a:pt x="1773382" y="48491"/>
                </a:cubicBezTo>
                <a:lnTo>
                  <a:pt x="1891145" y="55418"/>
                </a:lnTo>
                <a:cubicBezTo>
                  <a:pt x="1923652" y="77090"/>
                  <a:pt x="1917900" y="79691"/>
                  <a:pt x="1974273" y="62346"/>
                </a:cubicBezTo>
                <a:cubicBezTo>
                  <a:pt x="1985308" y="58951"/>
                  <a:pt x="1992587" y="48275"/>
                  <a:pt x="2001982" y="41564"/>
                </a:cubicBezTo>
                <a:cubicBezTo>
                  <a:pt x="2008757" y="36725"/>
                  <a:pt x="2014732" y="29900"/>
                  <a:pt x="2022764" y="27709"/>
                </a:cubicBezTo>
                <a:cubicBezTo>
                  <a:pt x="2040724" y="22811"/>
                  <a:pt x="2059753" y="23415"/>
                  <a:pt x="2078182" y="20782"/>
                </a:cubicBezTo>
                <a:cubicBezTo>
                  <a:pt x="2092086" y="18796"/>
                  <a:pt x="2105891" y="16164"/>
                  <a:pt x="2119745" y="13855"/>
                </a:cubicBezTo>
                <a:cubicBezTo>
                  <a:pt x="2207925" y="26452"/>
                  <a:pt x="2138615" y="9435"/>
                  <a:pt x="2189018" y="34636"/>
                </a:cubicBezTo>
                <a:cubicBezTo>
                  <a:pt x="2195549" y="37902"/>
                  <a:pt x="2209800" y="41564"/>
                  <a:pt x="2209800" y="4156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Freeform: Shape 39">
            <a:extLst>
              <a:ext uri="{FF2B5EF4-FFF2-40B4-BE49-F238E27FC236}">
                <a16:creationId xmlns:a16="http://schemas.microsoft.com/office/drawing/2014/main" id="{8408B48A-176B-49C8-998D-B1DD68BD1774}"/>
              </a:ext>
            </a:extLst>
          </p:cNvPr>
          <p:cNvSpPr/>
          <p:nvPr/>
        </p:nvSpPr>
        <p:spPr>
          <a:xfrm flipV="1">
            <a:off x="3756305" y="2621013"/>
            <a:ext cx="2600217" cy="45719"/>
          </a:xfrm>
          <a:custGeom>
            <a:avLst/>
            <a:gdLst>
              <a:gd name="connsiteX0" fmla="*/ 0 w 2209800"/>
              <a:gd name="connsiteY0" fmla="*/ 55418 h 103909"/>
              <a:gd name="connsiteX1" fmla="*/ 41564 w 2209800"/>
              <a:gd name="connsiteY1" fmla="*/ 62346 h 103909"/>
              <a:gd name="connsiteX2" fmla="*/ 103909 w 2209800"/>
              <a:gd name="connsiteY2" fmla="*/ 69273 h 103909"/>
              <a:gd name="connsiteX3" fmla="*/ 173182 w 2209800"/>
              <a:gd name="connsiteY3" fmla="*/ 90055 h 103909"/>
              <a:gd name="connsiteX4" fmla="*/ 193964 w 2209800"/>
              <a:gd name="connsiteY4" fmla="*/ 103909 h 103909"/>
              <a:gd name="connsiteX5" fmla="*/ 249382 w 2209800"/>
              <a:gd name="connsiteY5" fmla="*/ 96982 h 103909"/>
              <a:gd name="connsiteX6" fmla="*/ 277091 w 2209800"/>
              <a:gd name="connsiteY6" fmla="*/ 90055 h 103909"/>
              <a:gd name="connsiteX7" fmla="*/ 408709 w 2209800"/>
              <a:gd name="connsiteY7" fmla="*/ 83127 h 103909"/>
              <a:gd name="connsiteX8" fmla="*/ 443345 w 2209800"/>
              <a:gd name="connsiteY8" fmla="*/ 76200 h 103909"/>
              <a:gd name="connsiteX9" fmla="*/ 491836 w 2209800"/>
              <a:gd name="connsiteY9" fmla="*/ 34636 h 103909"/>
              <a:gd name="connsiteX10" fmla="*/ 512618 w 2209800"/>
              <a:gd name="connsiteY10" fmla="*/ 27709 h 103909"/>
              <a:gd name="connsiteX11" fmla="*/ 574964 w 2209800"/>
              <a:gd name="connsiteY11" fmla="*/ 13855 h 103909"/>
              <a:gd name="connsiteX12" fmla="*/ 651164 w 2209800"/>
              <a:gd name="connsiteY12" fmla="*/ 20782 h 103909"/>
              <a:gd name="connsiteX13" fmla="*/ 685800 w 2209800"/>
              <a:gd name="connsiteY13" fmla="*/ 34636 h 103909"/>
              <a:gd name="connsiteX14" fmla="*/ 713509 w 2209800"/>
              <a:gd name="connsiteY14" fmla="*/ 41564 h 103909"/>
              <a:gd name="connsiteX15" fmla="*/ 817418 w 2209800"/>
              <a:gd name="connsiteY15" fmla="*/ 62346 h 103909"/>
              <a:gd name="connsiteX16" fmla="*/ 838200 w 2209800"/>
              <a:gd name="connsiteY16" fmla="*/ 48491 h 103909"/>
              <a:gd name="connsiteX17" fmla="*/ 865909 w 2209800"/>
              <a:gd name="connsiteY17" fmla="*/ 27709 h 103909"/>
              <a:gd name="connsiteX18" fmla="*/ 914400 w 2209800"/>
              <a:gd name="connsiteY18" fmla="*/ 6927 h 103909"/>
              <a:gd name="connsiteX19" fmla="*/ 942109 w 2209800"/>
              <a:gd name="connsiteY19" fmla="*/ 0 h 103909"/>
              <a:gd name="connsiteX20" fmla="*/ 1177636 w 2209800"/>
              <a:gd name="connsiteY20" fmla="*/ 6927 h 103909"/>
              <a:gd name="connsiteX21" fmla="*/ 1198418 w 2209800"/>
              <a:gd name="connsiteY21" fmla="*/ 13855 h 103909"/>
              <a:gd name="connsiteX22" fmla="*/ 1260764 w 2209800"/>
              <a:gd name="connsiteY22" fmla="*/ 20782 h 103909"/>
              <a:gd name="connsiteX23" fmla="*/ 1406236 w 2209800"/>
              <a:gd name="connsiteY23" fmla="*/ 20782 h 103909"/>
              <a:gd name="connsiteX24" fmla="*/ 1461654 w 2209800"/>
              <a:gd name="connsiteY24" fmla="*/ 27709 h 103909"/>
              <a:gd name="connsiteX25" fmla="*/ 1475509 w 2209800"/>
              <a:gd name="connsiteY25" fmla="*/ 48491 h 103909"/>
              <a:gd name="connsiteX26" fmla="*/ 1496291 w 2209800"/>
              <a:gd name="connsiteY26" fmla="*/ 83127 h 103909"/>
              <a:gd name="connsiteX27" fmla="*/ 1717964 w 2209800"/>
              <a:gd name="connsiteY27" fmla="*/ 69273 h 103909"/>
              <a:gd name="connsiteX28" fmla="*/ 1752600 w 2209800"/>
              <a:gd name="connsiteY28" fmla="*/ 62346 h 103909"/>
              <a:gd name="connsiteX29" fmla="*/ 1773382 w 2209800"/>
              <a:gd name="connsiteY29" fmla="*/ 48491 h 103909"/>
              <a:gd name="connsiteX30" fmla="*/ 1891145 w 2209800"/>
              <a:gd name="connsiteY30" fmla="*/ 55418 h 103909"/>
              <a:gd name="connsiteX31" fmla="*/ 1974273 w 2209800"/>
              <a:gd name="connsiteY31" fmla="*/ 62346 h 103909"/>
              <a:gd name="connsiteX32" fmla="*/ 2001982 w 2209800"/>
              <a:gd name="connsiteY32" fmla="*/ 41564 h 103909"/>
              <a:gd name="connsiteX33" fmla="*/ 2022764 w 2209800"/>
              <a:gd name="connsiteY33" fmla="*/ 27709 h 103909"/>
              <a:gd name="connsiteX34" fmla="*/ 2078182 w 2209800"/>
              <a:gd name="connsiteY34" fmla="*/ 20782 h 103909"/>
              <a:gd name="connsiteX35" fmla="*/ 2119745 w 2209800"/>
              <a:gd name="connsiteY35" fmla="*/ 13855 h 103909"/>
              <a:gd name="connsiteX36" fmla="*/ 2189018 w 2209800"/>
              <a:gd name="connsiteY36" fmla="*/ 34636 h 103909"/>
              <a:gd name="connsiteX37" fmla="*/ 2209800 w 2209800"/>
              <a:gd name="connsiteY37" fmla="*/ 41564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9800" h="103909">
                <a:moveTo>
                  <a:pt x="0" y="55418"/>
                </a:moveTo>
                <a:cubicBezTo>
                  <a:pt x="13855" y="57727"/>
                  <a:pt x="27641" y="60490"/>
                  <a:pt x="41564" y="62346"/>
                </a:cubicBezTo>
                <a:cubicBezTo>
                  <a:pt x="62290" y="65110"/>
                  <a:pt x="83243" y="66094"/>
                  <a:pt x="103909" y="69273"/>
                </a:cubicBezTo>
                <a:cubicBezTo>
                  <a:pt x="119320" y="71644"/>
                  <a:pt x="163183" y="85611"/>
                  <a:pt x="173182" y="90055"/>
                </a:cubicBezTo>
                <a:cubicBezTo>
                  <a:pt x="180790" y="93436"/>
                  <a:pt x="187037" y="99291"/>
                  <a:pt x="193964" y="103909"/>
                </a:cubicBezTo>
                <a:cubicBezTo>
                  <a:pt x="212437" y="101600"/>
                  <a:pt x="231019" y="100042"/>
                  <a:pt x="249382" y="96982"/>
                </a:cubicBezTo>
                <a:cubicBezTo>
                  <a:pt x="258773" y="95417"/>
                  <a:pt x="267606" y="90880"/>
                  <a:pt x="277091" y="90055"/>
                </a:cubicBezTo>
                <a:cubicBezTo>
                  <a:pt x="320859" y="86249"/>
                  <a:pt x="364836" y="85436"/>
                  <a:pt x="408709" y="83127"/>
                </a:cubicBezTo>
                <a:cubicBezTo>
                  <a:pt x="420254" y="80818"/>
                  <a:pt x="432586" y="80982"/>
                  <a:pt x="443345" y="76200"/>
                </a:cubicBezTo>
                <a:cubicBezTo>
                  <a:pt x="481184" y="59382"/>
                  <a:pt x="460944" y="55230"/>
                  <a:pt x="491836" y="34636"/>
                </a:cubicBezTo>
                <a:cubicBezTo>
                  <a:pt x="497912" y="30586"/>
                  <a:pt x="505597" y="29715"/>
                  <a:pt x="512618" y="27709"/>
                </a:cubicBezTo>
                <a:cubicBezTo>
                  <a:pt x="535446" y="21187"/>
                  <a:pt x="551154" y="18617"/>
                  <a:pt x="574964" y="13855"/>
                </a:cubicBezTo>
                <a:cubicBezTo>
                  <a:pt x="600364" y="16164"/>
                  <a:pt x="626096" y="16082"/>
                  <a:pt x="651164" y="20782"/>
                </a:cubicBezTo>
                <a:cubicBezTo>
                  <a:pt x="663386" y="23073"/>
                  <a:pt x="674003" y="30704"/>
                  <a:pt x="685800" y="34636"/>
                </a:cubicBezTo>
                <a:cubicBezTo>
                  <a:pt x="694832" y="37647"/>
                  <a:pt x="704273" y="39255"/>
                  <a:pt x="713509" y="41564"/>
                </a:cubicBezTo>
                <a:cubicBezTo>
                  <a:pt x="772471" y="80871"/>
                  <a:pt x="738524" y="71112"/>
                  <a:pt x="817418" y="62346"/>
                </a:cubicBezTo>
                <a:cubicBezTo>
                  <a:pt x="824345" y="57728"/>
                  <a:pt x="831425" y="53330"/>
                  <a:pt x="838200" y="48491"/>
                </a:cubicBezTo>
                <a:cubicBezTo>
                  <a:pt x="847595" y="41780"/>
                  <a:pt x="856118" y="33828"/>
                  <a:pt x="865909" y="27709"/>
                </a:cubicBezTo>
                <a:cubicBezTo>
                  <a:pt x="881460" y="17990"/>
                  <a:pt x="897037" y="11888"/>
                  <a:pt x="914400" y="6927"/>
                </a:cubicBezTo>
                <a:cubicBezTo>
                  <a:pt x="923554" y="4311"/>
                  <a:pt x="932873" y="2309"/>
                  <a:pt x="942109" y="0"/>
                </a:cubicBezTo>
                <a:cubicBezTo>
                  <a:pt x="1020618" y="2309"/>
                  <a:pt x="1099208" y="2687"/>
                  <a:pt x="1177636" y="6927"/>
                </a:cubicBezTo>
                <a:cubicBezTo>
                  <a:pt x="1184927" y="7321"/>
                  <a:pt x="1191215" y="12655"/>
                  <a:pt x="1198418" y="13855"/>
                </a:cubicBezTo>
                <a:cubicBezTo>
                  <a:pt x="1219043" y="17293"/>
                  <a:pt x="1239982" y="18473"/>
                  <a:pt x="1260764" y="20782"/>
                </a:cubicBezTo>
                <a:cubicBezTo>
                  <a:pt x="1324895" y="42159"/>
                  <a:pt x="1252259" y="20782"/>
                  <a:pt x="1406236" y="20782"/>
                </a:cubicBezTo>
                <a:cubicBezTo>
                  <a:pt x="1424852" y="20782"/>
                  <a:pt x="1443181" y="25400"/>
                  <a:pt x="1461654" y="27709"/>
                </a:cubicBezTo>
                <a:cubicBezTo>
                  <a:pt x="1466272" y="34636"/>
                  <a:pt x="1471096" y="41431"/>
                  <a:pt x="1475509" y="48491"/>
                </a:cubicBezTo>
                <a:cubicBezTo>
                  <a:pt x="1482645" y="59908"/>
                  <a:pt x="1483044" y="80718"/>
                  <a:pt x="1496291" y="83127"/>
                </a:cubicBezTo>
                <a:cubicBezTo>
                  <a:pt x="1511470" y="85887"/>
                  <a:pt x="1684503" y="71847"/>
                  <a:pt x="1717964" y="69273"/>
                </a:cubicBezTo>
                <a:cubicBezTo>
                  <a:pt x="1729509" y="66964"/>
                  <a:pt x="1741576" y="66480"/>
                  <a:pt x="1752600" y="62346"/>
                </a:cubicBezTo>
                <a:cubicBezTo>
                  <a:pt x="1760396" y="59423"/>
                  <a:pt x="1765067" y="48907"/>
                  <a:pt x="1773382" y="48491"/>
                </a:cubicBezTo>
                <a:lnTo>
                  <a:pt x="1891145" y="55418"/>
                </a:lnTo>
                <a:cubicBezTo>
                  <a:pt x="1923652" y="77090"/>
                  <a:pt x="1917900" y="79691"/>
                  <a:pt x="1974273" y="62346"/>
                </a:cubicBezTo>
                <a:cubicBezTo>
                  <a:pt x="1985308" y="58951"/>
                  <a:pt x="1992587" y="48275"/>
                  <a:pt x="2001982" y="41564"/>
                </a:cubicBezTo>
                <a:cubicBezTo>
                  <a:pt x="2008757" y="36725"/>
                  <a:pt x="2014732" y="29900"/>
                  <a:pt x="2022764" y="27709"/>
                </a:cubicBezTo>
                <a:cubicBezTo>
                  <a:pt x="2040724" y="22811"/>
                  <a:pt x="2059753" y="23415"/>
                  <a:pt x="2078182" y="20782"/>
                </a:cubicBezTo>
                <a:cubicBezTo>
                  <a:pt x="2092086" y="18796"/>
                  <a:pt x="2105891" y="16164"/>
                  <a:pt x="2119745" y="13855"/>
                </a:cubicBezTo>
                <a:cubicBezTo>
                  <a:pt x="2207925" y="26452"/>
                  <a:pt x="2138615" y="9435"/>
                  <a:pt x="2189018" y="34636"/>
                </a:cubicBezTo>
                <a:cubicBezTo>
                  <a:pt x="2195549" y="37902"/>
                  <a:pt x="2209800" y="41564"/>
                  <a:pt x="2209800" y="4156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Freeform: Shape 74">
            <a:extLst>
              <a:ext uri="{FF2B5EF4-FFF2-40B4-BE49-F238E27FC236}">
                <a16:creationId xmlns:a16="http://schemas.microsoft.com/office/drawing/2014/main" id="{819C87E6-8427-4862-8118-9390E012F4D5}"/>
              </a:ext>
            </a:extLst>
          </p:cNvPr>
          <p:cNvSpPr/>
          <p:nvPr/>
        </p:nvSpPr>
        <p:spPr>
          <a:xfrm rot="10365806">
            <a:off x="978806" y="2832299"/>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reeform: Shape 75">
            <a:extLst>
              <a:ext uri="{FF2B5EF4-FFF2-40B4-BE49-F238E27FC236}">
                <a16:creationId xmlns:a16="http://schemas.microsoft.com/office/drawing/2014/main" id="{3677346B-6D60-48CA-BB15-0191AF58552C}"/>
              </a:ext>
            </a:extLst>
          </p:cNvPr>
          <p:cNvSpPr/>
          <p:nvPr/>
        </p:nvSpPr>
        <p:spPr>
          <a:xfrm rot="10365806">
            <a:off x="1125089" y="3057470"/>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Freeform: Shape 80">
            <a:extLst>
              <a:ext uri="{FF2B5EF4-FFF2-40B4-BE49-F238E27FC236}">
                <a16:creationId xmlns:a16="http://schemas.microsoft.com/office/drawing/2014/main" id="{E0C5E1B0-34DB-4BBE-8C21-0EFE2480959E}"/>
              </a:ext>
            </a:extLst>
          </p:cNvPr>
          <p:cNvSpPr/>
          <p:nvPr/>
        </p:nvSpPr>
        <p:spPr>
          <a:xfrm>
            <a:off x="5184407" y="2439790"/>
            <a:ext cx="636006" cy="217543"/>
          </a:xfrm>
          <a:custGeom>
            <a:avLst/>
            <a:gdLst>
              <a:gd name="connsiteX0" fmla="*/ 48481 w 2119328"/>
              <a:gd name="connsiteY0" fmla="*/ 216398 h 633257"/>
              <a:gd name="connsiteX1" fmla="*/ 75375 w 2119328"/>
              <a:gd name="connsiteY1" fmla="*/ 297080 h 633257"/>
              <a:gd name="connsiteX2" fmla="*/ 290528 w 2119328"/>
              <a:gd name="connsiteY2" fmla="*/ 485339 h 633257"/>
              <a:gd name="connsiteX3" fmla="*/ 451893 w 2119328"/>
              <a:gd name="connsiteY3" fmla="*/ 619810 h 633257"/>
              <a:gd name="connsiteX4" fmla="*/ 505681 w 2119328"/>
              <a:gd name="connsiteY4" fmla="*/ 633257 h 633257"/>
              <a:gd name="connsiteX5" fmla="*/ 1581446 w 2119328"/>
              <a:gd name="connsiteY5" fmla="*/ 606363 h 633257"/>
              <a:gd name="connsiteX6" fmla="*/ 1621787 w 2119328"/>
              <a:gd name="connsiteY6" fmla="*/ 579469 h 633257"/>
              <a:gd name="connsiteX7" fmla="*/ 1675575 w 2119328"/>
              <a:gd name="connsiteY7" fmla="*/ 552575 h 633257"/>
              <a:gd name="connsiteX8" fmla="*/ 1810046 w 2119328"/>
              <a:gd name="connsiteY8" fmla="*/ 471892 h 633257"/>
              <a:gd name="connsiteX9" fmla="*/ 1877281 w 2119328"/>
              <a:gd name="connsiteY9" fmla="*/ 444998 h 633257"/>
              <a:gd name="connsiteX10" fmla="*/ 1971411 w 2119328"/>
              <a:gd name="connsiteY10" fmla="*/ 377763 h 633257"/>
              <a:gd name="connsiteX11" fmla="*/ 2065540 w 2119328"/>
              <a:gd name="connsiteY11" fmla="*/ 270186 h 633257"/>
              <a:gd name="connsiteX12" fmla="*/ 2119328 w 2119328"/>
              <a:gd name="connsiteY12" fmla="*/ 216398 h 633257"/>
              <a:gd name="connsiteX13" fmla="*/ 774622 w 2119328"/>
              <a:gd name="connsiteY13" fmla="*/ 189504 h 633257"/>
              <a:gd name="connsiteX14" fmla="*/ 48481 w 2119328"/>
              <a:gd name="connsiteY14" fmla="*/ 216398 h 63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328" h="633257">
                <a:moveTo>
                  <a:pt x="48481" y="216398"/>
                </a:moveTo>
                <a:cubicBezTo>
                  <a:pt x="-68060" y="234327"/>
                  <a:pt x="60155" y="273163"/>
                  <a:pt x="75375" y="297080"/>
                </a:cubicBezTo>
                <a:cubicBezTo>
                  <a:pt x="102674" y="339979"/>
                  <a:pt x="288892" y="483703"/>
                  <a:pt x="290528" y="485339"/>
                </a:cubicBezTo>
                <a:cubicBezTo>
                  <a:pt x="348415" y="543226"/>
                  <a:pt x="376514" y="578694"/>
                  <a:pt x="451893" y="619810"/>
                </a:cubicBezTo>
                <a:cubicBezTo>
                  <a:pt x="468118" y="628660"/>
                  <a:pt x="487752" y="628775"/>
                  <a:pt x="505681" y="633257"/>
                </a:cubicBezTo>
                <a:cubicBezTo>
                  <a:pt x="864269" y="624292"/>
                  <a:pt x="1223161" y="623630"/>
                  <a:pt x="1581446" y="606363"/>
                </a:cubicBezTo>
                <a:cubicBezTo>
                  <a:pt x="1597589" y="605585"/>
                  <a:pt x="1607755" y="587487"/>
                  <a:pt x="1621787" y="579469"/>
                </a:cubicBezTo>
                <a:cubicBezTo>
                  <a:pt x="1639191" y="569524"/>
                  <a:pt x="1658171" y="562520"/>
                  <a:pt x="1675575" y="552575"/>
                </a:cubicBezTo>
                <a:cubicBezTo>
                  <a:pt x="1720961" y="526640"/>
                  <a:pt x="1761512" y="491306"/>
                  <a:pt x="1810046" y="471892"/>
                </a:cubicBezTo>
                <a:cubicBezTo>
                  <a:pt x="1832458" y="462927"/>
                  <a:pt x="1855691" y="455793"/>
                  <a:pt x="1877281" y="444998"/>
                </a:cubicBezTo>
                <a:cubicBezTo>
                  <a:pt x="1893805" y="436736"/>
                  <a:pt x="1963582" y="384722"/>
                  <a:pt x="1971411" y="377763"/>
                </a:cubicBezTo>
                <a:cubicBezTo>
                  <a:pt x="2123274" y="242774"/>
                  <a:pt x="1983740" y="365619"/>
                  <a:pt x="2065540" y="270186"/>
                </a:cubicBezTo>
                <a:cubicBezTo>
                  <a:pt x="2082041" y="250934"/>
                  <a:pt x="2101399" y="234327"/>
                  <a:pt x="2119328" y="216398"/>
                </a:cubicBezTo>
                <a:cubicBezTo>
                  <a:pt x="1965589" y="-244818"/>
                  <a:pt x="2118728" y="171934"/>
                  <a:pt x="774622" y="189504"/>
                </a:cubicBezTo>
                <a:cubicBezTo>
                  <a:pt x="43999" y="199055"/>
                  <a:pt x="165022" y="198469"/>
                  <a:pt x="48481" y="216398"/>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Oval 82">
            <a:extLst>
              <a:ext uri="{FF2B5EF4-FFF2-40B4-BE49-F238E27FC236}">
                <a16:creationId xmlns:a16="http://schemas.microsoft.com/office/drawing/2014/main" id="{A5023D4D-B1F2-447D-AC1C-BBABD26B3AAA}"/>
              </a:ext>
            </a:extLst>
          </p:cNvPr>
          <p:cNvSpPr/>
          <p:nvPr/>
        </p:nvSpPr>
        <p:spPr>
          <a:xfrm>
            <a:off x="5347165" y="2210111"/>
            <a:ext cx="151961" cy="1736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4" name="Freeform: Shape 83">
            <a:extLst>
              <a:ext uri="{FF2B5EF4-FFF2-40B4-BE49-F238E27FC236}">
                <a16:creationId xmlns:a16="http://schemas.microsoft.com/office/drawing/2014/main" id="{B72F681B-5181-4D4F-A17B-2A0DD659A854}"/>
              </a:ext>
            </a:extLst>
          </p:cNvPr>
          <p:cNvSpPr/>
          <p:nvPr/>
        </p:nvSpPr>
        <p:spPr>
          <a:xfrm>
            <a:off x="5302229" y="2340799"/>
            <a:ext cx="258917" cy="162324"/>
          </a:xfrm>
          <a:custGeom>
            <a:avLst/>
            <a:gdLst>
              <a:gd name="connsiteX0" fmla="*/ 121024 w 258917"/>
              <a:gd name="connsiteY0" fmla="*/ 788 h 162324"/>
              <a:gd name="connsiteX1" fmla="*/ 67235 w 258917"/>
              <a:gd name="connsiteY1" fmla="*/ 81471 h 162324"/>
              <a:gd name="connsiteX2" fmla="*/ 0 w 258917"/>
              <a:gd name="connsiteY2" fmla="*/ 148706 h 162324"/>
              <a:gd name="connsiteX3" fmla="*/ 40341 w 258917"/>
              <a:gd name="connsiteY3" fmla="*/ 162153 h 162324"/>
              <a:gd name="connsiteX4" fmla="*/ 255494 w 258917"/>
              <a:gd name="connsiteY4" fmla="*/ 148706 h 162324"/>
              <a:gd name="connsiteX5" fmla="*/ 215153 w 258917"/>
              <a:gd name="connsiteY5" fmla="*/ 121812 h 162324"/>
              <a:gd name="connsiteX6" fmla="*/ 161365 w 258917"/>
              <a:gd name="connsiteY6" fmla="*/ 81471 h 162324"/>
              <a:gd name="connsiteX7" fmla="*/ 134471 w 258917"/>
              <a:gd name="connsiteY7" fmla="*/ 54576 h 162324"/>
              <a:gd name="connsiteX8" fmla="*/ 121024 w 258917"/>
              <a:gd name="connsiteY8" fmla="*/ 788 h 16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917" h="162324">
                <a:moveTo>
                  <a:pt x="121024" y="788"/>
                </a:moveTo>
                <a:cubicBezTo>
                  <a:pt x="109818" y="5270"/>
                  <a:pt x="88520" y="57145"/>
                  <a:pt x="67235" y="81471"/>
                </a:cubicBezTo>
                <a:cubicBezTo>
                  <a:pt x="-58270" y="224905"/>
                  <a:pt x="107575" y="-12657"/>
                  <a:pt x="0" y="148706"/>
                </a:cubicBezTo>
                <a:cubicBezTo>
                  <a:pt x="13447" y="153188"/>
                  <a:pt x="26167" y="162153"/>
                  <a:pt x="40341" y="162153"/>
                </a:cubicBezTo>
                <a:cubicBezTo>
                  <a:pt x="112199" y="162153"/>
                  <a:pt x="185477" y="164864"/>
                  <a:pt x="255494" y="148706"/>
                </a:cubicBezTo>
                <a:cubicBezTo>
                  <a:pt x="271241" y="145072"/>
                  <a:pt x="228304" y="131206"/>
                  <a:pt x="215153" y="121812"/>
                </a:cubicBezTo>
                <a:cubicBezTo>
                  <a:pt x="196916" y="108785"/>
                  <a:pt x="178582" y="95819"/>
                  <a:pt x="161365" y="81471"/>
                </a:cubicBezTo>
                <a:cubicBezTo>
                  <a:pt x="151625" y="73355"/>
                  <a:pt x="142391" y="64476"/>
                  <a:pt x="134471" y="54576"/>
                </a:cubicBezTo>
                <a:cubicBezTo>
                  <a:pt x="99215" y="10505"/>
                  <a:pt x="132230" y="-3694"/>
                  <a:pt x="121024" y="78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87" name="Straight Connector 86">
            <a:extLst>
              <a:ext uri="{FF2B5EF4-FFF2-40B4-BE49-F238E27FC236}">
                <a16:creationId xmlns:a16="http://schemas.microsoft.com/office/drawing/2014/main" id="{9F49884A-ABA3-4A40-A8AB-DB51A8CAB3DF}"/>
              </a:ext>
            </a:extLst>
          </p:cNvPr>
          <p:cNvCxnSpPr>
            <a:cxnSpLocks/>
            <a:stCxn id="84" idx="5"/>
          </p:cNvCxnSpPr>
          <p:nvPr/>
        </p:nvCxnSpPr>
        <p:spPr>
          <a:xfrm flipV="1">
            <a:off x="5517382" y="1994087"/>
            <a:ext cx="508224" cy="468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1B63A01-9AE3-428F-BDDA-C4FE386AA3E5}"/>
              </a:ext>
            </a:extLst>
          </p:cNvPr>
          <p:cNvCxnSpPr>
            <a:cxnSpLocks/>
            <a:endCxn id="164" idx="5"/>
          </p:cNvCxnSpPr>
          <p:nvPr/>
        </p:nvCxnSpPr>
        <p:spPr>
          <a:xfrm>
            <a:off x="6021305" y="2004979"/>
            <a:ext cx="262617" cy="10916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Freeform: Shape 91">
            <a:extLst>
              <a:ext uri="{FF2B5EF4-FFF2-40B4-BE49-F238E27FC236}">
                <a16:creationId xmlns:a16="http://schemas.microsoft.com/office/drawing/2014/main" id="{01989C85-91B1-486F-8431-ABBEAC8B1BC0}"/>
              </a:ext>
            </a:extLst>
          </p:cNvPr>
          <p:cNvSpPr/>
          <p:nvPr/>
        </p:nvSpPr>
        <p:spPr>
          <a:xfrm>
            <a:off x="3767127" y="2435396"/>
            <a:ext cx="636006" cy="217543"/>
          </a:xfrm>
          <a:custGeom>
            <a:avLst/>
            <a:gdLst>
              <a:gd name="connsiteX0" fmla="*/ 48481 w 2119328"/>
              <a:gd name="connsiteY0" fmla="*/ 216398 h 633257"/>
              <a:gd name="connsiteX1" fmla="*/ 75375 w 2119328"/>
              <a:gd name="connsiteY1" fmla="*/ 297080 h 633257"/>
              <a:gd name="connsiteX2" fmla="*/ 290528 w 2119328"/>
              <a:gd name="connsiteY2" fmla="*/ 485339 h 633257"/>
              <a:gd name="connsiteX3" fmla="*/ 451893 w 2119328"/>
              <a:gd name="connsiteY3" fmla="*/ 619810 h 633257"/>
              <a:gd name="connsiteX4" fmla="*/ 505681 w 2119328"/>
              <a:gd name="connsiteY4" fmla="*/ 633257 h 633257"/>
              <a:gd name="connsiteX5" fmla="*/ 1581446 w 2119328"/>
              <a:gd name="connsiteY5" fmla="*/ 606363 h 633257"/>
              <a:gd name="connsiteX6" fmla="*/ 1621787 w 2119328"/>
              <a:gd name="connsiteY6" fmla="*/ 579469 h 633257"/>
              <a:gd name="connsiteX7" fmla="*/ 1675575 w 2119328"/>
              <a:gd name="connsiteY7" fmla="*/ 552575 h 633257"/>
              <a:gd name="connsiteX8" fmla="*/ 1810046 w 2119328"/>
              <a:gd name="connsiteY8" fmla="*/ 471892 h 633257"/>
              <a:gd name="connsiteX9" fmla="*/ 1877281 w 2119328"/>
              <a:gd name="connsiteY9" fmla="*/ 444998 h 633257"/>
              <a:gd name="connsiteX10" fmla="*/ 1971411 w 2119328"/>
              <a:gd name="connsiteY10" fmla="*/ 377763 h 633257"/>
              <a:gd name="connsiteX11" fmla="*/ 2065540 w 2119328"/>
              <a:gd name="connsiteY11" fmla="*/ 270186 h 633257"/>
              <a:gd name="connsiteX12" fmla="*/ 2119328 w 2119328"/>
              <a:gd name="connsiteY12" fmla="*/ 216398 h 633257"/>
              <a:gd name="connsiteX13" fmla="*/ 774622 w 2119328"/>
              <a:gd name="connsiteY13" fmla="*/ 189504 h 633257"/>
              <a:gd name="connsiteX14" fmla="*/ 48481 w 2119328"/>
              <a:gd name="connsiteY14" fmla="*/ 216398 h 63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328" h="633257">
                <a:moveTo>
                  <a:pt x="48481" y="216398"/>
                </a:moveTo>
                <a:cubicBezTo>
                  <a:pt x="-68060" y="234327"/>
                  <a:pt x="60155" y="273163"/>
                  <a:pt x="75375" y="297080"/>
                </a:cubicBezTo>
                <a:cubicBezTo>
                  <a:pt x="102674" y="339979"/>
                  <a:pt x="288892" y="483703"/>
                  <a:pt x="290528" y="485339"/>
                </a:cubicBezTo>
                <a:cubicBezTo>
                  <a:pt x="348415" y="543226"/>
                  <a:pt x="376514" y="578694"/>
                  <a:pt x="451893" y="619810"/>
                </a:cubicBezTo>
                <a:cubicBezTo>
                  <a:pt x="468118" y="628660"/>
                  <a:pt x="487752" y="628775"/>
                  <a:pt x="505681" y="633257"/>
                </a:cubicBezTo>
                <a:cubicBezTo>
                  <a:pt x="864269" y="624292"/>
                  <a:pt x="1223161" y="623630"/>
                  <a:pt x="1581446" y="606363"/>
                </a:cubicBezTo>
                <a:cubicBezTo>
                  <a:pt x="1597589" y="605585"/>
                  <a:pt x="1607755" y="587487"/>
                  <a:pt x="1621787" y="579469"/>
                </a:cubicBezTo>
                <a:cubicBezTo>
                  <a:pt x="1639191" y="569524"/>
                  <a:pt x="1658171" y="562520"/>
                  <a:pt x="1675575" y="552575"/>
                </a:cubicBezTo>
                <a:cubicBezTo>
                  <a:pt x="1720961" y="526640"/>
                  <a:pt x="1761512" y="491306"/>
                  <a:pt x="1810046" y="471892"/>
                </a:cubicBezTo>
                <a:cubicBezTo>
                  <a:pt x="1832458" y="462927"/>
                  <a:pt x="1855691" y="455793"/>
                  <a:pt x="1877281" y="444998"/>
                </a:cubicBezTo>
                <a:cubicBezTo>
                  <a:pt x="1893805" y="436736"/>
                  <a:pt x="1963582" y="384722"/>
                  <a:pt x="1971411" y="377763"/>
                </a:cubicBezTo>
                <a:cubicBezTo>
                  <a:pt x="2123274" y="242774"/>
                  <a:pt x="1983740" y="365619"/>
                  <a:pt x="2065540" y="270186"/>
                </a:cubicBezTo>
                <a:cubicBezTo>
                  <a:pt x="2082041" y="250934"/>
                  <a:pt x="2101399" y="234327"/>
                  <a:pt x="2119328" y="216398"/>
                </a:cubicBezTo>
                <a:cubicBezTo>
                  <a:pt x="1965589" y="-244818"/>
                  <a:pt x="2118728" y="171934"/>
                  <a:pt x="774622" y="189504"/>
                </a:cubicBezTo>
                <a:cubicBezTo>
                  <a:pt x="43999" y="199055"/>
                  <a:pt x="165022" y="198469"/>
                  <a:pt x="48481" y="216398"/>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3" name="Freeform: Shape 92">
            <a:extLst>
              <a:ext uri="{FF2B5EF4-FFF2-40B4-BE49-F238E27FC236}">
                <a16:creationId xmlns:a16="http://schemas.microsoft.com/office/drawing/2014/main" id="{150F9112-3598-4C9C-A99A-DDB811060326}"/>
              </a:ext>
            </a:extLst>
          </p:cNvPr>
          <p:cNvSpPr/>
          <p:nvPr/>
        </p:nvSpPr>
        <p:spPr>
          <a:xfrm flipV="1">
            <a:off x="3929885" y="2630080"/>
            <a:ext cx="2030290" cy="45719"/>
          </a:xfrm>
          <a:custGeom>
            <a:avLst/>
            <a:gdLst>
              <a:gd name="connsiteX0" fmla="*/ 0 w 2209800"/>
              <a:gd name="connsiteY0" fmla="*/ 55418 h 103909"/>
              <a:gd name="connsiteX1" fmla="*/ 41564 w 2209800"/>
              <a:gd name="connsiteY1" fmla="*/ 62346 h 103909"/>
              <a:gd name="connsiteX2" fmla="*/ 103909 w 2209800"/>
              <a:gd name="connsiteY2" fmla="*/ 69273 h 103909"/>
              <a:gd name="connsiteX3" fmla="*/ 173182 w 2209800"/>
              <a:gd name="connsiteY3" fmla="*/ 90055 h 103909"/>
              <a:gd name="connsiteX4" fmla="*/ 193964 w 2209800"/>
              <a:gd name="connsiteY4" fmla="*/ 103909 h 103909"/>
              <a:gd name="connsiteX5" fmla="*/ 249382 w 2209800"/>
              <a:gd name="connsiteY5" fmla="*/ 96982 h 103909"/>
              <a:gd name="connsiteX6" fmla="*/ 277091 w 2209800"/>
              <a:gd name="connsiteY6" fmla="*/ 90055 h 103909"/>
              <a:gd name="connsiteX7" fmla="*/ 408709 w 2209800"/>
              <a:gd name="connsiteY7" fmla="*/ 83127 h 103909"/>
              <a:gd name="connsiteX8" fmla="*/ 443345 w 2209800"/>
              <a:gd name="connsiteY8" fmla="*/ 76200 h 103909"/>
              <a:gd name="connsiteX9" fmla="*/ 491836 w 2209800"/>
              <a:gd name="connsiteY9" fmla="*/ 34636 h 103909"/>
              <a:gd name="connsiteX10" fmla="*/ 512618 w 2209800"/>
              <a:gd name="connsiteY10" fmla="*/ 27709 h 103909"/>
              <a:gd name="connsiteX11" fmla="*/ 574964 w 2209800"/>
              <a:gd name="connsiteY11" fmla="*/ 13855 h 103909"/>
              <a:gd name="connsiteX12" fmla="*/ 651164 w 2209800"/>
              <a:gd name="connsiteY12" fmla="*/ 20782 h 103909"/>
              <a:gd name="connsiteX13" fmla="*/ 685800 w 2209800"/>
              <a:gd name="connsiteY13" fmla="*/ 34636 h 103909"/>
              <a:gd name="connsiteX14" fmla="*/ 713509 w 2209800"/>
              <a:gd name="connsiteY14" fmla="*/ 41564 h 103909"/>
              <a:gd name="connsiteX15" fmla="*/ 817418 w 2209800"/>
              <a:gd name="connsiteY15" fmla="*/ 62346 h 103909"/>
              <a:gd name="connsiteX16" fmla="*/ 838200 w 2209800"/>
              <a:gd name="connsiteY16" fmla="*/ 48491 h 103909"/>
              <a:gd name="connsiteX17" fmla="*/ 865909 w 2209800"/>
              <a:gd name="connsiteY17" fmla="*/ 27709 h 103909"/>
              <a:gd name="connsiteX18" fmla="*/ 914400 w 2209800"/>
              <a:gd name="connsiteY18" fmla="*/ 6927 h 103909"/>
              <a:gd name="connsiteX19" fmla="*/ 942109 w 2209800"/>
              <a:gd name="connsiteY19" fmla="*/ 0 h 103909"/>
              <a:gd name="connsiteX20" fmla="*/ 1177636 w 2209800"/>
              <a:gd name="connsiteY20" fmla="*/ 6927 h 103909"/>
              <a:gd name="connsiteX21" fmla="*/ 1198418 w 2209800"/>
              <a:gd name="connsiteY21" fmla="*/ 13855 h 103909"/>
              <a:gd name="connsiteX22" fmla="*/ 1260764 w 2209800"/>
              <a:gd name="connsiteY22" fmla="*/ 20782 h 103909"/>
              <a:gd name="connsiteX23" fmla="*/ 1406236 w 2209800"/>
              <a:gd name="connsiteY23" fmla="*/ 20782 h 103909"/>
              <a:gd name="connsiteX24" fmla="*/ 1461654 w 2209800"/>
              <a:gd name="connsiteY24" fmla="*/ 27709 h 103909"/>
              <a:gd name="connsiteX25" fmla="*/ 1475509 w 2209800"/>
              <a:gd name="connsiteY25" fmla="*/ 48491 h 103909"/>
              <a:gd name="connsiteX26" fmla="*/ 1496291 w 2209800"/>
              <a:gd name="connsiteY26" fmla="*/ 83127 h 103909"/>
              <a:gd name="connsiteX27" fmla="*/ 1717964 w 2209800"/>
              <a:gd name="connsiteY27" fmla="*/ 69273 h 103909"/>
              <a:gd name="connsiteX28" fmla="*/ 1752600 w 2209800"/>
              <a:gd name="connsiteY28" fmla="*/ 62346 h 103909"/>
              <a:gd name="connsiteX29" fmla="*/ 1773382 w 2209800"/>
              <a:gd name="connsiteY29" fmla="*/ 48491 h 103909"/>
              <a:gd name="connsiteX30" fmla="*/ 1891145 w 2209800"/>
              <a:gd name="connsiteY30" fmla="*/ 55418 h 103909"/>
              <a:gd name="connsiteX31" fmla="*/ 1974273 w 2209800"/>
              <a:gd name="connsiteY31" fmla="*/ 62346 h 103909"/>
              <a:gd name="connsiteX32" fmla="*/ 2001982 w 2209800"/>
              <a:gd name="connsiteY32" fmla="*/ 41564 h 103909"/>
              <a:gd name="connsiteX33" fmla="*/ 2022764 w 2209800"/>
              <a:gd name="connsiteY33" fmla="*/ 27709 h 103909"/>
              <a:gd name="connsiteX34" fmla="*/ 2078182 w 2209800"/>
              <a:gd name="connsiteY34" fmla="*/ 20782 h 103909"/>
              <a:gd name="connsiteX35" fmla="*/ 2119745 w 2209800"/>
              <a:gd name="connsiteY35" fmla="*/ 13855 h 103909"/>
              <a:gd name="connsiteX36" fmla="*/ 2189018 w 2209800"/>
              <a:gd name="connsiteY36" fmla="*/ 34636 h 103909"/>
              <a:gd name="connsiteX37" fmla="*/ 2209800 w 2209800"/>
              <a:gd name="connsiteY37" fmla="*/ 41564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9800" h="103909">
                <a:moveTo>
                  <a:pt x="0" y="55418"/>
                </a:moveTo>
                <a:cubicBezTo>
                  <a:pt x="13855" y="57727"/>
                  <a:pt x="27641" y="60490"/>
                  <a:pt x="41564" y="62346"/>
                </a:cubicBezTo>
                <a:cubicBezTo>
                  <a:pt x="62290" y="65110"/>
                  <a:pt x="83243" y="66094"/>
                  <a:pt x="103909" y="69273"/>
                </a:cubicBezTo>
                <a:cubicBezTo>
                  <a:pt x="119320" y="71644"/>
                  <a:pt x="163183" y="85611"/>
                  <a:pt x="173182" y="90055"/>
                </a:cubicBezTo>
                <a:cubicBezTo>
                  <a:pt x="180790" y="93436"/>
                  <a:pt x="187037" y="99291"/>
                  <a:pt x="193964" y="103909"/>
                </a:cubicBezTo>
                <a:cubicBezTo>
                  <a:pt x="212437" y="101600"/>
                  <a:pt x="231019" y="100042"/>
                  <a:pt x="249382" y="96982"/>
                </a:cubicBezTo>
                <a:cubicBezTo>
                  <a:pt x="258773" y="95417"/>
                  <a:pt x="267606" y="90880"/>
                  <a:pt x="277091" y="90055"/>
                </a:cubicBezTo>
                <a:cubicBezTo>
                  <a:pt x="320859" y="86249"/>
                  <a:pt x="364836" y="85436"/>
                  <a:pt x="408709" y="83127"/>
                </a:cubicBezTo>
                <a:cubicBezTo>
                  <a:pt x="420254" y="80818"/>
                  <a:pt x="432586" y="80982"/>
                  <a:pt x="443345" y="76200"/>
                </a:cubicBezTo>
                <a:cubicBezTo>
                  <a:pt x="481184" y="59382"/>
                  <a:pt x="460944" y="55230"/>
                  <a:pt x="491836" y="34636"/>
                </a:cubicBezTo>
                <a:cubicBezTo>
                  <a:pt x="497912" y="30586"/>
                  <a:pt x="505597" y="29715"/>
                  <a:pt x="512618" y="27709"/>
                </a:cubicBezTo>
                <a:cubicBezTo>
                  <a:pt x="535446" y="21187"/>
                  <a:pt x="551154" y="18617"/>
                  <a:pt x="574964" y="13855"/>
                </a:cubicBezTo>
                <a:cubicBezTo>
                  <a:pt x="600364" y="16164"/>
                  <a:pt x="626096" y="16082"/>
                  <a:pt x="651164" y="20782"/>
                </a:cubicBezTo>
                <a:cubicBezTo>
                  <a:pt x="663386" y="23073"/>
                  <a:pt x="674003" y="30704"/>
                  <a:pt x="685800" y="34636"/>
                </a:cubicBezTo>
                <a:cubicBezTo>
                  <a:pt x="694832" y="37647"/>
                  <a:pt x="704273" y="39255"/>
                  <a:pt x="713509" y="41564"/>
                </a:cubicBezTo>
                <a:cubicBezTo>
                  <a:pt x="772471" y="80871"/>
                  <a:pt x="738524" y="71112"/>
                  <a:pt x="817418" y="62346"/>
                </a:cubicBezTo>
                <a:cubicBezTo>
                  <a:pt x="824345" y="57728"/>
                  <a:pt x="831425" y="53330"/>
                  <a:pt x="838200" y="48491"/>
                </a:cubicBezTo>
                <a:cubicBezTo>
                  <a:pt x="847595" y="41780"/>
                  <a:pt x="856118" y="33828"/>
                  <a:pt x="865909" y="27709"/>
                </a:cubicBezTo>
                <a:cubicBezTo>
                  <a:pt x="881460" y="17990"/>
                  <a:pt x="897037" y="11888"/>
                  <a:pt x="914400" y="6927"/>
                </a:cubicBezTo>
                <a:cubicBezTo>
                  <a:pt x="923554" y="4311"/>
                  <a:pt x="932873" y="2309"/>
                  <a:pt x="942109" y="0"/>
                </a:cubicBezTo>
                <a:cubicBezTo>
                  <a:pt x="1020618" y="2309"/>
                  <a:pt x="1099208" y="2687"/>
                  <a:pt x="1177636" y="6927"/>
                </a:cubicBezTo>
                <a:cubicBezTo>
                  <a:pt x="1184927" y="7321"/>
                  <a:pt x="1191215" y="12655"/>
                  <a:pt x="1198418" y="13855"/>
                </a:cubicBezTo>
                <a:cubicBezTo>
                  <a:pt x="1219043" y="17293"/>
                  <a:pt x="1239982" y="18473"/>
                  <a:pt x="1260764" y="20782"/>
                </a:cubicBezTo>
                <a:cubicBezTo>
                  <a:pt x="1324895" y="42159"/>
                  <a:pt x="1252259" y="20782"/>
                  <a:pt x="1406236" y="20782"/>
                </a:cubicBezTo>
                <a:cubicBezTo>
                  <a:pt x="1424852" y="20782"/>
                  <a:pt x="1443181" y="25400"/>
                  <a:pt x="1461654" y="27709"/>
                </a:cubicBezTo>
                <a:cubicBezTo>
                  <a:pt x="1466272" y="34636"/>
                  <a:pt x="1471096" y="41431"/>
                  <a:pt x="1475509" y="48491"/>
                </a:cubicBezTo>
                <a:cubicBezTo>
                  <a:pt x="1482645" y="59908"/>
                  <a:pt x="1483044" y="80718"/>
                  <a:pt x="1496291" y="83127"/>
                </a:cubicBezTo>
                <a:cubicBezTo>
                  <a:pt x="1511470" y="85887"/>
                  <a:pt x="1684503" y="71847"/>
                  <a:pt x="1717964" y="69273"/>
                </a:cubicBezTo>
                <a:cubicBezTo>
                  <a:pt x="1729509" y="66964"/>
                  <a:pt x="1741576" y="66480"/>
                  <a:pt x="1752600" y="62346"/>
                </a:cubicBezTo>
                <a:cubicBezTo>
                  <a:pt x="1760396" y="59423"/>
                  <a:pt x="1765067" y="48907"/>
                  <a:pt x="1773382" y="48491"/>
                </a:cubicBezTo>
                <a:lnTo>
                  <a:pt x="1891145" y="55418"/>
                </a:lnTo>
                <a:cubicBezTo>
                  <a:pt x="1923652" y="77090"/>
                  <a:pt x="1917900" y="79691"/>
                  <a:pt x="1974273" y="62346"/>
                </a:cubicBezTo>
                <a:cubicBezTo>
                  <a:pt x="1985308" y="58951"/>
                  <a:pt x="1992587" y="48275"/>
                  <a:pt x="2001982" y="41564"/>
                </a:cubicBezTo>
                <a:cubicBezTo>
                  <a:pt x="2008757" y="36725"/>
                  <a:pt x="2014732" y="29900"/>
                  <a:pt x="2022764" y="27709"/>
                </a:cubicBezTo>
                <a:cubicBezTo>
                  <a:pt x="2040724" y="22811"/>
                  <a:pt x="2059753" y="23415"/>
                  <a:pt x="2078182" y="20782"/>
                </a:cubicBezTo>
                <a:cubicBezTo>
                  <a:pt x="2092086" y="18796"/>
                  <a:pt x="2105891" y="16164"/>
                  <a:pt x="2119745" y="13855"/>
                </a:cubicBezTo>
                <a:cubicBezTo>
                  <a:pt x="2207925" y="26452"/>
                  <a:pt x="2138615" y="9435"/>
                  <a:pt x="2189018" y="34636"/>
                </a:cubicBezTo>
                <a:cubicBezTo>
                  <a:pt x="2195549" y="37902"/>
                  <a:pt x="2209800" y="41564"/>
                  <a:pt x="2209800" y="4156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5" name="Oval 94">
            <a:extLst>
              <a:ext uri="{FF2B5EF4-FFF2-40B4-BE49-F238E27FC236}">
                <a16:creationId xmlns:a16="http://schemas.microsoft.com/office/drawing/2014/main" id="{BC5F4D74-056A-48FE-B572-BEB1F7291DD0}"/>
              </a:ext>
            </a:extLst>
          </p:cNvPr>
          <p:cNvSpPr/>
          <p:nvPr/>
        </p:nvSpPr>
        <p:spPr>
          <a:xfrm>
            <a:off x="3889624" y="2191320"/>
            <a:ext cx="151961" cy="1736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6" name="Freeform: Shape 95">
            <a:extLst>
              <a:ext uri="{FF2B5EF4-FFF2-40B4-BE49-F238E27FC236}">
                <a16:creationId xmlns:a16="http://schemas.microsoft.com/office/drawing/2014/main" id="{3D8DCA27-718C-43A1-8B88-E0E6C50B2411}"/>
              </a:ext>
            </a:extLst>
          </p:cNvPr>
          <p:cNvSpPr/>
          <p:nvPr/>
        </p:nvSpPr>
        <p:spPr>
          <a:xfrm>
            <a:off x="3844688" y="2322008"/>
            <a:ext cx="258917" cy="162324"/>
          </a:xfrm>
          <a:custGeom>
            <a:avLst/>
            <a:gdLst>
              <a:gd name="connsiteX0" fmla="*/ 121024 w 258917"/>
              <a:gd name="connsiteY0" fmla="*/ 788 h 162324"/>
              <a:gd name="connsiteX1" fmla="*/ 67235 w 258917"/>
              <a:gd name="connsiteY1" fmla="*/ 81471 h 162324"/>
              <a:gd name="connsiteX2" fmla="*/ 0 w 258917"/>
              <a:gd name="connsiteY2" fmla="*/ 148706 h 162324"/>
              <a:gd name="connsiteX3" fmla="*/ 40341 w 258917"/>
              <a:gd name="connsiteY3" fmla="*/ 162153 h 162324"/>
              <a:gd name="connsiteX4" fmla="*/ 255494 w 258917"/>
              <a:gd name="connsiteY4" fmla="*/ 148706 h 162324"/>
              <a:gd name="connsiteX5" fmla="*/ 215153 w 258917"/>
              <a:gd name="connsiteY5" fmla="*/ 121812 h 162324"/>
              <a:gd name="connsiteX6" fmla="*/ 161365 w 258917"/>
              <a:gd name="connsiteY6" fmla="*/ 81471 h 162324"/>
              <a:gd name="connsiteX7" fmla="*/ 134471 w 258917"/>
              <a:gd name="connsiteY7" fmla="*/ 54576 h 162324"/>
              <a:gd name="connsiteX8" fmla="*/ 121024 w 258917"/>
              <a:gd name="connsiteY8" fmla="*/ 788 h 16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917" h="162324">
                <a:moveTo>
                  <a:pt x="121024" y="788"/>
                </a:moveTo>
                <a:cubicBezTo>
                  <a:pt x="109818" y="5270"/>
                  <a:pt x="88520" y="57145"/>
                  <a:pt x="67235" y="81471"/>
                </a:cubicBezTo>
                <a:cubicBezTo>
                  <a:pt x="-58270" y="224905"/>
                  <a:pt x="107575" y="-12657"/>
                  <a:pt x="0" y="148706"/>
                </a:cubicBezTo>
                <a:cubicBezTo>
                  <a:pt x="13447" y="153188"/>
                  <a:pt x="26167" y="162153"/>
                  <a:pt x="40341" y="162153"/>
                </a:cubicBezTo>
                <a:cubicBezTo>
                  <a:pt x="112199" y="162153"/>
                  <a:pt x="185477" y="164864"/>
                  <a:pt x="255494" y="148706"/>
                </a:cubicBezTo>
                <a:cubicBezTo>
                  <a:pt x="271241" y="145072"/>
                  <a:pt x="228304" y="131206"/>
                  <a:pt x="215153" y="121812"/>
                </a:cubicBezTo>
                <a:cubicBezTo>
                  <a:pt x="196916" y="108785"/>
                  <a:pt x="178582" y="95819"/>
                  <a:pt x="161365" y="81471"/>
                </a:cubicBezTo>
                <a:cubicBezTo>
                  <a:pt x="151625" y="73355"/>
                  <a:pt x="142391" y="64476"/>
                  <a:pt x="134471" y="54576"/>
                </a:cubicBezTo>
                <a:cubicBezTo>
                  <a:pt x="99215" y="10505"/>
                  <a:pt x="132230" y="-3694"/>
                  <a:pt x="121024" y="78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7" name="Freeform: Shape 96">
            <a:extLst>
              <a:ext uri="{FF2B5EF4-FFF2-40B4-BE49-F238E27FC236}">
                <a16:creationId xmlns:a16="http://schemas.microsoft.com/office/drawing/2014/main" id="{2CA61DE5-07C8-4131-B586-F02DFD08C0DF}"/>
              </a:ext>
            </a:extLst>
          </p:cNvPr>
          <p:cNvSpPr/>
          <p:nvPr/>
        </p:nvSpPr>
        <p:spPr>
          <a:xfrm rot="10365806">
            <a:off x="3761686" y="2852286"/>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Freeform: Shape 97">
            <a:extLst>
              <a:ext uri="{FF2B5EF4-FFF2-40B4-BE49-F238E27FC236}">
                <a16:creationId xmlns:a16="http://schemas.microsoft.com/office/drawing/2014/main" id="{49C2520C-BB8B-4C60-AE89-D6F3D86953FF}"/>
              </a:ext>
            </a:extLst>
          </p:cNvPr>
          <p:cNvSpPr/>
          <p:nvPr/>
        </p:nvSpPr>
        <p:spPr>
          <a:xfrm rot="10365806">
            <a:off x="3873531" y="3069373"/>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9" name="Straight Connector 98">
            <a:extLst>
              <a:ext uri="{FF2B5EF4-FFF2-40B4-BE49-F238E27FC236}">
                <a16:creationId xmlns:a16="http://schemas.microsoft.com/office/drawing/2014/main" id="{AC33E179-B936-45A4-BEA6-FF6F18EA7485}"/>
              </a:ext>
            </a:extLst>
          </p:cNvPr>
          <p:cNvCxnSpPr>
            <a:stCxn id="96" idx="5"/>
          </p:cNvCxnSpPr>
          <p:nvPr/>
        </p:nvCxnSpPr>
        <p:spPr>
          <a:xfrm flipV="1">
            <a:off x="4059841" y="1975296"/>
            <a:ext cx="508224" cy="468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8BDA847-9FA6-40CD-92B7-0C7CEFB958CD}"/>
              </a:ext>
            </a:extLst>
          </p:cNvPr>
          <p:cNvCxnSpPr>
            <a:cxnSpLocks/>
            <a:endCxn id="158" idx="4"/>
          </p:cNvCxnSpPr>
          <p:nvPr/>
        </p:nvCxnSpPr>
        <p:spPr>
          <a:xfrm>
            <a:off x="4561062" y="1964598"/>
            <a:ext cx="500345" cy="1168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Freeform: Shape 101">
            <a:extLst>
              <a:ext uri="{FF2B5EF4-FFF2-40B4-BE49-F238E27FC236}">
                <a16:creationId xmlns:a16="http://schemas.microsoft.com/office/drawing/2014/main" id="{2738D099-3F6D-430F-AEC6-4081CBF96302}"/>
              </a:ext>
            </a:extLst>
          </p:cNvPr>
          <p:cNvSpPr/>
          <p:nvPr/>
        </p:nvSpPr>
        <p:spPr>
          <a:xfrm>
            <a:off x="4214791" y="2410301"/>
            <a:ext cx="636006" cy="217543"/>
          </a:xfrm>
          <a:custGeom>
            <a:avLst/>
            <a:gdLst>
              <a:gd name="connsiteX0" fmla="*/ 48481 w 2119328"/>
              <a:gd name="connsiteY0" fmla="*/ 216398 h 633257"/>
              <a:gd name="connsiteX1" fmla="*/ 75375 w 2119328"/>
              <a:gd name="connsiteY1" fmla="*/ 297080 h 633257"/>
              <a:gd name="connsiteX2" fmla="*/ 290528 w 2119328"/>
              <a:gd name="connsiteY2" fmla="*/ 485339 h 633257"/>
              <a:gd name="connsiteX3" fmla="*/ 451893 w 2119328"/>
              <a:gd name="connsiteY3" fmla="*/ 619810 h 633257"/>
              <a:gd name="connsiteX4" fmla="*/ 505681 w 2119328"/>
              <a:gd name="connsiteY4" fmla="*/ 633257 h 633257"/>
              <a:gd name="connsiteX5" fmla="*/ 1581446 w 2119328"/>
              <a:gd name="connsiteY5" fmla="*/ 606363 h 633257"/>
              <a:gd name="connsiteX6" fmla="*/ 1621787 w 2119328"/>
              <a:gd name="connsiteY6" fmla="*/ 579469 h 633257"/>
              <a:gd name="connsiteX7" fmla="*/ 1675575 w 2119328"/>
              <a:gd name="connsiteY7" fmla="*/ 552575 h 633257"/>
              <a:gd name="connsiteX8" fmla="*/ 1810046 w 2119328"/>
              <a:gd name="connsiteY8" fmla="*/ 471892 h 633257"/>
              <a:gd name="connsiteX9" fmla="*/ 1877281 w 2119328"/>
              <a:gd name="connsiteY9" fmla="*/ 444998 h 633257"/>
              <a:gd name="connsiteX10" fmla="*/ 1971411 w 2119328"/>
              <a:gd name="connsiteY10" fmla="*/ 377763 h 633257"/>
              <a:gd name="connsiteX11" fmla="*/ 2065540 w 2119328"/>
              <a:gd name="connsiteY11" fmla="*/ 270186 h 633257"/>
              <a:gd name="connsiteX12" fmla="*/ 2119328 w 2119328"/>
              <a:gd name="connsiteY12" fmla="*/ 216398 h 633257"/>
              <a:gd name="connsiteX13" fmla="*/ 774622 w 2119328"/>
              <a:gd name="connsiteY13" fmla="*/ 189504 h 633257"/>
              <a:gd name="connsiteX14" fmla="*/ 48481 w 2119328"/>
              <a:gd name="connsiteY14" fmla="*/ 216398 h 63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328" h="633257">
                <a:moveTo>
                  <a:pt x="48481" y="216398"/>
                </a:moveTo>
                <a:cubicBezTo>
                  <a:pt x="-68060" y="234327"/>
                  <a:pt x="60155" y="273163"/>
                  <a:pt x="75375" y="297080"/>
                </a:cubicBezTo>
                <a:cubicBezTo>
                  <a:pt x="102674" y="339979"/>
                  <a:pt x="288892" y="483703"/>
                  <a:pt x="290528" y="485339"/>
                </a:cubicBezTo>
                <a:cubicBezTo>
                  <a:pt x="348415" y="543226"/>
                  <a:pt x="376514" y="578694"/>
                  <a:pt x="451893" y="619810"/>
                </a:cubicBezTo>
                <a:cubicBezTo>
                  <a:pt x="468118" y="628660"/>
                  <a:pt x="487752" y="628775"/>
                  <a:pt x="505681" y="633257"/>
                </a:cubicBezTo>
                <a:cubicBezTo>
                  <a:pt x="864269" y="624292"/>
                  <a:pt x="1223161" y="623630"/>
                  <a:pt x="1581446" y="606363"/>
                </a:cubicBezTo>
                <a:cubicBezTo>
                  <a:pt x="1597589" y="605585"/>
                  <a:pt x="1607755" y="587487"/>
                  <a:pt x="1621787" y="579469"/>
                </a:cubicBezTo>
                <a:cubicBezTo>
                  <a:pt x="1639191" y="569524"/>
                  <a:pt x="1658171" y="562520"/>
                  <a:pt x="1675575" y="552575"/>
                </a:cubicBezTo>
                <a:cubicBezTo>
                  <a:pt x="1720961" y="526640"/>
                  <a:pt x="1761512" y="491306"/>
                  <a:pt x="1810046" y="471892"/>
                </a:cubicBezTo>
                <a:cubicBezTo>
                  <a:pt x="1832458" y="462927"/>
                  <a:pt x="1855691" y="455793"/>
                  <a:pt x="1877281" y="444998"/>
                </a:cubicBezTo>
                <a:cubicBezTo>
                  <a:pt x="1893805" y="436736"/>
                  <a:pt x="1963582" y="384722"/>
                  <a:pt x="1971411" y="377763"/>
                </a:cubicBezTo>
                <a:cubicBezTo>
                  <a:pt x="2123274" y="242774"/>
                  <a:pt x="1983740" y="365619"/>
                  <a:pt x="2065540" y="270186"/>
                </a:cubicBezTo>
                <a:cubicBezTo>
                  <a:pt x="2082041" y="250934"/>
                  <a:pt x="2101399" y="234327"/>
                  <a:pt x="2119328" y="216398"/>
                </a:cubicBezTo>
                <a:cubicBezTo>
                  <a:pt x="1965589" y="-244818"/>
                  <a:pt x="2118728" y="171934"/>
                  <a:pt x="774622" y="189504"/>
                </a:cubicBezTo>
                <a:cubicBezTo>
                  <a:pt x="43999" y="199055"/>
                  <a:pt x="165022" y="198469"/>
                  <a:pt x="48481" y="216398"/>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Oval 103">
            <a:extLst>
              <a:ext uri="{FF2B5EF4-FFF2-40B4-BE49-F238E27FC236}">
                <a16:creationId xmlns:a16="http://schemas.microsoft.com/office/drawing/2014/main" id="{FAB781B8-90BF-4D03-B12B-19D1564C682B}"/>
              </a:ext>
            </a:extLst>
          </p:cNvPr>
          <p:cNvSpPr/>
          <p:nvPr/>
        </p:nvSpPr>
        <p:spPr>
          <a:xfrm>
            <a:off x="4377549" y="2180622"/>
            <a:ext cx="151961" cy="1736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5" name="Freeform: Shape 104">
            <a:extLst>
              <a:ext uri="{FF2B5EF4-FFF2-40B4-BE49-F238E27FC236}">
                <a16:creationId xmlns:a16="http://schemas.microsoft.com/office/drawing/2014/main" id="{77696AC8-A818-4F92-86AD-674E48F621DC}"/>
              </a:ext>
            </a:extLst>
          </p:cNvPr>
          <p:cNvSpPr/>
          <p:nvPr/>
        </p:nvSpPr>
        <p:spPr>
          <a:xfrm>
            <a:off x="4332613" y="2311310"/>
            <a:ext cx="258917" cy="162324"/>
          </a:xfrm>
          <a:custGeom>
            <a:avLst/>
            <a:gdLst>
              <a:gd name="connsiteX0" fmla="*/ 121024 w 258917"/>
              <a:gd name="connsiteY0" fmla="*/ 788 h 162324"/>
              <a:gd name="connsiteX1" fmla="*/ 67235 w 258917"/>
              <a:gd name="connsiteY1" fmla="*/ 81471 h 162324"/>
              <a:gd name="connsiteX2" fmla="*/ 0 w 258917"/>
              <a:gd name="connsiteY2" fmla="*/ 148706 h 162324"/>
              <a:gd name="connsiteX3" fmla="*/ 40341 w 258917"/>
              <a:gd name="connsiteY3" fmla="*/ 162153 h 162324"/>
              <a:gd name="connsiteX4" fmla="*/ 255494 w 258917"/>
              <a:gd name="connsiteY4" fmla="*/ 148706 h 162324"/>
              <a:gd name="connsiteX5" fmla="*/ 215153 w 258917"/>
              <a:gd name="connsiteY5" fmla="*/ 121812 h 162324"/>
              <a:gd name="connsiteX6" fmla="*/ 161365 w 258917"/>
              <a:gd name="connsiteY6" fmla="*/ 81471 h 162324"/>
              <a:gd name="connsiteX7" fmla="*/ 134471 w 258917"/>
              <a:gd name="connsiteY7" fmla="*/ 54576 h 162324"/>
              <a:gd name="connsiteX8" fmla="*/ 121024 w 258917"/>
              <a:gd name="connsiteY8" fmla="*/ 788 h 16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917" h="162324">
                <a:moveTo>
                  <a:pt x="121024" y="788"/>
                </a:moveTo>
                <a:cubicBezTo>
                  <a:pt x="109818" y="5270"/>
                  <a:pt x="88520" y="57145"/>
                  <a:pt x="67235" y="81471"/>
                </a:cubicBezTo>
                <a:cubicBezTo>
                  <a:pt x="-58270" y="224905"/>
                  <a:pt x="107575" y="-12657"/>
                  <a:pt x="0" y="148706"/>
                </a:cubicBezTo>
                <a:cubicBezTo>
                  <a:pt x="13447" y="153188"/>
                  <a:pt x="26167" y="162153"/>
                  <a:pt x="40341" y="162153"/>
                </a:cubicBezTo>
                <a:cubicBezTo>
                  <a:pt x="112199" y="162153"/>
                  <a:pt x="185477" y="164864"/>
                  <a:pt x="255494" y="148706"/>
                </a:cubicBezTo>
                <a:cubicBezTo>
                  <a:pt x="271241" y="145072"/>
                  <a:pt x="228304" y="131206"/>
                  <a:pt x="215153" y="121812"/>
                </a:cubicBezTo>
                <a:cubicBezTo>
                  <a:pt x="196916" y="108785"/>
                  <a:pt x="178582" y="95819"/>
                  <a:pt x="161365" y="81471"/>
                </a:cubicBezTo>
                <a:cubicBezTo>
                  <a:pt x="151625" y="73355"/>
                  <a:pt x="142391" y="64476"/>
                  <a:pt x="134471" y="54576"/>
                </a:cubicBezTo>
                <a:cubicBezTo>
                  <a:pt x="99215" y="10505"/>
                  <a:pt x="132230" y="-3694"/>
                  <a:pt x="121024" y="78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106" name="Straight Connector 105">
            <a:extLst>
              <a:ext uri="{FF2B5EF4-FFF2-40B4-BE49-F238E27FC236}">
                <a16:creationId xmlns:a16="http://schemas.microsoft.com/office/drawing/2014/main" id="{6B3931C5-E39C-4810-BE21-80D65B88FEFE}"/>
              </a:ext>
            </a:extLst>
          </p:cNvPr>
          <p:cNvCxnSpPr>
            <a:stCxn id="105" idx="5"/>
          </p:cNvCxnSpPr>
          <p:nvPr/>
        </p:nvCxnSpPr>
        <p:spPr>
          <a:xfrm flipV="1">
            <a:off x="4547766" y="1964598"/>
            <a:ext cx="508224" cy="468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54D0301-B585-4E31-A4A9-5406269A09C4}"/>
              </a:ext>
            </a:extLst>
          </p:cNvPr>
          <p:cNvCxnSpPr>
            <a:cxnSpLocks/>
            <a:endCxn id="160" idx="4"/>
          </p:cNvCxnSpPr>
          <p:nvPr/>
        </p:nvCxnSpPr>
        <p:spPr>
          <a:xfrm>
            <a:off x="5055990" y="1964598"/>
            <a:ext cx="412829" cy="11461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Freeform: Shape 107">
            <a:extLst>
              <a:ext uri="{FF2B5EF4-FFF2-40B4-BE49-F238E27FC236}">
                <a16:creationId xmlns:a16="http://schemas.microsoft.com/office/drawing/2014/main" id="{7C235B89-B6EB-49B6-8397-1E45E9491814}"/>
              </a:ext>
            </a:extLst>
          </p:cNvPr>
          <p:cNvSpPr/>
          <p:nvPr/>
        </p:nvSpPr>
        <p:spPr>
          <a:xfrm>
            <a:off x="4753266" y="2428130"/>
            <a:ext cx="636006" cy="217543"/>
          </a:xfrm>
          <a:custGeom>
            <a:avLst/>
            <a:gdLst>
              <a:gd name="connsiteX0" fmla="*/ 48481 w 2119328"/>
              <a:gd name="connsiteY0" fmla="*/ 216398 h 633257"/>
              <a:gd name="connsiteX1" fmla="*/ 75375 w 2119328"/>
              <a:gd name="connsiteY1" fmla="*/ 297080 h 633257"/>
              <a:gd name="connsiteX2" fmla="*/ 290528 w 2119328"/>
              <a:gd name="connsiteY2" fmla="*/ 485339 h 633257"/>
              <a:gd name="connsiteX3" fmla="*/ 451893 w 2119328"/>
              <a:gd name="connsiteY3" fmla="*/ 619810 h 633257"/>
              <a:gd name="connsiteX4" fmla="*/ 505681 w 2119328"/>
              <a:gd name="connsiteY4" fmla="*/ 633257 h 633257"/>
              <a:gd name="connsiteX5" fmla="*/ 1581446 w 2119328"/>
              <a:gd name="connsiteY5" fmla="*/ 606363 h 633257"/>
              <a:gd name="connsiteX6" fmla="*/ 1621787 w 2119328"/>
              <a:gd name="connsiteY6" fmla="*/ 579469 h 633257"/>
              <a:gd name="connsiteX7" fmla="*/ 1675575 w 2119328"/>
              <a:gd name="connsiteY7" fmla="*/ 552575 h 633257"/>
              <a:gd name="connsiteX8" fmla="*/ 1810046 w 2119328"/>
              <a:gd name="connsiteY8" fmla="*/ 471892 h 633257"/>
              <a:gd name="connsiteX9" fmla="*/ 1877281 w 2119328"/>
              <a:gd name="connsiteY9" fmla="*/ 444998 h 633257"/>
              <a:gd name="connsiteX10" fmla="*/ 1971411 w 2119328"/>
              <a:gd name="connsiteY10" fmla="*/ 377763 h 633257"/>
              <a:gd name="connsiteX11" fmla="*/ 2065540 w 2119328"/>
              <a:gd name="connsiteY11" fmla="*/ 270186 h 633257"/>
              <a:gd name="connsiteX12" fmla="*/ 2119328 w 2119328"/>
              <a:gd name="connsiteY12" fmla="*/ 216398 h 633257"/>
              <a:gd name="connsiteX13" fmla="*/ 774622 w 2119328"/>
              <a:gd name="connsiteY13" fmla="*/ 189504 h 633257"/>
              <a:gd name="connsiteX14" fmla="*/ 48481 w 2119328"/>
              <a:gd name="connsiteY14" fmla="*/ 216398 h 63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328" h="633257">
                <a:moveTo>
                  <a:pt x="48481" y="216398"/>
                </a:moveTo>
                <a:cubicBezTo>
                  <a:pt x="-68060" y="234327"/>
                  <a:pt x="60155" y="273163"/>
                  <a:pt x="75375" y="297080"/>
                </a:cubicBezTo>
                <a:cubicBezTo>
                  <a:pt x="102674" y="339979"/>
                  <a:pt x="288892" y="483703"/>
                  <a:pt x="290528" y="485339"/>
                </a:cubicBezTo>
                <a:cubicBezTo>
                  <a:pt x="348415" y="543226"/>
                  <a:pt x="376514" y="578694"/>
                  <a:pt x="451893" y="619810"/>
                </a:cubicBezTo>
                <a:cubicBezTo>
                  <a:pt x="468118" y="628660"/>
                  <a:pt x="487752" y="628775"/>
                  <a:pt x="505681" y="633257"/>
                </a:cubicBezTo>
                <a:cubicBezTo>
                  <a:pt x="864269" y="624292"/>
                  <a:pt x="1223161" y="623630"/>
                  <a:pt x="1581446" y="606363"/>
                </a:cubicBezTo>
                <a:cubicBezTo>
                  <a:pt x="1597589" y="605585"/>
                  <a:pt x="1607755" y="587487"/>
                  <a:pt x="1621787" y="579469"/>
                </a:cubicBezTo>
                <a:cubicBezTo>
                  <a:pt x="1639191" y="569524"/>
                  <a:pt x="1658171" y="562520"/>
                  <a:pt x="1675575" y="552575"/>
                </a:cubicBezTo>
                <a:cubicBezTo>
                  <a:pt x="1720961" y="526640"/>
                  <a:pt x="1761512" y="491306"/>
                  <a:pt x="1810046" y="471892"/>
                </a:cubicBezTo>
                <a:cubicBezTo>
                  <a:pt x="1832458" y="462927"/>
                  <a:pt x="1855691" y="455793"/>
                  <a:pt x="1877281" y="444998"/>
                </a:cubicBezTo>
                <a:cubicBezTo>
                  <a:pt x="1893805" y="436736"/>
                  <a:pt x="1963582" y="384722"/>
                  <a:pt x="1971411" y="377763"/>
                </a:cubicBezTo>
                <a:cubicBezTo>
                  <a:pt x="2123274" y="242774"/>
                  <a:pt x="1983740" y="365619"/>
                  <a:pt x="2065540" y="270186"/>
                </a:cubicBezTo>
                <a:cubicBezTo>
                  <a:pt x="2082041" y="250934"/>
                  <a:pt x="2101399" y="234327"/>
                  <a:pt x="2119328" y="216398"/>
                </a:cubicBezTo>
                <a:cubicBezTo>
                  <a:pt x="1965589" y="-244818"/>
                  <a:pt x="2118728" y="171934"/>
                  <a:pt x="774622" y="189504"/>
                </a:cubicBezTo>
                <a:cubicBezTo>
                  <a:pt x="43999" y="199055"/>
                  <a:pt x="165022" y="198469"/>
                  <a:pt x="48481" y="216398"/>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Oval 109">
            <a:extLst>
              <a:ext uri="{FF2B5EF4-FFF2-40B4-BE49-F238E27FC236}">
                <a16:creationId xmlns:a16="http://schemas.microsoft.com/office/drawing/2014/main" id="{FA2CE345-E8B1-479D-9350-25FA396558C8}"/>
              </a:ext>
            </a:extLst>
          </p:cNvPr>
          <p:cNvSpPr/>
          <p:nvPr/>
        </p:nvSpPr>
        <p:spPr>
          <a:xfrm>
            <a:off x="4916024" y="2198451"/>
            <a:ext cx="151961" cy="1736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1" name="Freeform: Shape 110">
            <a:extLst>
              <a:ext uri="{FF2B5EF4-FFF2-40B4-BE49-F238E27FC236}">
                <a16:creationId xmlns:a16="http://schemas.microsoft.com/office/drawing/2014/main" id="{D63F9268-AEC4-4608-884A-A96EBD9B4E2D}"/>
              </a:ext>
            </a:extLst>
          </p:cNvPr>
          <p:cNvSpPr/>
          <p:nvPr/>
        </p:nvSpPr>
        <p:spPr>
          <a:xfrm>
            <a:off x="4871088" y="2329139"/>
            <a:ext cx="258917" cy="162324"/>
          </a:xfrm>
          <a:custGeom>
            <a:avLst/>
            <a:gdLst>
              <a:gd name="connsiteX0" fmla="*/ 121024 w 258917"/>
              <a:gd name="connsiteY0" fmla="*/ 788 h 162324"/>
              <a:gd name="connsiteX1" fmla="*/ 67235 w 258917"/>
              <a:gd name="connsiteY1" fmla="*/ 81471 h 162324"/>
              <a:gd name="connsiteX2" fmla="*/ 0 w 258917"/>
              <a:gd name="connsiteY2" fmla="*/ 148706 h 162324"/>
              <a:gd name="connsiteX3" fmla="*/ 40341 w 258917"/>
              <a:gd name="connsiteY3" fmla="*/ 162153 h 162324"/>
              <a:gd name="connsiteX4" fmla="*/ 255494 w 258917"/>
              <a:gd name="connsiteY4" fmla="*/ 148706 h 162324"/>
              <a:gd name="connsiteX5" fmla="*/ 215153 w 258917"/>
              <a:gd name="connsiteY5" fmla="*/ 121812 h 162324"/>
              <a:gd name="connsiteX6" fmla="*/ 161365 w 258917"/>
              <a:gd name="connsiteY6" fmla="*/ 81471 h 162324"/>
              <a:gd name="connsiteX7" fmla="*/ 134471 w 258917"/>
              <a:gd name="connsiteY7" fmla="*/ 54576 h 162324"/>
              <a:gd name="connsiteX8" fmla="*/ 121024 w 258917"/>
              <a:gd name="connsiteY8" fmla="*/ 788 h 16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917" h="162324">
                <a:moveTo>
                  <a:pt x="121024" y="788"/>
                </a:moveTo>
                <a:cubicBezTo>
                  <a:pt x="109818" y="5270"/>
                  <a:pt x="88520" y="57145"/>
                  <a:pt x="67235" y="81471"/>
                </a:cubicBezTo>
                <a:cubicBezTo>
                  <a:pt x="-58270" y="224905"/>
                  <a:pt x="107575" y="-12657"/>
                  <a:pt x="0" y="148706"/>
                </a:cubicBezTo>
                <a:cubicBezTo>
                  <a:pt x="13447" y="153188"/>
                  <a:pt x="26167" y="162153"/>
                  <a:pt x="40341" y="162153"/>
                </a:cubicBezTo>
                <a:cubicBezTo>
                  <a:pt x="112199" y="162153"/>
                  <a:pt x="185477" y="164864"/>
                  <a:pt x="255494" y="148706"/>
                </a:cubicBezTo>
                <a:cubicBezTo>
                  <a:pt x="271241" y="145072"/>
                  <a:pt x="228304" y="131206"/>
                  <a:pt x="215153" y="121812"/>
                </a:cubicBezTo>
                <a:cubicBezTo>
                  <a:pt x="196916" y="108785"/>
                  <a:pt x="178582" y="95819"/>
                  <a:pt x="161365" y="81471"/>
                </a:cubicBezTo>
                <a:cubicBezTo>
                  <a:pt x="151625" y="73355"/>
                  <a:pt x="142391" y="64476"/>
                  <a:pt x="134471" y="54576"/>
                </a:cubicBezTo>
                <a:cubicBezTo>
                  <a:pt x="99215" y="10505"/>
                  <a:pt x="132230" y="-3694"/>
                  <a:pt x="121024" y="78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112" name="Straight Connector 111">
            <a:extLst>
              <a:ext uri="{FF2B5EF4-FFF2-40B4-BE49-F238E27FC236}">
                <a16:creationId xmlns:a16="http://schemas.microsoft.com/office/drawing/2014/main" id="{2B5446A5-594A-490C-A871-9A22B7C155A5}"/>
              </a:ext>
            </a:extLst>
          </p:cNvPr>
          <p:cNvCxnSpPr>
            <a:stCxn id="111" idx="5"/>
          </p:cNvCxnSpPr>
          <p:nvPr/>
        </p:nvCxnSpPr>
        <p:spPr>
          <a:xfrm flipV="1">
            <a:off x="5086241" y="1982427"/>
            <a:ext cx="508224" cy="468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4551FD7-0714-4630-BA8C-B4B9872CFA06}"/>
              </a:ext>
            </a:extLst>
          </p:cNvPr>
          <p:cNvCxnSpPr>
            <a:cxnSpLocks/>
            <a:endCxn id="162" idx="4"/>
          </p:cNvCxnSpPr>
          <p:nvPr/>
        </p:nvCxnSpPr>
        <p:spPr>
          <a:xfrm>
            <a:off x="5594465" y="1982427"/>
            <a:ext cx="322603" cy="115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Freeform: Shape 113">
            <a:extLst>
              <a:ext uri="{FF2B5EF4-FFF2-40B4-BE49-F238E27FC236}">
                <a16:creationId xmlns:a16="http://schemas.microsoft.com/office/drawing/2014/main" id="{27B4C1E6-AE46-411B-90DA-CE3A4502C4C6}"/>
              </a:ext>
            </a:extLst>
          </p:cNvPr>
          <p:cNvSpPr/>
          <p:nvPr/>
        </p:nvSpPr>
        <p:spPr>
          <a:xfrm rot="10365806">
            <a:off x="4185794" y="2835044"/>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 name="Freeform: Shape 114">
            <a:extLst>
              <a:ext uri="{FF2B5EF4-FFF2-40B4-BE49-F238E27FC236}">
                <a16:creationId xmlns:a16="http://schemas.microsoft.com/office/drawing/2014/main" id="{6732C10E-AF05-424D-8C65-2CA6257B328C}"/>
              </a:ext>
            </a:extLst>
          </p:cNvPr>
          <p:cNvSpPr/>
          <p:nvPr/>
        </p:nvSpPr>
        <p:spPr>
          <a:xfrm rot="10365806">
            <a:off x="4291628" y="3061538"/>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7" name="Freeform: Shape 146">
            <a:extLst>
              <a:ext uri="{FF2B5EF4-FFF2-40B4-BE49-F238E27FC236}">
                <a16:creationId xmlns:a16="http://schemas.microsoft.com/office/drawing/2014/main" id="{D18B961E-798A-4413-B4EF-40138AAFC32B}"/>
              </a:ext>
            </a:extLst>
          </p:cNvPr>
          <p:cNvSpPr/>
          <p:nvPr/>
        </p:nvSpPr>
        <p:spPr>
          <a:xfrm rot="10365806">
            <a:off x="1454522" y="2861521"/>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Freeform: Shape 147">
            <a:extLst>
              <a:ext uri="{FF2B5EF4-FFF2-40B4-BE49-F238E27FC236}">
                <a16:creationId xmlns:a16="http://schemas.microsoft.com/office/drawing/2014/main" id="{75C8D5DB-949E-40EB-93E8-B03C85EE4EE7}"/>
              </a:ext>
            </a:extLst>
          </p:cNvPr>
          <p:cNvSpPr/>
          <p:nvPr/>
        </p:nvSpPr>
        <p:spPr>
          <a:xfrm rot="10365806">
            <a:off x="1600805" y="3086692"/>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9" name="Freeform: Shape 148">
            <a:extLst>
              <a:ext uri="{FF2B5EF4-FFF2-40B4-BE49-F238E27FC236}">
                <a16:creationId xmlns:a16="http://schemas.microsoft.com/office/drawing/2014/main" id="{B01A8E8F-D9D7-46EE-86D6-3A69672D1AA2}"/>
              </a:ext>
            </a:extLst>
          </p:cNvPr>
          <p:cNvSpPr/>
          <p:nvPr/>
        </p:nvSpPr>
        <p:spPr>
          <a:xfrm rot="10365806">
            <a:off x="1861934" y="2838847"/>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0" name="Freeform: Shape 149">
            <a:extLst>
              <a:ext uri="{FF2B5EF4-FFF2-40B4-BE49-F238E27FC236}">
                <a16:creationId xmlns:a16="http://schemas.microsoft.com/office/drawing/2014/main" id="{2688F711-3A17-49AC-B1B0-35E4FF265143}"/>
              </a:ext>
            </a:extLst>
          </p:cNvPr>
          <p:cNvSpPr/>
          <p:nvPr/>
        </p:nvSpPr>
        <p:spPr>
          <a:xfrm rot="10365806">
            <a:off x="2008217" y="3064018"/>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1" name="Freeform: Shape 150">
            <a:extLst>
              <a:ext uri="{FF2B5EF4-FFF2-40B4-BE49-F238E27FC236}">
                <a16:creationId xmlns:a16="http://schemas.microsoft.com/office/drawing/2014/main" id="{E2E4B4D4-466E-4132-A865-D125D393AF5F}"/>
              </a:ext>
            </a:extLst>
          </p:cNvPr>
          <p:cNvSpPr/>
          <p:nvPr/>
        </p:nvSpPr>
        <p:spPr>
          <a:xfrm rot="10365806">
            <a:off x="2310183" y="2868879"/>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2" name="Freeform: Shape 151">
            <a:extLst>
              <a:ext uri="{FF2B5EF4-FFF2-40B4-BE49-F238E27FC236}">
                <a16:creationId xmlns:a16="http://schemas.microsoft.com/office/drawing/2014/main" id="{B1426741-B05D-4B88-93E3-ED93381FD280}"/>
              </a:ext>
            </a:extLst>
          </p:cNvPr>
          <p:cNvSpPr/>
          <p:nvPr/>
        </p:nvSpPr>
        <p:spPr>
          <a:xfrm rot="10365806">
            <a:off x="2456466" y="3094050"/>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3" name="Freeform: Shape 152">
            <a:extLst>
              <a:ext uri="{FF2B5EF4-FFF2-40B4-BE49-F238E27FC236}">
                <a16:creationId xmlns:a16="http://schemas.microsoft.com/office/drawing/2014/main" id="{95D2B52D-6BC5-4013-A6E1-299704838B40}"/>
              </a:ext>
            </a:extLst>
          </p:cNvPr>
          <p:cNvSpPr/>
          <p:nvPr/>
        </p:nvSpPr>
        <p:spPr>
          <a:xfrm rot="10365806">
            <a:off x="2710529" y="2846460"/>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4" name="Freeform: Shape 153">
            <a:extLst>
              <a:ext uri="{FF2B5EF4-FFF2-40B4-BE49-F238E27FC236}">
                <a16:creationId xmlns:a16="http://schemas.microsoft.com/office/drawing/2014/main" id="{29CE219F-A11D-4B65-9138-5DD050F9AC09}"/>
              </a:ext>
            </a:extLst>
          </p:cNvPr>
          <p:cNvSpPr/>
          <p:nvPr/>
        </p:nvSpPr>
        <p:spPr>
          <a:xfrm rot="10365806">
            <a:off x="2856812" y="3071631"/>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7" name="Freeform: Shape 156">
            <a:extLst>
              <a:ext uri="{FF2B5EF4-FFF2-40B4-BE49-F238E27FC236}">
                <a16:creationId xmlns:a16="http://schemas.microsoft.com/office/drawing/2014/main" id="{ECF7AC9E-9D1B-43B7-A359-227046C1F6EF}"/>
              </a:ext>
            </a:extLst>
          </p:cNvPr>
          <p:cNvSpPr/>
          <p:nvPr/>
        </p:nvSpPr>
        <p:spPr>
          <a:xfrm rot="10365806">
            <a:off x="4644852" y="2847022"/>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8" name="Freeform: Shape 157">
            <a:extLst>
              <a:ext uri="{FF2B5EF4-FFF2-40B4-BE49-F238E27FC236}">
                <a16:creationId xmlns:a16="http://schemas.microsoft.com/office/drawing/2014/main" id="{EE009DDF-822B-4B33-A6EC-D7F78464FB0B}"/>
              </a:ext>
            </a:extLst>
          </p:cNvPr>
          <p:cNvSpPr/>
          <p:nvPr/>
        </p:nvSpPr>
        <p:spPr>
          <a:xfrm rot="10365806">
            <a:off x="4791135" y="3072193"/>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9" name="Freeform: Shape 158">
            <a:extLst>
              <a:ext uri="{FF2B5EF4-FFF2-40B4-BE49-F238E27FC236}">
                <a16:creationId xmlns:a16="http://schemas.microsoft.com/office/drawing/2014/main" id="{9E1E7E0B-A96C-4C04-9FA6-5CDF64637909}"/>
              </a:ext>
            </a:extLst>
          </p:cNvPr>
          <p:cNvSpPr/>
          <p:nvPr/>
        </p:nvSpPr>
        <p:spPr>
          <a:xfrm rot="10365806">
            <a:off x="5052264" y="2824348"/>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0" name="Freeform: Shape 159">
            <a:extLst>
              <a:ext uri="{FF2B5EF4-FFF2-40B4-BE49-F238E27FC236}">
                <a16:creationId xmlns:a16="http://schemas.microsoft.com/office/drawing/2014/main" id="{239187EB-2252-4F05-948E-D8A97089FA95}"/>
              </a:ext>
            </a:extLst>
          </p:cNvPr>
          <p:cNvSpPr/>
          <p:nvPr/>
        </p:nvSpPr>
        <p:spPr>
          <a:xfrm rot="10365806">
            <a:off x="5198547" y="3049519"/>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1" name="Freeform: Shape 160">
            <a:extLst>
              <a:ext uri="{FF2B5EF4-FFF2-40B4-BE49-F238E27FC236}">
                <a16:creationId xmlns:a16="http://schemas.microsoft.com/office/drawing/2014/main" id="{703DBA94-7C52-42DE-A097-0A58C4840446}"/>
              </a:ext>
            </a:extLst>
          </p:cNvPr>
          <p:cNvSpPr/>
          <p:nvPr/>
        </p:nvSpPr>
        <p:spPr>
          <a:xfrm rot="10365806">
            <a:off x="5500513" y="2854380"/>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2" name="Freeform: Shape 161">
            <a:extLst>
              <a:ext uri="{FF2B5EF4-FFF2-40B4-BE49-F238E27FC236}">
                <a16:creationId xmlns:a16="http://schemas.microsoft.com/office/drawing/2014/main" id="{5F12046A-F48A-48C5-8D89-BF9E421E7B27}"/>
              </a:ext>
            </a:extLst>
          </p:cNvPr>
          <p:cNvSpPr/>
          <p:nvPr/>
        </p:nvSpPr>
        <p:spPr>
          <a:xfrm rot="10365806">
            <a:off x="5646796" y="3079551"/>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3" name="Freeform: Shape 162">
            <a:extLst>
              <a:ext uri="{FF2B5EF4-FFF2-40B4-BE49-F238E27FC236}">
                <a16:creationId xmlns:a16="http://schemas.microsoft.com/office/drawing/2014/main" id="{3047A2DF-A7F8-485B-B1D7-6AE5CB3D9E1C}"/>
              </a:ext>
            </a:extLst>
          </p:cNvPr>
          <p:cNvSpPr/>
          <p:nvPr/>
        </p:nvSpPr>
        <p:spPr>
          <a:xfrm rot="10365806">
            <a:off x="5907925" y="2831706"/>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4" name="Freeform: Shape 163">
            <a:extLst>
              <a:ext uri="{FF2B5EF4-FFF2-40B4-BE49-F238E27FC236}">
                <a16:creationId xmlns:a16="http://schemas.microsoft.com/office/drawing/2014/main" id="{B421F90A-2710-4C51-B311-472197D5E245}"/>
              </a:ext>
            </a:extLst>
          </p:cNvPr>
          <p:cNvSpPr/>
          <p:nvPr/>
        </p:nvSpPr>
        <p:spPr>
          <a:xfrm rot="10365806">
            <a:off x="6026756" y="3064018"/>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7" name="Rectangle 166">
            <a:extLst>
              <a:ext uri="{FF2B5EF4-FFF2-40B4-BE49-F238E27FC236}">
                <a16:creationId xmlns:a16="http://schemas.microsoft.com/office/drawing/2014/main" id="{8186CBCC-A5EF-44A1-955C-B06DAF0BF302}"/>
              </a:ext>
            </a:extLst>
          </p:cNvPr>
          <p:cNvSpPr/>
          <p:nvPr/>
        </p:nvSpPr>
        <p:spPr>
          <a:xfrm>
            <a:off x="436928" y="966378"/>
            <a:ext cx="6057244" cy="892552"/>
          </a:xfrm>
          <a:prstGeom prst="rect">
            <a:avLst/>
          </a:prstGeom>
          <a:noFill/>
        </p:spPr>
        <p:txBody>
          <a:bodyPr wrap="square">
            <a:spAutoFit/>
          </a:bodyPr>
          <a:lstStyle/>
          <a:p>
            <a:r>
              <a:rPr lang="en-AU" sz="1600" b="1" dirty="0">
                <a:latin typeface="Arial Narrow" panose="020B0606020202030204" pitchFamily="34" charset="0"/>
              </a:rPr>
              <a:t>Sharing the Total Allowable Catch</a:t>
            </a:r>
          </a:p>
          <a:p>
            <a:r>
              <a:rPr lang="en-US" sz="1200" dirty="0">
                <a:latin typeface="Arial Narrow" panose="020B0606020202030204" pitchFamily="34" charset="0"/>
                <a:sym typeface="Wingdings" panose="05000000000000000000" pitchFamily="2" charset="2"/>
              </a:rPr>
              <a:t>The Total Allowable Catch (TAC) is commonly divided into quota units to stop people ‘racing’ to catch fish. Instead of all the fishers fighting over who gets what, management decides! E.g. if a fishery has a TAC of 4 fish, management can decide to give all 4 fish to one fisher, or, split it between 4 fishers* (Figure 1). </a:t>
            </a:r>
            <a:endParaRPr lang="en-US" sz="1200" dirty="0">
              <a:latin typeface="Arial Narrow" panose="020B0606020202030204" pitchFamily="34" charset="0"/>
            </a:endParaRPr>
          </a:p>
        </p:txBody>
      </p:sp>
      <p:sp>
        <p:nvSpPr>
          <p:cNvPr id="168" name="TextBox 167">
            <a:extLst>
              <a:ext uri="{FF2B5EF4-FFF2-40B4-BE49-F238E27FC236}">
                <a16:creationId xmlns:a16="http://schemas.microsoft.com/office/drawing/2014/main" id="{2E778EA6-54A9-41BB-8568-75821AAB03DD}"/>
              </a:ext>
            </a:extLst>
          </p:cNvPr>
          <p:cNvSpPr txBox="1"/>
          <p:nvPr/>
        </p:nvSpPr>
        <p:spPr>
          <a:xfrm>
            <a:off x="416722" y="3349185"/>
            <a:ext cx="6222615" cy="400110"/>
          </a:xfrm>
          <a:prstGeom prst="rect">
            <a:avLst/>
          </a:prstGeom>
          <a:noFill/>
        </p:spPr>
        <p:txBody>
          <a:bodyPr wrap="square" rtlCol="0">
            <a:spAutoFit/>
          </a:bodyPr>
          <a:lstStyle/>
          <a:p>
            <a:r>
              <a:rPr lang="en-AU" sz="1000" b="1" dirty="0">
                <a:latin typeface="Arial Narrow" panose="020B0606020202030204" pitchFamily="34" charset="0"/>
              </a:rPr>
              <a:t>Figure 1: Left: one individual fisher has been allocated a fixed quota of 100% of the TAC (worth $100,000); </a:t>
            </a:r>
            <a:br>
              <a:rPr lang="en-AU" sz="1000" b="1" dirty="0">
                <a:latin typeface="Arial Narrow" panose="020B0606020202030204" pitchFamily="34" charset="0"/>
              </a:rPr>
            </a:br>
            <a:r>
              <a:rPr lang="en-AU" sz="1000" b="1" dirty="0">
                <a:latin typeface="Arial Narrow" panose="020B0606020202030204" pitchFamily="34" charset="0"/>
              </a:rPr>
              <a:t>Right: each fisher has been allocated a fixed quota of 25% of the TAC (worth $25,000 each).</a:t>
            </a:r>
          </a:p>
        </p:txBody>
      </p:sp>
      <p:sp>
        <p:nvSpPr>
          <p:cNvPr id="169" name="Rectangle 168">
            <a:extLst>
              <a:ext uri="{FF2B5EF4-FFF2-40B4-BE49-F238E27FC236}">
                <a16:creationId xmlns:a16="http://schemas.microsoft.com/office/drawing/2014/main" id="{861056B0-D84A-481B-9EF4-FEFF9A61CAE8}"/>
              </a:ext>
            </a:extLst>
          </p:cNvPr>
          <p:cNvSpPr/>
          <p:nvPr/>
        </p:nvSpPr>
        <p:spPr>
          <a:xfrm>
            <a:off x="503943" y="4503746"/>
            <a:ext cx="5881803" cy="4713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0" name="TextBox 169">
            <a:extLst>
              <a:ext uri="{FF2B5EF4-FFF2-40B4-BE49-F238E27FC236}">
                <a16:creationId xmlns:a16="http://schemas.microsoft.com/office/drawing/2014/main" id="{BCD126F6-BAB6-4792-ABB0-E3AE0A730535}"/>
              </a:ext>
            </a:extLst>
          </p:cNvPr>
          <p:cNvSpPr txBox="1"/>
          <p:nvPr/>
        </p:nvSpPr>
        <p:spPr>
          <a:xfrm>
            <a:off x="449105" y="4475158"/>
            <a:ext cx="6035123" cy="461665"/>
          </a:xfrm>
          <a:prstGeom prst="rect">
            <a:avLst/>
          </a:prstGeom>
          <a:noFill/>
        </p:spPr>
        <p:txBody>
          <a:bodyPr wrap="square" rtlCol="0">
            <a:spAutoFit/>
          </a:bodyPr>
          <a:lstStyle/>
          <a:p>
            <a:pPr algn="ctr"/>
            <a:r>
              <a:rPr lang="en-AU" sz="1200" b="1" dirty="0">
                <a:solidFill>
                  <a:schemeClr val="bg1"/>
                </a:solidFill>
                <a:latin typeface="Arial Narrow" panose="020B0606020202030204" pitchFamily="34" charset="0"/>
              </a:rPr>
              <a:t>Activity: Discuss which is better…. </a:t>
            </a:r>
          </a:p>
          <a:p>
            <a:pPr algn="ctr"/>
            <a:r>
              <a:rPr lang="en-AU" sz="1200" b="1" dirty="0">
                <a:solidFill>
                  <a:schemeClr val="bg1"/>
                </a:solidFill>
                <a:latin typeface="Arial Narrow" panose="020B0606020202030204" pitchFamily="34" charset="0"/>
              </a:rPr>
              <a:t>(a) one large operator  or  (b) lots of small family-owned operators?</a:t>
            </a:r>
          </a:p>
        </p:txBody>
      </p:sp>
      <p:sp>
        <p:nvSpPr>
          <p:cNvPr id="177" name="TextBox 176">
            <a:extLst>
              <a:ext uri="{FF2B5EF4-FFF2-40B4-BE49-F238E27FC236}">
                <a16:creationId xmlns:a16="http://schemas.microsoft.com/office/drawing/2014/main" id="{73BE0799-928B-4F24-905C-221118ED3292}"/>
              </a:ext>
            </a:extLst>
          </p:cNvPr>
          <p:cNvSpPr txBox="1"/>
          <p:nvPr/>
        </p:nvSpPr>
        <p:spPr>
          <a:xfrm>
            <a:off x="3202771" y="2796282"/>
            <a:ext cx="594532" cy="369332"/>
          </a:xfrm>
          <a:prstGeom prst="rect">
            <a:avLst/>
          </a:prstGeom>
          <a:noFill/>
        </p:spPr>
        <p:txBody>
          <a:bodyPr wrap="square" rtlCol="0">
            <a:spAutoFit/>
          </a:bodyPr>
          <a:lstStyle/>
          <a:p>
            <a:r>
              <a:rPr lang="en-AU" b="1" dirty="0">
                <a:latin typeface="Arial Narrow" panose="020B0606020202030204" pitchFamily="34" charset="0"/>
              </a:rPr>
              <a:t>OR</a:t>
            </a:r>
          </a:p>
        </p:txBody>
      </p:sp>
      <p:sp>
        <p:nvSpPr>
          <p:cNvPr id="178" name="Rectangle 177">
            <a:extLst>
              <a:ext uri="{FF2B5EF4-FFF2-40B4-BE49-F238E27FC236}">
                <a16:creationId xmlns:a16="http://schemas.microsoft.com/office/drawing/2014/main" id="{952FC270-0509-46D4-A357-55A7B8782246}"/>
              </a:ext>
            </a:extLst>
          </p:cNvPr>
          <p:cNvSpPr/>
          <p:nvPr/>
        </p:nvSpPr>
        <p:spPr>
          <a:xfrm>
            <a:off x="416645" y="4203566"/>
            <a:ext cx="6062982" cy="276999"/>
          </a:xfrm>
          <a:prstGeom prst="rect">
            <a:avLst/>
          </a:prstGeom>
          <a:noFill/>
        </p:spPr>
        <p:txBody>
          <a:bodyPr wrap="square">
            <a:spAutoFit/>
          </a:bodyPr>
          <a:lstStyle/>
          <a:p>
            <a:r>
              <a:rPr lang="en-US" sz="1200" dirty="0">
                <a:latin typeface="Arial Narrow" panose="020B0606020202030204" pitchFamily="34" charset="0"/>
                <a:sym typeface="Wingdings" panose="05000000000000000000" pitchFamily="2" charset="2"/>
              </a:rPr>
              <a:t>Having fewer quota units makes it easier to monitor and control who is catching what. But at what price? </a:t>
            </a:r>
            <a:endParaRPr lang="en-US" sz="1200" dirty="0">
              <a:latin typeface="Arial Narrow" panose="020B0606020202030204" pitchFamily="34" charset="0"/>
            </a:endParaRPr>
          </a:p>
        </p:txBody>
      </p:sp>
      <p:sp>
        <p:nvSpPr>
          <p:cNvPr id="179" name="Rectangle 178">
            <a:extLst>
              <a:ext uri="{FF2B5EF4-FFF2-40B4-BE49-F238E27FC236}">
                <a16:creationId xmlns:a16="http://schemas.microsoft.com/office/drawing/2014/main" id="{0C2A7EA4-7F75-4B04-939B-FD88E375D7C4}"/>
              </a:ext>
            </a:extLst>
          </p:cNvPr>
          <p:cNvSpPr/>
          <p:nvPr/>
        </p:nvSpPr>
        <p:spPr>
          <a:xfrm>
            <a:off x="478912" y="6793988"/>
            <a:ext cx="5933011" cy="172707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0" name="Rectangle 179">
            <a:extLst>
              <a:ext uri="{FF2B5EF4-FFF2-40B4-BE49-F238E27FC236}">
                <a16:creationId xmlns:a16="http://schemas.microsoft.com/office/drawing/2014/main" id="{8466334B-E741-40CE-BBDD-BCF3AD6A4141}"/>
              </a:ext>
            </a:extLst>
          </p:cNvPr>
          <p:cNvSpPr/>
          <p:nvPr/>
        </p:nvSpPr>
        <p:spPr>
          <a:xfrm>
            <a:off x="564258" y="7109917"/>
            <a:ext cx="5800996" cy="135051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dirty="0">
                <a:solidFill>
                  <a:schemeClr val="tx1">
                    <a:lumMod val="65000"/>
                    <a:lumOff val="35000"/>
                  </a:schemeClr>
                </a:solidFill>
                <a:latin typeface="Comic Sans MS" panose="030F0702030302020204" pitchFamily="66" charset="0"/>
              </a:rPr>
              <a:t>TAC is an output control (vs an input control) that limits the number of individuals that can be caught. TAC is commonly divided into quota units to stop people ‘racing’ to catch fish.  Quotas give fishers permission to catch a certain percentage of the TAC**. ITQs are sometimes quite expensive, but also transferrable (can be sold or leased). The performance of a fish stock is closely monitored by fishers, scientists, markets and other stakeholders. Notably, TAC may change from year to year or from season to season, to ensure there are still enough fish to catch in the future. </a:t>
            </a:r>
            <a:endParaRPr lang="en-AU" sz="1100" dirty="0">
              <a:solidFill>
                <a:schemeClr val="tx1">
                  <a:lumMod val="65000"/>
                  <a:lumOff val="35000"/>
                </a:schemeClr>
              </a:solidFill>
              <a:latin typeface="Comic Sans MS" panose="030F0702030302020204" pitchFamily="66" charset="0"/>
            </a:endParaRPr>
          </a:p>
        </p:txBody>
      </p:sp>
      <p:sp>
        <p:nvSpPr>
          <p:cNvPr id="181" name="TextBox 180">
            <a:extLst>
              <a:ext uri="{FF2B5EF4-FFF2-40B4-BE49-F238E27FC236}">
                <a16:creationId xmlns:a16="http://schemas.microsoft.com/office/drawing/2014/main" id="{E756D733-D682-4FD7-A337-0531F4FE1B9F}"/>
              </a:ext>
            </a:extLst>
          </p:cNvPr>
          <p:cNvSpPr txBox="1"/>
          <p:nvPr/>
        </p:nvSpPr>
        <p:spPr>
          <a:xfrm>
            <a:off x="508863" y="6832918"/>
            <a:ext cx="5812061" cy="276999"/>
          </a:xfrm>
          <a:prstGeom prst="rect">
            <a:avLst/>
          </a:prstGeom>
          <a:noFill/>
        </p:spPr>
        <p:txBody>
          <a:bodyPr wrap="square" rtlCol="0">
            <a:spAutoFit/>
          </a:bodyPr>
          <a:lstStyle/>
          <a:p>
            <a:r>
              <a:rPr lang="en-AU" sz="1200" b="1" dirty="0">
                <a:latin typeface="Arial Narrow" panose="020B0606020202030204" pitchFamily="34" charset="0"/>
              </a:rPr>
              <a:t>Activity: </a:t>
            </a:r>
            <a:r>
              <a:rPr lang="en-US" sz="1200" b="1" dirty="0">
                <a:latin typeface="Arial Narrow" panose="020B0606020202030204" pitchFamily="34" charset="0"/>
              </a:rPr>
              <a:t>Explain monitoring and control of total allowable catch (TAC) and fixed quotas</a:t>
            </a:r>
            <a:endParaRPr lang="en-AU" sz="1200" b="1" dirty="0">
              <a:latin typeface="Arial Narrow" panose="020B0606020202030204" pitchFamily="34" charset="0"/>
            </a:endParaRPr>
          </a:p>
        </p:txBody>
      </p:sp>
      <p:sp>
        <p:nvSpPr>
          <p:cNvPr id="182" name="Rectangle 181">
            <a:extLst>
              <a:ext uri="{FF2B5EF4-FFF2-40B4-BE49-F238E27FC236}">
                <a16:creationId xmlns:a16="http://schemas.microsoft.com/office/drawing/2014/main" id="{C8AE7879-209B-45CD-AEAC-19D4D637B28E}"/>
              </a:ext>
            </a:extLst>
          </p:cNvPr>
          <p:cNvSpPr/>
          <p:nvPr/>
        </p:nvSpPr>
        <p:spPr>
          <a:xfrm>
            <a:off x="416645" y="4995483"/>
            <a:ext cx="6077527" cy="1261884"/>
          </a:xfrm>
          <a:prstGeom prst="rect">
            <a:avLst/>
          </a:prstGeom>
          <a:noFill/>
        </p:spPr>
        <p:txBody>
          <a:bodyPr wrap="square">
            <a:spAutoFit/>
          </a:bodyPr>
          <a:lstStyle/>
          <a:p>
            <a:r>
              <a:rPr lang="en-AU" sz="1600" b="1" dirty="0">
                <a:latin typeface="Arial Narrow" panose="020B0606020202030204" pitchFamily="34" charset="0"/>
              </a:rPr>
              <a:t>ITQs </a:t>
            </a:r>
          </a:p>
          <a:p>
            <a:r>
              <a:rPr lang="en-US" sz="1200" dirty="0">
                <a:latin typeface="Arial Narrow" panose="020B0606020202030204" pitchFamily="34" charset="0"/>
                <a:sym typeface="Wingdings" panose="05000000000000000000" pitchFamily="2" charset="2"/>
              </a:rPr>
              <a:t>Individual Transferable Quotas (ITQs) give fishers permission to catch a certain percentage of the TAC**. ITQs can sometimes be quite expensive (e.g. abalone are worth lots of money, thus, so are their quotas). However, whilst ITQs may be expensive, they are transferrable (can be sold or leased). Hence the word ‘</a:t>
            </a:r>
            <a:r>
              <a:rPr lang="en-US" sz="1200" i="1" dirty="0">
                <a:latin typeface="Arial Narrow" panose="020B0606020202030204" pitchFamily="34" charset="0"/>
                <a:sym typeface="Wingdings" panose="05000000000000000000" pitchFamily="2" charset="2"/>
              </a:rPr>
              <a:t>Transferable</a:t>
            </a:r>
            <a:r>
              <a:rPr lang="en-US" sz="1200" dirty="0">
                <a:latin typeface="Arial Narrow" panose="020B0606020202030204" pitchFamily="34" charset="0"/>
                <a:sym typeface="Wingdings" panose="05000000000000000000" pitchFamily="2" charset="2"/>
              </a:rPr>
              <a:t>’ in the name. </a:t>
            </a:r>
            <a:r>
              <a:rPr lang="en-US" sz="1200" i="1" dirty="0">
                <a:latin typeface="Arial Narrow" panose="020B0606020202030204" pitchFamily="34" charset="0"/>
                <a:sym typeface="Wingdings" panose="05000000000000000000" pitchFamily="2" charset="2"/>
              </a:rPr>
              <a:t>Note: </a:t>
            </a:r>
            <a:r>
              <a:rPr lang="en-US" sz="1200" dirty="0">
                <a:latin typeface="Arial Narrow" panose="020B0606020202030204" pitchFamily="34" charset="0"/>
                <a:sym typeface="Wingdings" panose="05000000000000000000" pitchFamily="2" charset="2"/>
              </a:rPr>
              <a:t>additional restrictions may also apply (e.g. size limits to protect spawning biomass). And, heavy penalties apply for non-compliance. </a:t>
            </a:r>
          </a:p>
        </p:txBody>
      </p:sp>
      <p:sp>
        <p:nvSpPr>
          <p:cNvPr id="183" name="Rectangle 182">
            <a:extLst>
              <a:ext uri="{FF2B5EF4-FFF2-40B4-BE49-F238E27FC236}">
                <a16:creationId xmlns:a16="http://schemas.microsoft.com/office/drawing/2014/main" id="{04AF9348-F74F-4A61-B50A-6F1CCE168BF8}"/>
              </a:ext>
            </a:extLst>
          </p:cNvPr>
          <p:cNvSpPr/>
          <p:nvPr/>
        </p:nvSpPr>
        <p:spPr>
          <a:xfrm>
            <a:off x="487583" y="6269381"/>
            <a:ext cx="5926000" cy="4425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4" name="TextBox 183">
            <a:extLst>
              <a:ext uri="{FF2B5EF4-FFF2-40B4-BE49-F238E27FC236}">
                <a16:creationId xmlns:a16="http://schemas.microsoft.com/office/drawing/2014/main" id="{1660C8F2-4008-4FB1-AA3D-5C7098F77B84}"/>
              </a:ext>
            </a:extLst>
          </p:cNvPr>
          <p:cNvSpPr txBox="1"/>
          <p:nvPr/>
        </p:nvSpPr>
        <p:spPr>
          <a:xfrm>
            <a:off x="486344" y="6318869"/>
            <a:ext cx="5666524" cy="276999"/>
          </a:xfrm>
          <a:prstGeom prst="rect">
            <a:avLst/>
          </a:prstGeom>
          <a:noFill/>
        </p:spPr>
        <p:txBody>
          <a:bodyPr wrap="square" rtlCol="0">
            <a:spAutoFit/>
          </a:bodyPr>
          <a:lstStyle/>
          <a:p>
            <a:r>
              <a:rPr lang="en-AU" sz="1200" b="1" dirty="0">
                <a:solidFill>
                  <a:schemeClr val="bg1"/>
                </a:solidFill>
                <a:latin typeface="Arial Narrow" panose="020B0606020202030204" pitchFamily="34" charset="0"/>
              </a:rPr>
              <a:t>Q. What purpose do ITQs serve? Ans.  </a:t>
            </a:r>
            <a:endParaRPr lang="en-AU" sz="1200" dirty="0">
              <a:solidFill>
                <a:schemeClr val="bg1"/>
              </a:solidFill>
              <a:latin typeface="Arial Narrow" panose="020B0606020202030204" pitchFamily="34" charset="0"/>
            </a:endParaRPr>
          </a:p>
        </p:txBody>
      </p:sp>
      <p:sp>
        <p:nvSpPr>
          <p:cNvPr id="185" name="Rectangle 184">
            <a:extLst>
              <a:ext uri="{FF2B5EF4-FFF2-40B4-BE49-F238E27FC236}">
                <a16:creationId xmlns:a16="http://schemas.microsoft.com/office/drawing/2014/main" id="{702EBD57-D926-44DB-B840-FD51C3F44685}"/>
              </a:ext>
            </a:extLst>
          </p:cNvPr>
          <p:cNvSpPr/>
          <p:nvPr/>
        </p:nvSpPr>
        <p:spPr>
          <a:xfrm>
            <a:off x="499342" y="3792507"/>
            <a:ext cx="5893435" cy="37252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6" name="Rectangle 185">
            <a:extLst>
              <a:ext uri="{FF2B5EF4-FFF2-40B4-BE49-F238E27FC236}">
                <a16:creationId xmlns:a16="http://schemas.microsoft.com/office/drawing/2014/main" id="{CC52757E-2F15-4E16-9713-2ED5C2836FFE}"/>
              </a:ext>
            </a:extLst>
          </p:cNvPr>
          <p:cNvSpPr/>
          <p:nvPr/>
        </p:nvSpPr>
        <p:spPr>
          <a:xfrm>
            <a:off x="4042328" y="3831246"/>
            <a:ext cx="2307120" cy="29495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7" name="TextBox 186">
            <a:extLst>
              <a:ext uri="{FF2B5EF4-FFF2-40B4-BE49-F238E27FC236}">
                <a16:creationId xmlns:a16="http://schemas.microsoft.com/office/drawing/2014/main" id="{75C1CD6C-0C20-4503-AEA6-C0CA8B2195B2}"/>
              </a:ext>
            </a:extLst>
          </p:cNvPr>
          <p:cNvSpPr txBox="1"/>
          <p:nvPr/>
        </p:nvSpPr>
        <p:spPr>
          <a:xfrm>
            <a:off x="475939" y="3845558"/>
            <a:ext cx="4459745" cy="276999"/>
          </a:xfrm>
          <a:prstGeom prst="rect">
            <a:avLst/>
          </a:prstGeom>
          <a:noFill/>
        </p:spPr>
        <p:txBody>
          <a:bodyPr wrap="square" rtlCol="0">
            <a:spAutoFit/>
          </a:bodyPr>
          <a:lstStyle/>
          <a:p>
            <a:r>
              <a:rPr lang="en-AU" sz="1200" b="1" dirty="0">
                <a:latin typeface="Arial Narrow" panose="020B0606020202030204" pitchFamily="34" charset="0"/>
              </a:rPr>
              <a:t>Q. </a:t>
            </a:r>
            <a:r>
              <a:rPr lang="en-US" sz="1200" b="1" dirty="0">
                <a:latin typeface="Arial Narrow" panose="020B0606020202030204" pitchFamily="34" charset="0"/>
              </a:rPr>
              <a:t> How much money is each fish worth in Figure 1? Ans</a:t>
            </a:r>
            <a:r>
              <a:rPr lang="en-US" sz="1150" b="1" dirty="0">
                <a:latin typeface="Arial Narrow" panose="020B0606020202030204" pitchFamily="34" charset="0"/>
              </a:rPr>
              <a:t>.  </a:t>
            </a:r>
            <a:r>
              <a:rPr lang="en-AU" sz="1150" b="1" dirty="0">
                <a:latin typeface="Arial Narrow" panose="020B0606020202030204" pitchFamily="34" charset="0"/>
              </a:rPr>
              <a:t> </a:t>
            </a:r>
          </a:p>
        </p:txBody>
      </p:sp>
      <p:sp>
        <p:nvSpPr>
          <p:cNvPr id="192" name="TextBox 191">
            <a:extLst>
              <a:ext uri="{FF2B5EF4-FFF2-40B4-BE49-F238E27FC236}">
                <a16:creationId xmlns:a16="http://schemas.microsoft.com/office/drawing/2014/main" id="{87DB3523-7634-45C5-BFFE-C0565CE67862}"/>
              </a:ext>
            </a:extLst>
          </p:cNvPr>
          <p:cNvSpPr txBox="1"/>
          <p:nvPr/>
        </p:nvSpPr>
        <p:spPr>
          <a:xfrm>
            <a:off x="4819314" y="3867468"/>
            <a:ext cx="115102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$25,000</a:t>
            </a:r>
          </a:p>
        </p:txBody>
      </p:sp>
      <p:cxnSp>
        <p:nvCxnSpPr>
          <p:cNvPr id="116" name="Straight Connector 115">
            <a:extLst>
              <a:ext uri="{FF2B5EF4-FFF2-40B4-BE49-F238E27FC236}">
                <a16:creationId xmlns:a16="http://schemas.microsoft.com/office/drawing/2014/main" id="{73CC763D-C8E7-46BA-B5B8-D38628ED0CB7}"/>
              </a:ext>
            </a:extLst>
          </p:cNvPr>
          <p:cNvCxnSpPr>
            <a:cxnSpLocks/>
            <a:stCxn id="8" idx="5"/>
          </p:cNvCxnSpPr>
          <p:nvPr/>
        </p:nvCxnSpPr>
        <p:spPr>
          <a:xfrm flipV="1">
            <a:off x="1093639" y="2142093"/>
            <a:ext cx="660624" cy="316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759ECBE1-0A73-484A-874B-FA3574846A4D}"/>
              </a:ext>
            </a:extLst>
          </p:cNvPr>
          <p:cNvCxnSpPr>
            <a:cxnSpLocks/>
            <a:endCxn id="147" idx="5"/>
          </p:cNvCxnSpPr>
          <p:nvPr/>
        </p:nvCxnSpPr>
        <p:spPr>
          <a:xfrm flipH="1">
            <a:off x="1711688" y="2137568"/>
            <a:ext cx="46502" cy="7565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D4160AE-8E1F-4A3E-AD4B-41D9C5F5647F}"/>
              </a:ext>
            </a:extLst>
          </p:cNvPr>
          <p:cNvCxnSpPr>
            <a:cxnSpLocks/>
            <a:stCxn id="8" idx="5"/>
          </p:cNvCxnSpPr>
          <p:nvPr/>
        </p:nvCxnSpPr>
        <p:spPr>
          <a:xfrm flipV="1">
            <a:off x="1093639" y="1888810"/>
            <a:ext cx="889025" cy="5694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CD56F22F-30F8-4232-AD68-3BEF75F7A812}"/>
              </a:ext>
            </a:extLst>
          </p:cNvPr>
          <p:cNvCxnSpPr>
            <a:cxnSpLocks/>
          </p:cNvCxnSpPr>
          <p:nvPr/>
        </p:nvCxnSpPr>
        <p:spPr>
          <a:xfrm>
            <a:off x="1991938" y="1888810"/>
            <a:ext cx="583052" cy="10508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C43FFAE1-096B-4825-A6CF-9F680058828D}"/>
              </a:ext>
            </a:extLst>
          </p:cNvPr>
          <p:cNvCxnSpPr>
            <a:cxnSpLocks/>
            <a:stCxn id="8" idx="4"/>
          </p:cNvCxnSpPr>
          <p:nvPr/>
        </p:nvCxnSpPr>
        <p:spPr>
          <a:xfrm flipV="1">
            <a:off x="1133980" y="2015626"/>
            <a:ext cx="1360411" cy="4694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5F72AD1-2972-458E-9C76-0335C89EF288}"/>
              </a:ext>
            </a:extLst>
          </p:cNvPr>
          <p:cNvCxnSpPr>
            <a:cxnSpLocks/>
            <a:endCxn id="153" idx="5"/>
          </p:cNvCxnSpPr>
          <p:nvPr/>
        </p:nvCxnSpPr>
        <p:spPr>
          <a:xfrm>
            <a:off x="2490152" y="2006789"/>
            <a:ext cx="477543" cy="872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8A76825F-3595-496B-8447-8E84168380F4}"/>
              </a:ext>
            </a:extLst>
          </p:cNvPr>
          <p:cNvSpPr txBox="1"/>
          <p:nvPr/>
        </p:nvSpPr>
        <p:spPr>
          <a:xfrm>
            <a:off x="4707877" y="1951575"/>
            <a:ext cx="586446" cy="246221"/>
          </a:xfrm>
          <a:prstGeom prst="rect">
            <a:avLst/>
          </a:prstGeom>
          <a:noFill/>
        </p:spPr>
        <p:txBody>
          <a:bodyPr wrap="square" rtlCol="0">
            <a:spAutoFit/>
          </a:bodyPr>
          <a:lstStyle/>
          <a:p>
            <a:pPr algn="ctr"/>
            <a:r>
              <a:rPr lang="en-AU" sz="1000" b="1" dirty="0">
                <a:highlight>
                  <a:srgbClr val="C0C0C0"/>
                </a:highlight>
                <a:latin typeface="Arial Narrow" panose="020B0606020202030204" pitchFamily="34" charset="0"/>
              </a:rPr>
              <a:t>$25,000</a:t>
            </a:r>
          </a:p>
        </p:txBody>
      </p:sp>
      <p:sp>
        <p:nvSpPr>
          <p:cNvPr id="128" name="TextBox 127">
            <a:extLst>
              <a:ext uri="{FF2B5EF4-FFF2-40B4-BE49-F238E27FC236}">
                <a16:creationId xmlns:a16="http://schemas.microsoft.com/office/drawing/2014/main" id="{8B9434EA-BA50-45EC-A8B8-787FB7504A5E}"/>
              </a:ext>
            </a:extLst>
          </p:cNvPr>
          <p:cNvSpPr txBox="1"/>
          <p:nvPr/>
        </p:nvSpPr>
        <p:spPr>
          <a:xfrm>
            <a:off x="4116855" y="1947109"/>
            <a:ext cx="670834" cy="246221"/>
          </a:xfrm>
          <a:prstGeom prst="rect">
            <a:avLst/>
          </a:prstGeom>
          <a:noFill/>
        </p:spPr>
        <p:txBody>
          <a:bodyPr wrap="square" rtlCol="0">
            <a:spAutoFit/>
          </a:bodyPr>
          <a:lstStyle/>
          <a:p>
            <a:pPr algn="ctr"/>
            <a:r>
              <a:rPr lang="en-AU" sz="1000" b="1" dirty="0">
                <a:highlight>
                  <a:srgbClr val="C0C0C0"/>
                </a:highlight>
                <a:latin typeface="Arial Narrow" panose="020B0606020202030204" pitchFamily="34" charset="0"/>
              </a:rPr>
              <a:t>$25,000</a:t>
            </a:r>
          </a:p>
        </p:txBody>
      </p:sp>
      <p:sp>
        <p:nvSpPr>
          <p:cNvPr id="143" name="TextBox 142">
            <a:extLst>
              <a:ext uri="{FF2B5EF4-FFF2-40B4-BE49-F238E27FC236}">
                <a16:creationId xmlns:a16="http://schemas.microsoft.com/office/drawing/2014/main" id="{4817A416-E2B5-4236-B836-DD1D1C660ACE}"/>
              </a:ext>
            </a:extLst>
          </p:cNvPr>
          <p:cNvSpPr txBox="1"/>
          <p:nvPr/>
        </p:nvSpPr>
        <p:spPr>
          <a:xfrm>
            <a:off x="5140909" y="1953497"/>
            <a:ext cx="655819" cy="246221"/>
          </a:xfrm>
          <a:prstGeom prst="rect">
            <a:avLst/>
          </a:prstGeom>
          <a:noFill/>
        </p:spPr>
        <p:txBody>
          <a:bodyPr wrap="square" rtlCol="0">
            <a:spAutoFit/>
          </a:bodyPr>
          <a:lstStyle/>
          <a:p>
            <a:pPr algn="ctr"/>
            <a:r>
              <a:rPr lang="en-AU" sz="1000" b="1" dirty="0">
                <a:highlight>
                  <a:srgbClr val="C0C0C0"/>
                </a:highlight>
                <a:latin typeface="Arial Narrow" panose="020B0606020202030204" pitchFamily="34" charset="0"/>
              </a:rPr>
              <a:t>$25,000</a:t>
            </a:r>
          </a:p>
        </p:txBody>
      </p:sp>
      <p:sp>
        <p:nvSpPr>
          <p:cNvPr id="155" name="TextBox 154">
            <a:extLst>
              <a:ext uri="{FF2B5EF4-FFF2-40B4-BE49-F238E27FC236}">
                <a16:creationId xmlns:a16="http://schemas.microsoft.com/office/drawing/2014/main" id="{E855471B-7F71-4AA4-94C4-2B02E0B3E5CD}"/>
              </a:ext>
            </a:extLst>
          </p:cNvPr>
          <p:cNvSpPr txBox="1"/>
          <p:nvPr/>
        </p:nvSpPr>
        <p:spPr>
          <a:xfrm>
            <a:off x="3621059" y="1945098"/>
            <a:ext cx="670834" cy="246221"/>
          </a:xfrm>
          <a:prstGeom prst="rect">
            <a:avLst/>
          </a:prstGeom>
          <a:noFill/>
        </p:spPr>
        <p:txBody>
          <a:bodyPr wrap="square" rtlCol="0">
            <a:spAutoFit/>
          </a:bodyPr>
          <a:lstStyle/>
          <a:p>
            <a:pPr algn="ctr"/>
            <a:r>
              <a:rPr lang="en-AU" sz="1000" b="1" dirty="0">
                <a:highlight>
                  <a:srgbClr val="C0C0C0"/>
                </a:highlight>
                <a:latin typeface="Arial Narrow" panose="020B0606020202030204" pitchFamily="34" charset="0"/>
              </a:rPr>
              <a:t>$25,000</a:t>
            </a:r>
          </a:p>
        </p:txBody>
      </p:sp>
      <p:sp>
        <p:nvSpPr>
          <p:cNvPr id="156" name="TextBox 155">
            <a:extLst>
              <a:ext uri="{FF2B5EF4-FFF2-40B4-BE49-F238E27FC236}">
                <a16:creationId xmlns:a16="http://schemas.microsoft.com/office/drawing/2014/main" id="{4C5C86DD-D0E2-40C2-AF11-F591AB2FC744}"/>
              </a:ext>
            </a:extLst>
          </p:cNvPr>
          <p:cNvSpPr txBox="1"/>
          <p:nvPr/>
        </p:nvSpPr>
        <p:spPr>
          <a:xfrm>
            <a:off x="667740" y="1944586"/>
            <a:ext cx="670834" cy="246221"/>
          </a:xfrm>
          <a:prstGeom prst="rect">
            <a:avLst/>
          </a:prstGeom>
          <a:noFill/>
        </p:spPr>
        <p:txBody>
          <a:bodyPr wrap="square" rtlCol="0">
            <a:spAutoFit/>
          </a:bodyPr>
          <a:lstStyle/>
          <a:p>
            <a:pPr algn="ctr"/>
            <a:r>
              <a:rPr lang="en-AU" sz="1000" b="1" dirty="0">
                <a:highlight>
                  <a:srgbClr val="C0C0C0"/>
                </a:highlight>
                <a:latin typeface="Arial Narrow" panose="020B0606020202030204" pitchFamily="34" charset="0"/>
              </a:rPr>
              <a:t>$100,000</a:t>
            </a:r>
          </a:p>
        </p:txBody>
      </p:sp>
      <p:sp>
        <p:nvSpPr>
          <p:cNvPr id="13" name="Rectangle 12">
            <a:extLst>
              <a:ext uri="{FF2B5EF4-FFF2-40B4-BE49-F238E27FC236}">
                <a16:creationId xmlns:a16="http://schemas.microsoft.com/office/drawing/2014/main" id="{93BC7F06-7719-4542-A4AE-9F8958D33873}"/>
              </a:ext>
            </a:extLst>
          </p:cNvPr>
          <p:cNvSpPr/>
          <p:nvPr/>
        </p:nvSpPr>
        <p:spPr>
          <a:xfrm>
            <a:off x="2953713" y="6311205"/>
            <a:ext cx="3429214" cy="35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TextBox 121">
            <a:extLst>
              <a:ext uri="{FF2B5EF4-FFF2-40B4-BE49-F238E27FC236}">
                <a16:creationId xmlns:a16="http://schemas.microsoft.com/office/drawing/2014/main" id="{4FC91305-1EF1-43C8-8FA0-BD54E1C9E161}"/>
              </a:ext>
            </a:extLst>
          </p:cNvPr>
          <p:cNvSpPr txBox="1"/>
          <p:nvPr/>
        </p:nvSpPr>
        <p:spPr>
          <a:xfrm>
            <a:off x="2967695" y="6318869"/>
            <a:ext cx="3429214"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Stop people ‘racing’ to catch fish</a:t>
            </a:r>
          </a:p>
        </p:txBody>
      </p:sp>
      <p:sp>
        <p:nvSpPr>
          <p:cNvPr id="24" name="Rectangle 23">
            <a:extLst>
              <a:ext uri="{FF2B5EF4-FFF2-40B4-BE49-F238E27FC236}">
                <a16:creationId xmlns:a16="http://schemas.microsoft.com/office/drawing/2014/main" id="{8623D871-EF67-4AF9-AB8B-0A567418D540}"/>
              </a:ext>
            </a:extLst>
          </p:cNvPr>
          <p:cNvSpPr/>
          <p:nvPr/>
        </p:nvSpPr>
        <p:spPr>
          <a:xfrm>
            <a:off x="436928" y="8529045"/>
            <a:ext cx="5950622" cy="338554"/>
          </a:xfrm>
          <a:prstGeom prst="rect">
            <a:avLst/>
          </a:prstGeom>
        </p:spPr>
        <p:txBody>
          <a:bodyPr wrap="square">
            <a:spAutoFit/>
          </a:bodyPr>
          <a:lstStyle/>
          <a:p>
            <a:r>
              <a:rPr lang="en-US" sz="800" dirty="0">
                <a:latin typeface="Arial Narrow" panose="020B0606020202030204" pitchFamily="34" charset="0"/>
                <a:sym typeface="Wingdings" panose="05000000000000000000" pitchFamily="2" charset="2"/>
              </a:rPr>
              <a:t>* Alternatively, management decide on the number of quotas available. Then, fishers bid $ to buy the quotas at an auction.</a:t>
            </a:r>
          </a:p>
          <a:p>
            <a:r>
              <a:rPr lang="en-US" sz="800" dirty="0">
                <a:latin typeface="Arial Narrow" panose="020B0606020202030204" pitchFamily="34" charset="0"/>
                <a:sym typeface="Wingdings" panose="05000000000000000000" pitchFamily="2" charset="2"/>
              </a:rPr>
              <a:t>** or; TACC (Total Allowable Commercial Catch). </a:t>
            </a:r>
            <a:endParaRPr lang="en-AU" sz="800" dirty="0"/>
          </a:p>
        </p:txBody>
      </p:sp>
      <p:cxnSp>
        <p:nvCxnSpPr>
          <p:cNvPr id="2" name="Straight Connector 1">
            <a:extLst>
              <a:ext uri="{FF2B5EF4-FFF2-40B4-BE49-F238E27FC236}">
                <a16:creationId xmlns:a16="http://schemas.microsoft.com/office/drawing/2014/main" id="{3F7A32BD-1D63-ED0E-E9E8-7D8F29A624DC}"/>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6">
            <a:extLst>
              <a:ext uri="{FF2B5EF4-FFF2-40B4-BE49-F238E27FC236}">
                <a16:creationId xmlns:a16="http://schemas.microsoft.com/office/drawing/2014/main" id="{7EB11E2B-815F-E4C9-2F1D-0B3F27D5140C}"/>
              </a:ext>
            </a:extLst>
          </p:cNvPr>
          <p:cNvSpPr txBox="1"/>
          <p:nvPr/>
        </p:nvSpPr>
        <p:spPr>
          <a:xfrm>
            <a:off x="2560896"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Australia’s Fisheries Management</a:t>
            </a:r>
            <a:endParaRPr lang="en-AU" sz="1100" b="1" dirty="0">
              <a:latin typeface="Arial Narrow" pitchFamily="34" charset="0"/>
            </a:endParaRPr>
          </a:p>
        </p:txBody>
      </p:sp>
      <p:sp>
        <p:nvSpPr>
          <p:cNvPr id="6" name="TextBox 36">
            <a:extLst>
              <a:ext uri="{FF2B5EF4-FFF2-40B4-BE49-F238E27FC236}">
                <a16:creationId xmlns:a16="http://schemas.microsoft.com/office/drawing/2014/main" id="{A6150654-4482-3FF3-8127-661DC9F4FE87}"/>
              </a:ext>
            </a:extLst>
          </p:cNvPr>
          <p:cNvSpPr txBox="1"/>
          <p:nvPr/>
        </p:nvSpPr>
        <p:spPr>
          <a:xfrm>
            <a:off x="404664"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3218215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79D62-EE25-22AF-ECFC-98D5FDF0F187}"/>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05E68325-6639-9816-C126-40137A3D893E}"/>
              </a:ext>
            </a:extLst>
          </p:cNvPr>
          <p:cNvSpPr txBox="1"/>
          <p:nvPr/>
        </p:nvSpPr>
        <p:spPr>
          <a:xfrm>
            <a:off x="1456261" y="214201"/>
            <a:ext cx="4136929" cy="584775"/>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anose="020B0606020202030204" pitchFamily="34" charset="0"/>
              </a:rPr>
              <a:t> monitoring and control of total allowable catch and fixed quotas</a:t>
            </a:r>
            <a:endParaRPr lang="en-US" sz="1200" b="1" dirty="0">
              <a:latin typeface="Arial Narrow" pitchFamily="34" charset="0"/>
            </a:endParaRPr>
          </a:p>
        </p:txBody>
      </p:sp>
      <p:sp>
        <p:nvSpPr>
          <p:cNvPr id="31" name="TextBox 30">
            <a:extLst>
              <a:ext uri="{FF2B5EF4-FFF2-40B4-BE49-F238E27FC236}">
                <a16:creationId xmlns:a16="http://schemas.microsoft.com/office/drawing/2014/main" id="{F627D30D-FD96-71C3-B1BA-77586EACCD34}"/>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B5C2A141-C1E2-E778-6271-0081E275364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A0C96CEA-CD43-50BB-50B4-DB3D30BA9A4B}"/>
              </a:ext>
            </a:extLst>
          </p:cNvPr>
          <p:cNvSpPr/>
          <p:nvPr/>
        </p:nvSpPr>
        <p:spPr>
          <a:xfrm>
            <a:off x="508863" y="964142"/>
            <a:ext cx="5844292" cy="77999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7A41CAB9-1088-2D22-6B89-8C67B358869E}"/>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EFF2515F-DD1E-9A85-CCFB-D33B8AD84EC9}"/>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2A657A73-F694-5F9E-D3B5-53C2B12E06B1}"/>
              </a:ext>
            </a:extLst>
          </p:cNvPr>
          <p:cNvSpPr txBox="1"/>
          <p:nvPr/>
        </p:nvSpPr>
        <p:spPr>
          <a:xfrm>
            <a:off x="5693106" y="230847"/>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0067917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74208" y="46152"/>
            <a:ext cx="4112222" cy="1107996"/>
          </a:xfrm>
          <a:prstGeom prst="rect">
            <a:avLst/>
          </a:prstGeom>
          <a:noFill/>
        </p:spPr>
        <p:txBody>
          <a:bodyPr wrap="square" rtlCol="0">
            <a:spAutoFit/>
          </a:bodyPr>
          <a:lstStyle/>
          <a:p>
            <a:r>
              <a:rPr lang="en-US" b="1" dirty="0">
                <a:latin typeface="Arial Narrow" pitchFamily="34" charset="0"/>
              </a:rPr>
              <a:t>24. Dynamic Management Tools –</a:t>
            </a:r>
            <a:r>
              <a:rPr lang="en-US" sz="1200" b="1" dirty="0">
                <a:latin typeface="Arial Narrow" panose="020B0606020202030204" pitchFamily="34" charset="0"/>
              </a:rPr>
              <a:t> </a:t>
            </a:r>
            <a:r>
              <a:rPr lang="en-US" sz="1200" dirty="0">
                <a:latin typeface="Arial Narrow" panose="020B0606020202030204" pitchFamily="34" charset="0"/>
              </a:rPr>
              <a:t>Describe dynamic spatial zoning fish management (including e-monitoring) as a fish management technique in terms of ecosystem-based management in relation to a case study, e.g. southern bluefin tuna (</a:t>
            </a:r>
            <a:r>
              <a:rPr lang="en-US" sz="1200" i="1" dirty="0">
                <a:latin typeface="Arial Narrow" panose="020B0606020202030204" pitchFamily="34" charset="0"/>
              </a:rPr>
              <a:t>Thunnus </a:t>
            </a:r>
            <a:r>
              <a:rPr lang="en-US" sz="1200" i="1" dirty="0" err="1">
                <a:latin typeface="Arial Narrow" panose="020B0606020202030204" pitchFamily="34" charset="0"/>
              </a:rPr>
              <a:t>maccoyii</a:t>
            </a:r>
            <a:r>
              <a:rPr lang="en-US" sz="1200" dirty="0">
                <a:latin typeface="Arial Narrow" panose="020B0606020202030204" pitchFamily="34" charset="0"/>
              </a:rPr>
              <a:t>).</a:t>
            </a:r>
            <a:endParaRPr lang="en-US" sz="1200" i="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1" name="Straight Connector 10">
            <a:extLst>
              <a:ext uri="{FF2B5EF4-FFF2-40B4-BE49-F238E27FC236}">
                <a16:creationId xmlns:a16="http://schemas.microsoft.com/office/drawing/2014/main" id="{8E2D6639-4EC0-4A5F-BDD3-B89AF4DFCFE3}"/>
              </a:ext>
            </a:extLst>
          </p:cNvPr>
          <p:cNvCxnSpPr/>
          <p:nvPr/>
        </p:nvCxnSpPr>
        <p:spPr>
          <a:xfrm flipH="1">
            <a:off x="508863" y="126163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C952898-40BA-4E04-B741-2F6C6431068E}"/>
              </a:ext>
            </a:extLst>
          </p:cNvPr>
          <p:cNvCxnSpPr/>
          <p:nvPr/>
        </p:nvCxnSpPr>
        <p:spPr>
          <a:xfrm flipH="1">
            <a:off x="508863" y="125963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ECA2FD8-952A-4A1A-8247-B9A6F5071548}"/>
              </a:ext>
            </a:extLst>
          </p:cNvPr>
          <p:cNvSpPr/>
          <p:nvPr/>
        </p:nvSpPr>
        <p:spPr>
          <a:xfrm>
            <a:off x="500236" y="1271935"/>
            <a:ext cx="5863484" cy="5695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800" b="1" dirty="0">
                <a:solidFill>
                  <a:schemeClr val="tx1"/>
                </a:solidFill>
                <a:latin typeface="Arial Narrow" panose="020B0606020202030204" pitchFamily="34" charset="0"/>
              </a:rPr>
              <a:t>Dynamic spatial zoning fish management: a management tool used to restrict fisher access to predicted dynamic habitats of protected species e-monitoring: electronic monitoring (e.g. cameras, GPS) that collect catch data on fishing vessels to verify fisher logbook reports.</a:t>
            </a:r>
          </a:p>
          <a:p>
            <a:r>
              <a:rPr lang="en-AU" sz="800" b="1" dirty="0">
                <a:solidFill>
                  <a:schemeClr val="tx1"/>
                </a:solidFill>
                <a:latin typeface="Arial Narrow" panose="020B0606020202030204" pitchFamily="34" charset="0"/>
              </a:rPr>
              <a:t>Bycatch: species that physically interact with fishing vessels and/or fishing gear and are not usually kept by commercial fishers</a:t>
            </a:r>
            <a:r>
              <a:rPr lang="en-AU" sz="800" b="1" baseline="30000" dirty="0">
                <a:solidFill>
                  <a:schemeClr val="tx1"/>
                </a:solidFill>
                <a:latin typeface="Arial Narrow" panose="020B0606020202030204" pitchFamily="34" charset="0"/>
              </a:rPr>
              <a:t>[1]</a:t>
            </a:r>
            <a:r>
              <a:rPr lang="en-AU" sz="800" b="1" dirty="0">
                <a:solidFill>
                  <a:schemeClr val="tx1"/>
                </a:solidFill>
                <a:latin typeface="Arial Narrow" panose="020B0606020202030204" pitchFamily="34" charset="0"/>
              </a:rPr>
              <a:t>.</a:t>
            </a:r>
            <a:endParaRPr lang="en-AU" sz="800" b="1" dirty="0">
              <a:solidFill>
                <a:srgbClr val="FF0000"/>
              </a:solidFill>
              <a:latin typeface="Arial Narrow" panose="020B0606020202030204" pitchFamily="34" charset="0"/>
            </a:endParaRPr>
          </a:p>
          <a:p>
            <a:r>
              <a:rPr lang="en-AU" sz="800" b="1" dirty="0">
                <a:solidFill>
                  <a:schemeClr val="tx1"/>
                </a:solidFill>
                <a:latin typeface="Arial Narrow" panose="020B0606020202030204" pitchFamily="34" charset="0"/>
              </a:rPr>
              <a:t>Discards: Any part of the catch which is returned to the sea, dead or alive</a:t>
            </a:r>
            <a:r>
              <a:rPr lang="en-AU" sz="800" b="1" baseline="30000" dirty="0">
                <a:solidFill>
                  <a:schemeClr val="tx1"/>
                </a:solidFill>
                <a:latin typeface="Arial Narrow" panose="020B0606020202030204" pitchFamily="34" charset="0"/>
              </a:rPr>
              <a:t>[1]</a:t>
            </a:r>
            <a:r>
              <a:rPr lang="en-AU" sz="800" b="1" dirty="0">
                <a:solidFill>
                  <a:schemeClr val="tx1"/>
                </a:solidFill>
                <a:latin typeface="Arial Narrow" panose="020B0606020202030204" pitchFamily="34" charset="0"/>
              </a:rPr>
              <a:t>.</a:t>
            </a:r>
            <a:endParaRPr lang="en-AU" sz="800" b="1" dirty="0">
              <a:solidFill>
                <a:srgbClr val="FF0000"/>
              </a:solidFill>
              <a:latin typeface="Arial Narrow" panose="020B0606020202030204" pitchFamily="34" charset="0"/>
            </a:endParaRPr>
          </a:p>
        </p:txBody>
      </p:sp>
      <p:cxnSp>
        <p:nvCxnSpPr>
          <p:cNvPr id="18" name="Straight Connector 17">
            <a:extLst>
              <a:ext uri="{FF2B5EF4-FFF2-40B4-BE49-F238E27FC236}">
                <a16:creationId xmlns:a16="http://schemas.microsoft.com/office/drawing/2014/main" id="{83453B8F-6590-4110-BE83-F092ECDC99FB}"/>
              </a:ext>
            </a:extLst>
          </p:cNvPr>
          <p:cNvCxnSpPr/>
          <p:nvPr/>
        </p:nvCxnSpPr>
        <p:spPr>
          <a:xfrm flipH="1">
            <a:off x="500236" y="184151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336AD1E-149E-44FE-BAE7-57D3F16446AC}"/>
              </a:ext>
            </a:extLst>
          </p:cNvPr>
          <p:cNvSpPr/>
          <p:nvPr/>
        </p:nvSpPr>
        <p:spPr>
          <a:xfrm>
            <a:off x="429270" y="8385501"/>
            <a:ext cx="5968450" cy="461665"/>
          </a:xfrm>
          <a:prstGeom prst="rect">
            <a:avLst/>
          </a:prstGeom>
        </p:spPr>
        <p:txBody>
          <a:bodyPr wrap="square">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AFMA. (2019). Bycatch and Discarding. Australian Fisheries Management Authority. Accessed 14.06.2019 from: https://www.afma.gov.au/sustainability-environment/bycatch-discarding</a:t>
            </a:r>
          </a:p>
          <a:p>
            <a:r>
              <a:rPr lang="en-AU" sz="600" baseline="30000" dirty="0">
                <a:latin typeface="Arial Narrow" panose="020B0606020202030204" pitchFamily="34" charset="0"/>
              </a:rPr>
              <a:t>[2] </a:t>
            </a:r>
            <a:r>
              <a:rPr lang="en-AU" sz="600" dirty="0">
                <a:latin typeface="Arial Narrow" panose="020B0606020202030204" pitchFamily="34" charset="0"/>
              </a:rPr>
              <a:t>AFMA. (2019). E-monitoring requirements. Australian Fisheries Management Authority. Access 14.06.2019 from: https://www.afma.gov.au/fisheries-services/e-monitoring-requirements</a:t>
            </a:r>
          </a:p>
          <a:p>
            <a:r>
              <a:rPr lang="en-AU" sz="600" baseline="30000" dirty="0">
                <a:latin typeface="Arial Narrow" panose="020B0606020202030204" pitchFamily="34" charset="0"/>
              </a:rPr>
              <a:t>[3] </a:t>
            </a:r>
            <a:r>
              <a:rPr lang="en-AU" sz="600" dirty="0">
                <a:latin typeface="Arial Narrow" panose="020B0606020202030204" pitchFamily="34" charset="0"/>
              </a:rPr>
              <a:t>Hobday, A.J., Hartog, J.R., </a:t>
            </a:r>
            <a:r>
              <a:rPr lang="en-AU" sz="600" dirty="0" err="1">
                <a:latin typeface="Arial Narrow" panose="020B0606020202030204" pitchFamily="34" charset="0"/>
              </a:rPr>
              <a:t>Timmiss</a:t>
            </a:r>
            <a:r>
              <a:rPr lang="en-AU" sz="600" dirty="0">
                <a:latin typeface="Arial Narrow" panose="020B0606020202030204" pitchFamily="34" charset="0"/>
              </a:rPr>
              <a:t>, T. and Fielding, H. (2010). Dynamic spatial zoning to manage southern bluefin tuna </a:t>
            </a:r>
            <a:r>
              <a:rPr lang="en-AU" sz="600" i="1" dirty="0">
                <a:latin typeface="Arial Narrow" panose="020B0606020202030204" pitchFamily="34" charset="0"/>
              </a:rPr>
              <a:t>(</a:t>
            </a:r>
            <a:r>
              <a:rPr lang="en-AU" sz="600" i="1" dirty="0" err="1">
                <a:latin typeface="Arial Narrow" panose="020B0606020202030204" pitchFamily="34" charset="0"/>
              </a:rPr>
              <a:t>Thannus</a:t>
            </a:r>
            <a:r>
              <a:rPr lang="en-AU" sz="600" i="1" dirty="0">
                <a:latin typeface="Arial Narrow" panose="020B0606020202030204" pitchFamily="34" charset="0"/>
              </a:rPr>
              <a:t> </a:t>
            </a:r>
            <a:r>
              <a:rPr lang="en-AU" sz="600" i="1" dirty="0" err="1">
                <a:latin typeface="Arial Narrow" panose="020B0606020202030204" pitchFamily="34" charset="0"/>
              </a:rPr>
              <a:t>maccoyii</a:t>
            </a:r>
            <a:r>
              <a:rPr lang="en-AU" sz="600" i="1" dirty="0">
                <a:latin typeface="Arial Narrow" panose="020B0606020202030204" pitchFamily="34" charset="0"/>
              </a:rPr>
              <a:t>) </a:t>
            </a:r>
            <a:r>
              <a:rPr lang="en-AU" sz="600" dirty="0">
                <a:latin typeface="Arial Narrow" panose="020B0606020202030204" pitchFamily="34" charset="0"/>
              </a:rPr>
              <a:t>capture in a multi-species longline fishery. </a:t>
            </a:r>
            <a:r>
              <a:rPr lang="en-AU" sz="600" i="1" dirty="0">
                <a:latin typeface="Arial Narrow" panose="020B0606020202030204" pitchFamily="34" charset="0"/>
              </a:rPr>
              <a:t>Fisheries oceanography. 19:3, 243-253. DOI: 10.1111/j.1365-2419.2010.00540.x</a:t>
            </a:r>
          </a:p>
        </p:txBody>
      </p:sp>
      <p:sp>
        <p:nvSpPr>
          <p:cNvPr id="20" name="Rectangle 19">
            <a:extLst>
              <a:ext uri="{FF2B5EF4-FFF2-40B4-BE49-F238E27FC236}">
                <a16:creationId xmlns:a16="http://schemas.microsoft.com/office/drawing/2014/main" id="{C194669B-52DD-4342-AD9C-14EFC1D6B9AD}"/>
              </a:ext>
            </a:extLst>
          </p:cNvPr>
          <p:cNvSpPr/>
          <p:nvPr/>
        </p:nvSpPr>
        <p:spPr>
          <a:xfrm>
            <a:off x="433439" y="1848157"/>
            <a:ext cx="6091905" cy="1077218"/>
          </a:xfrm>
          <a:prstGeom prst="rect">
            <a:avLst/>
          </a:prstGeom>
          <a:noFill/>
        </p:spPr>
        <p:txBody>
          <a:bodyPr wrap="square">
            <a:spAutoFit/>
          </a:bodyPr>
          <a:lstStyle/>
          <a:p>
            <a:r>
              <a:rPr lang="en-AU" sz="1600" b="1" dirty="0">
                <a:latin typeface="Arial Narrow" panose="020B0606020202030204" pitchFamily="34" charset="0"/>
              </a:rPr>
              <a:t>Dynamic Spatial Zoning Fish Management</a:t>
            </a:r>
          </a:p>
          <a:p>
            <a:r>
              <a:rPr lang="en-US" sz="1200" dirty="0">
                <a:latin typeface="Arial Narrow" panose="020B0606020202030204" pitchFamily="34" charset="0"/>
                <a:sym typeface="Wingdings" panose="05000000000000000000" pitchFamily="2" charset="2"/>
              </a:rPr>
              <a:t>What is dynamic spatial zoning fish management? Let’s look at each word individually….</a:t>
            </a:r>
          </a:p>
          <a:p>
            <a:r>
              <a:rPr lang="en-US" sz="1200" b="1" dirty="0">
                <a:latin typeface="Arial Narrow" panose="020B0606020202030204" pitchFamily="34" charset="0"/>
                <a:sym typeface="Wingdings" panose="05000000000000000000" pitchFamily="2" charset="2"/>
              </a:rPr>
              <a:t>Dynamic </a:t>
            </a:r>
            <a:r>
              <a:rPr lang="en-US" sz="1200" dirty="0">
                <a:latin typeface="Arial Narrow" panose="020B0606020202030204" pitchFamily="34" charset="0"/>
                <a:sym typeface="Wingdings" panose="05000000000000000000" pitchFamily="2" charset="2"/>
              </a:rPr>
              <a:t>means constantly changing. </a:t>
            </a:r>
            <a:r>
              <a:rPr lang="en-US" sz="1200" b="1" dirty="0">
                <a:latin typeface="Arial Narrow" panose="020B0606020202030204" pitchFamily="34" charset="0"/>
                <a:sym typeface="Wingdings" panose="05000000000000000000" pitchFamily="2" charset="2"/>
              </a:rPr>
              <a:t>Spatial </a:t>
            </a:r>
            <a:r>
              <a:rPr lang="en-US" sz="1200" dirty="0">
                <a:latin typeface="Arial Narrow" panose="020B0606020202030204" pitchFamily="34" charset="0"/>
                <a:sym typeface="Wingdings" panose="05000000000000000000" pitchFamily="2" charset="2"/>
              </a:rPr>
              <a:t>means relating to or occupying space (e.g. location). </a:t>
            </a:r>
            <a:r>
              <a:rPr lang="en-US" sz="1200" b="1" dirty="0">
                <a:latin typeface="Arial Narrow" panose="020B0606020202030204" pitchFamily="34" charset="0"/>
                <a:sym typeface="Wingdings" panose="05000000000000000000" pitchFamily="2" charset="2"/>
              </a:rPr>
              <a:t>Zoning </a:t>
            </a:r>
            <a:r>
              <a:rPr lang="en-US" sz="1200" dirty="0">
                <a:latin typeface="Arial Narrow" panose="020B0606020202030204" pitchFamily="34" charset="0"/>
                <a:sym typeface="Wingdings" panose="05000000000000000000" pitchFamily="2" charset="2"/>
              </a:rPr>
              <a:t>outlines activities </a:t>
            </a:r>
            <a:r>
              <a:rPr lang="en-US" sz="1200" i="1" dirty="0">
                <a:latin typeface="Arial Narrow" panose="020B0606020202030204" pitchFamily="34" charset="0"/>
                <a:sym typeface="Wingdings" panose="05000000000000000000" pitchFamily="2" charset="2"/>
              </a:rPr>
              <a:t>not </a:t>
            </a:r>
            <a:r>
              <a:rPr lang="en-US" sz="1200" dirty="0">
                <a:latin typeface="Arial Narrow" panose="020B0606020202030204" pitchFamily="34" charset="0"/>
                <a:sym typeface="Wingdings" panose="05000000000000000000" pitchFamily="2" charset="2"/>
              </a:rPr>
              <a:t>allowed in an MPA. </a:t>
            </a:r>
            <a:r>
              <a:rPr lang="en-US" sz="1200" b="1" dirty="0">
                <a:latin typeface="Arial Narrow" panose="020B0606020202030204" pitchFamily="34" charset="0"/>
                <a:sym typeface="Wingdings" panose="05000000000000000000" pitchFamily="2" charset="2"/>
              </a:rPr>
              <a:t>Fish, </a:t>
            </a:r>
            <a:r>
              <a:rPr lang="en-US" sz="1200" dirty="0">
                <a:latin typeface="Arial Narrow" panose="020B0606020202030204" pitchFamily="34" charset="0"/>
                <a:sym typeface="Wingdings" panose="05000000000000000000" pitchFamily="2" charset="2"/>
              </a:rPr>
              <a:t>in this case, refers to protected species.</a:t>
            </a:r>
          </a:p>
          <a:p>
            <a:r>
              <a:rPr lang="en-US" sz="1200" b="1" dirty="0">
                <a:latin typeface="Arial Narrow" panose="020B0606020202030204" pitchFamily="34" charset="0"/>
                <a:sym typeface="Wingdings" panose="05000000000000000000" pitchFamily="2" charset="2"/>
              </a:rPr>
              <a:t>Management, </a:t>
            </a:r>
            <a:r>
              <a:rPr lang="en-US" sz="1200" dirty="0">
                <a:latin typeface="Arial Narrow" panose="020B0606020202030204" pitchFamily="34" charset="0"/>
                <a:sym typeface="Wingdings" panose="05000000000000000000" pitchFamily="2" charset="2"/>
              </a:rPr>
              <a:t>in this case, refers to ecosystem-based management (not single species management). </a:t>
            </a:r>
            <a:endParaRPr lang="en-US" sz="1200" dirty="0">
              <a:latin typeface="Arial Narrow" panose="020B0606020202030204" pitchFamily="34" charset="0"/>
            </a:endParaRPr>
          </a:p>
        </p:txBody>
      </p:sp>
      <p:sp>
        <p:nvSpPr>
          <p:cNvPr id="21" name="Rectangle 20">
            <a:extLst>
              <a:ext uri="{FF2B5EF4-FFF2-40B4-BE49-F238E27FC236}">
                <a16:creationId xmlns:a16="http://schemas.microsoft.com/office/drawing/2014/main" id="{EB3E087E-1983-4EC4-BEA0-AF51AA3F0E2C}"/>
              </a:ext>
            </a:extLst>
          </p:cNvPr>
          <p:cNvSpPr/>
          <p:nvPr/>
        </p:nvSpPr>
        <p:spPr>
          <a:xfrm>
            <a:off x="430083" y="2977329"/>
            <a:ext cx="6091905" cy="2185214"/>
          </a:xfrm>
          <a:prstGeom prst="rect">
            <a:avLst/>
          </a:prstGeom>
          <a:noFill/>
        </p:spPr>
        <p:txBody>
          <a:bodyPr wrap="square">
            <a:spAutoFit/>
          </a:bodyPr>
          <a:lstStyle/>
          <a:p>
            <a:r>
              <a:rPr lang="en-US" sz="1600" b="1" dirty="0">
                <a:latin typeface="Arial Narrow" panose="020B0606020202030204" pitchFamily="34" charset="0"/>
                <a:sym typeface="Wingdings" panose="05000000000000000000" pitchFamily="2" charset="2"/>
              </a:rPr>
              <a:t>A dynamic tool to reduce bycatch</a:t>
            </a:r>
          </a:p>
          <a:p>
            <a:r>
              <a:rPr lang="en-US" sz="1200" dirty="0">
                <a:latin typeface="Arial Narrow" panose="020B0606020202030204" pitchFamily="34" charset="0"/>
                <a:sym typeface="Wingdings" panose="05000000000000000000" pitchFamily="2" charset="2"/>
              </a:rPr>
              <a:t>Sometimes non-target species are caught by accident, called </a:t>
            </a:r>
            <a:r>
              <a:rPr lang="en-US" sz="1200" b="1" dirty="0">
                <a:latin typeface="Arial Narrow" panose="020B0606020202030204" pitchFamily="34" charset="0"/>
                <a:sym typeface="Wingdings" panose="05000000000000000000" pitchFamily="2" charset="2"/>
              </a:rPr>
              <a:t>bycatch</a:t>
            </a:r>
            <a:r>
              <a:rPr lang="en-US" sz="1200" dirty="0">
                <a:latin typeface="Arial Narrow" panose="020B0606020202030204" pitchFamily="34" charset="0"/>
                <a:sym typeface="Wingdings" panose="05000000000000000000" pitchFamily="2" charset="2"/>
              </a:rPr>
              <a:t>. Managers try to reduce the amount of bycatch as much as possible. Particularly for protected species (e.g. turtles, dugongs). </a:t>
            </a:r>
          </a:p>
          <a:p>
            <a:r>
              <a:rPr lang="en-US" sz="1200" dirty="0">
                <a:latin typeface="Arial Narrow" panose="020B0606020202030204" pitchFamily="34" charset="0"/>
                <a:sym typeface="Wingdings" panose="05000000000000000000" pitchFamily="2" charset="2"/>
              </a:rPr>
              <a:t>A management strategy to reduce bycatch is to limit fishing access along the migratory pathways and hotspots of protected species. </a:t>
            </a:r>
            <a:r>
              <a:rPr lang="en-US" sz="1200" b="1" dirty="0">
                <a:latin typeface="Arial Narrow" panose="020B0606020202030204" pitchFamily="34" charset="0"/>
                <a:sym typeface="Wingdings" panose="05000000000000000000" pitchFamily="2" charset="2"/>
              </a:rPr>
              <a:t>Importantly, the migratory pathways and hotspots of protected species vary from season to season. </a:t>
            </a:r>
            <a:r>
              <a:rPr lang="en-US" sz="1200" dirty="0">
                <a:latin typeface="Arial Narrow" panose="020B0606020202030204" pitchFamily="34" charset="0"/>
                <a:sym typeface="Wingdings" panose="05000000000000000000" pitchFamily="2" charset="2"/>
              </a:rPr>
              <a:t>Therefore, zones (that prohibit activities in an area) must be</a:t>
            </a:r>
            <a:r>
              <a:rPr lang="en-US" sz="1200" i="1" dirty="0">
                <a:latin typeface="Arial Narrow" panose="020B0606020202030204" pitchFamily="34" charset="0"/>
                <a:sym typeface="Wingdings" panose="05000000000000000000" pitchFamily="2" charset="2"/>
              </a:rPr>
              <a:t> dynamic </a:t>
            </a:r>
            <a:r>
              <a:rPr lang="en-US" sz="1200" dirty="0">
                <a:latin typeface="Arial Narrow" panose="020B0606020202030204" pitchFamily="34" charset="0"/>
                <a:sym typeface="Wingdings" panose="05000000000000000000" pitchFamily="2" charset="2"/>
              </a:rPr>
              <a:t>(not </a:t>
            </a:r>
            <a:r>
              <a:rPr lang="en-US" sz="1200" i="1" dirty="0">
                <a:latin typeface="Arial Narrow" panose="020B0606020202030204" pitchFamily="34" charset="0"/>
                <a:sym typeface="Wingdings" panose="05000000000000000000" pitchFamily="2" charset="2"/>
              </a:rPr>
              <a:t>static</a:t>
            </a:r>
            <a:r>
              <a:rPr lang="en-US" sz="1200" dirty="0">
                <a:latin typeface="Arial Narrow" panose="020B0606020202030204" pitchFamily="34" charset="0"/>
                <a:sym typeface="Wingdings" panose="05000000000000000000" pitchFamily="2" charset="2"/>
              </a:rPr>
              <a:t>). Management use ‘habitat models’ to predict the whereabouts of a protected species (or species of interest) at any given time. Management then draw lines on a map (across a certain distance, and down to a certain depth) that tell fishers where they can and cannot fish. As the species move (predicted by the models and reported by the fishers), the boundaries of the zones move too. Surveillance systems (e.g. e-monitoring) monitor fishing activity and promote compliance to the rules</a:t>
            </a:r>
            <a:r>
              <a:rPr lang="en-US" sz="1200" baseline="30000" dirty="0">
                <a:latin typeface="Arial Narrow" panose="020B0606020202030204" pitchFamily="34" charset="0"/>
                <a:sym typeface="Wingdings" panose="05000000000000000000" pitchFamily="2" charset="2"/>
              </a:rPr>
              <a:t>[2]</a:t>
            </a:r>
            <a:r>
              <a:rPr lang="en-US" sz="1200" dirty="0">
                <a:latin typeface="Arial Narrow" panose="020B0606020202030204" pitchFamily="34" charset="0"/>
                <a:sym typeface="Wingdings" panose="05000000000000000000" pitchFamily="2" charset="2"/>
              </a:rPr>
              <a:t>. </a:t>
            </a:r>
            <a:endParaRPr lang="en-US" sz="1200" baseline="30000" dirty="0">
              <a:solidFill>
                <a:srgbClr val="FF0000"/>
              </a:solidFill>
              <a:latin typeface="Arial Narrow" panose="020B0606020202030204" pitchFamily="34" charset="0"/>
              <a:sym typeface="Wingdings" panose="05000000000000000000" pitchFamily="2" charset="2"/>
            </a:endParaRPr>
          </a:p>
        </p:txBody>
      </p:sp>
      <p:sp>
        <p:nvSpPr>
          <p:cNvPr id="23" name="Rectangle 22">
            <a:extLst>
              <a:ext uri="{FF2B5EF4-FFF2-40B4-BE49-F238E27FC236}">
                <a16:creationId xmlns:a16="http://schemas.microsoft.com/office/drawing/2014/main" id="{8470662E-379C-42E3-B99C-015A503ABF64}"/>
              </a:ext>
            </a:extLst>
          </p:cNvPr>
          <p:cNvSpPr/>
          <p:nvPr/>
        </p:nvSpPr>
        <p:spPr>
          <a:xfrm>
            <a:off x="504441" y="5195602"/>
            <a:ext cx="5859280" cy="320314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AEC5B32D-83E9-4D7C-B3A4-3E9343B215FB}"/>
              </a:ext>
            </a:extLst>
          </p:cNvPr>
          <p:cNvSpPr/>
          <p:nvPr/>
        </p:nvSpPr>
        <p:spPr>
          <a:xfrm>
            <a:off x="564258" y="5940152"/>
            <a:ext cx="5746948" cy="238794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a:p>
            <a:endParaRPr lang="en-AU" sz="1200" dirty="0">
              <a:solidFill>
                <a:schemeClr val="tx1">
                  <a:lumMod val="65000"/>
                  <a:lumOff val="35000"/>
                </a:schemeClr>
              </a:solidFill>
              <a:latin typeface="Comic Sans MS" panose="030F0702030302020204" pitchFamily="66" charset="0"/>
            </a:endParaRPr>
          </a:p>
        </p:txBody>
      </p:sp>
      <p:sp>
        <p:nvSpPr>
          <p:cNvPr id="25" name="TextBox 24">
            <a:extLst>
              <a:ext uri="{FF2B5EF4-FFF2-40B4-BE49-F238E27FC236}">
                <a16:creationId xmlns:a16="http://schemas.microsoft.com/office/drawing/2014/main" id="{FB9F1A18-745B-4BC4-98CF-7FF82C7873D8}"/>
              </a:ext>
            </a:extLst>
          </p:cNvPr>
          <p:cNvSpPr txBox="1"/>
          <p:nvPr/>
        </p:nvSpPr>
        <p:spPr>
          <a:xfrm>
            <a:off x="522969" y="5201100"/>
            <a:ext cx="5812061" cy="461665"/>
          </a:xfrm>
          <a:prstGeom prst="rect">
            <a:avLst/>
          </a:prstGeom>
          <a:noFill/>
        </p:spPr>
        <p:txBody>
          <a:bodyPr wrap="square" rtlCol="0">
            <a:spAutoFit/>
          </a:bodyPr>
          <a:lstStyle/>
          <a:p>
            <a:r>
              <a:rPr lang="en-AU" sz="1200" b="1" dirty="0">
                <a:latin typeface="Arial Narrow" panose="020B0606020202030204" pitchFamily="34" charset="0"/>
              </a:rPr>
              <a:t>Activity: </a:t>
            </a:r>
            <a:r>
              <a:rPr lang="en-US" sz="1200" b="1" dirty="0">
                <a:latin typeface="Arial Narrow" panose="020B0606020202030204" pitchFamily="34" charset="0"/>
              </a:rPr>
              <a:t>Describe dynamic spatial zoning fish management (including e-monitoring) as a fish management technique in terms of ecosystem-based management in relation to a case study.</a:t>
            </a:r>
            <a:endParaRPr lang="en-AU" sz="1200" b="1" dirty="0">
              <a:latin typeface="Arial Narrow" panose="020B0606020202030204" pitchFamily="34" charset="0"/>
            </a:endParaRPr>
          </a:p>
        </p:txBody>
      </p:sp>
      <p:sp>
        <p:nvSpPr>
          <p:cNvPr id="4" name="Rectangle 3">
            <a:extLst>
              <a:ext uri="{FF2B5EF4-FFF2-40B4-BE49-F238E27FC236}">
                <a16:creationId xmlns:a16="http://schemas.microsoft.com/office/drawing/2014/main" id="{BA97DA7D-1D01-4376-8ED2-5DAD73B612FE}"/>
              </a:ext>
            </a:extLst>
          </p:cNvPr>
          <p:cNvSpPr/>
          <p:nvPr/>
        </p:nvSpPr>
        <p:spPr>
          <a:xfrm>
            <a:off x="536543" y="5645319"/>
            <a:ext cx="5746948" cy="215444"/>
          </a:xfrm>
          <a:prstGeom prst="rect">
            <a:avLst/>
          </a:prstGeom>
        </p:spPr>
        <p:txBody>
          <a:bodyPr wrap="square">
            <a:spAutoFit/>
          </a:bodyPr>
          <a:lstStyle/>
          <a:p>
            <a:r>
              <a:rPr lang="en-US" sz="800" dirty="0">
                <a:latin typeface="Arial Narrow" panose="020B0606020202030204" pitchFamily="34" charset="0"/>
                <a:sym typeface="Wingdings" panose="05000000000000000000" pitchFamily="2" charset="2"/>
              </a:rPr>
              <a:t>Suggestions include </a:t>
            </a:r>
            <a:r>
              <a:rPr lang="en-US" sz="800" dirty="0" err="1">
                <a:latin typeface="Arial Narrow" panose="020B0606020202030204" pitchFamily="34" charset="0"/>
                <a:sym typeface="Wingdings" panose="05000000000000000000" pitchFamily="2" charset="2"/>
              </a:rPr>
              <a:t>TurtleWatch</a:t>
            </a:r>
            <a:r>
              <a:rPr lang="en-US" sz="800" dirty="0">
                <a:latin typeface="Arial Narrow" panose="020B0606020202030204" pitchFamily="34" charset="0"/>
                <a:sym typeface="Wingdings" panose="05000000000000000000" pitchFamily="2" charset="2"/>
              </a:rPr>
              <a:t> (NOAA Fisheries), </a:t>
            </a:r>
            <a:r>
              <a:rPr lang="en-US" sz="800" dirty="0" err="1">
                <a:latin typeface="Arial Narrow" panose="020B0606020202030204" pitchFamily="34" charset="0"/>
                <a:sym typeface="Wingdings" panose="05000000000000000000" pitchFamily="2" charset="2"/>
              </a:rPr>
              <a:t>eCatch</a:t>
            </a:r>
            <a:r>
              <a:rPr lang="en-US" sz="800" dirty="0">
                <a:latin typeface="Arial Narrow" panose="020B0606020202030204" pitchFamily="34" charset="0"/>
                <a:sym typeface="Wingdings" panose="05000000000000000000" pitchFamily="2" charset="2"/>
              </a:rPr>
              <a:t>, and the East Australian Longline Fishery avoiding Southern Bluefin Tuna as bycatch</a:t>
            </a:r>
            <a:r>
              <a:rPr lang="en-US" sz="800" baseline="30000" dirty="0">
                <a:latin typeface="Arial Narrow" panose="020B0606020202030204" pitchFamily="34" charset="0"/>
                <a:sym typeface="Wingdings" panose="05000000000000000000" pitchFamily="2" charset="2"/>
              </a:rPr>
              <a:t>[3]</a:t>
            </a:r>
            <a:r>
              <a:rPr lang="en-US" sz="800" dirty="0">
                <a:latin typeface="Arial Narrow" panose="020B0606020202030204" pitchFamily="34" charset="0"/>
                <a:sym typeface="Wingdings" panose="05000000000000000000" pitchFamily="2" charset="2"/>
              </a:rPr>
              <a:t>.</a:t>
            </a:r>
            <a:r>
              <a:rPr lang="en-US" sz="800" baseline="30000" dirty="0">
                <a:latin typeface="Arial Narrow" panose="020B0606020202030204" pitchFamily="34" charset="0"/>
                <a:sym typeface="Wingdings" panose="05000000000000000000" pitchFamily="2" charset="2"/>
              </a:rPr>
              <a:t> </a:t>
            </a:r>
            <a:endParaRPr lang="en-AU" sz="800" dirty="0"/>
          </a:p>
        </p:txBody>
      </p:sp>
      <p:sp>
        <p:nvSpPr>
          <p:cNvPr id="6" name="TextBox 5">
            <a:extLst>
              <a:ext uri="{FF2B5EF4-FFF2-40B4-BE49-F238E27FC236}">
                <a16:creationId xmlns:a16="http://schemas.microsoft.com/office/drawing/2014/main" id="{922646AC-F39B-4921-9E42-40C10F40132B}"/>
              </a:ext>
            </a:extLst>
          </p:cNvPr>
          <p:cNvSpPr txBox="1"/>
          <p:nvPr/>
        </p:nvSpPr>
        <p:spPr>
          <a:xfrm>
            <a:off x="622481" y="6042039"/>
            <a:ext cx="3194767" cy="276999"/>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answers may vary</a:t>
            </a:r>
          </a:p>
        </p:txBody>
      </p:sp>
      <p:cxnSp>
        <p:nvCxnSpPr>
          <p:cNvPr id="7" name="Straight Connector 6">
            <a:extLst>
              <a:ext uri="{FF2B5EF4-FFF2-40B4-BE49-F238E27FC236}">
                <a16:creationId xmlns:a16="http://schemas.microsoft.com/office/drawing/2014/main" id="{B3478218-2856-7C5C-6133-F62281987801}"/>
              </a:ext>
            </a:extLst>
          </p:cNvPr>
          <p:cNvCxnSpPr/>
          <p:nvPr/>
        </p:nvCxnSpPr>
        <p:spPr>
          <a:xfrm flipH="1">
            <a:off x="473886" y="2973535"/>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4ED5E5E-502A-AB63-9EF1-25DF8AA55FE4}"/>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D370AC07-1368-009E-1F37-6C3B348D567B}"/>
              </a:ext>
            </a:extLst>
          </p:cNvPr>
          <p:cNvSpPr txBox="1"/>
          <p:nvPr/>
        </p:nvSpPr>
        <p:spPr>
          <a:xfrm>
            <a:off x="2560896"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Australia’s Fisheries Management</a:t>
            </a:r>
            <a:endParaRPr lang="en-AU" sz="1100" b="1" dirty="0">
              <a:latin typeface="Arial Narrow" pitchFamily="34" charset="0"/>
            </a:endParaRPr>
          </a:p>
        </p:txBody>
      </p:sp>
      <p:sp>
        <p:nvSpPr>
          <p:cNvPr id="10" name="TextBox 36">
            <a:extLst>
              <a:ext uri="{FF2B5EF4-FFF2-40B4-BE49-F238E27FC236}">
                <a16:creationId xmlns:a16="http://schemas.microsoft.com/office/drawing/2014/main" id="{6CFC82D7-0175-2D00-2FE4-D054853C9BE3}"/>
              </a:ext>
            </a:extLst>
          </p:cNvPr>
          <p:cNvSpPr txBox="1"/>
          <p:nvPr/>
        </p:nvSpPr>
        <p:spPr>
          <a:xfrm>
            <a:off x="404664"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40477526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E306C-E05E-D290-6F42-2ED09EA01D91}"/>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1DDAEC5F-609B-F2D4-917D-F68A9EFD07AF}"/>
              </a:ext>
            </a:extLst>
          </p:cNvPr>
          <p:cNvSpPr txBox="1"/>
          <p:nvPr/>
        </p:nvSpPr>
        <p:spPr>
          <a:xfrm>
            <a:off x="1381458" y="168034"/>
            <a:ext cx="4421668" cy="738664"/>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anose="020B0606020202030204" pitchFamily="34" charset="0"/>
              </a:rPr>
              <a:t> </a:t>
            </a:r>
            <a:r>
              <a:rPr lang="en-US" sz="1100" dirty="0">
                <a:latin typeface="Arial Narrow" panose="020B0606020202030204" pitchFamily="34" charset="0"/>
              </a:rPr>
              <a:t>dynamic spatial zoning fish management (including e-monitoring) as a fish management technique in terms of ecosystem-based management in relation to a case study, e.g. southern bluefin tuna (</a:t>
            </a:r>
            <a:r>
              <a:rPr lang="en-US" sz="1100" i="1" dirty="0">
                <a:latin typeface="Arial Narrow" panose="020B0606020202030204" pitchFamily="34" charset="0"/>
              </a:rPr>
              <a:t>Thunnus </a:t>
            </a:r>
            <a:r>
              <a:rPr lang="en-US" sz="1100" i="1" dirty="0" err="1">
                <a:latin typeface="Arial Narrow" panose="020B0606020202030204" pitchFamily="34" charset="0"/>
              </a:rPr>
              <a:t>maccoyii</a:t>
            </a:r>
            <a:r>
              <a:rPr lang="en-US" sz="1100" dirty="0">
                <a:latin typeface="Arial Narrow" panose="020B0606020202030204" pitchFamily="34" charset="0"/>
              </a:rPr>
              <a:t>).</a:t>
            </a:r>
            <a:endParaRPr lang="en-US" sz="1200" b="1" dirty="0">
              <a:latin typeface="Arial Narrow" pitchFamily="34" charset="0"/>
            </a:endParaRPr>
          </a:p>
        </p:txBody>
      </p:sp>
      <p:sp>
        <p:nvSpPr>
          <p:cNvPr id="31" name="TextBox 30">
            <a:extLst>
              <a:ext uri="{FF2B5EF4-FFF2-40B4-BE49-F238E27FC236}">
                <a16:creationId xmlns:a16="http://schemas.microsoft.com/office/drawing/2014/main" id="{91B2BCC2-82E5-A2FF-A3AE-56A00938DFFD}"/>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ECDB6326-F6E1-966A-7D52-B393AB312EE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50116992-1120-DCCB-7000-3A17DC43F907}"/>
              </a:ext>
            </a:extLst>
          </p:cNvPr>
          <p:cNvSpPr/>
          <p:nvPr/>
        </p:nvSpPr>
        <p:spPr>
          <a:xfrm>
            <a:off x="508863" y="964142"/>
            <a:ext cx="5844292" cy="77999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D0B65BFD-F7E6-378F-B47A-37E13ED459AD}"/>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8CB1F5FB-0A8B-7B29-5B2B-1B80E9BEF392}"/>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98DF5004-8991-B394-1AF6-13BA3BA383D8}"/>
              </a:ext>
            </a:extLst>
          </p:cNvPr>
          <p:cNvSpPr txBox="1"/>
          <p:nvPr/>
        </p:nvSpPr>
        <p:spPr>
          <a:xfrm>
            <a:off x="5738614" y="23950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201005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659852" y="193796"/>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74208" y="82118"/>
            <a:ext cx="4287039" cy="923330"/>
          </a:xfrm>
          <a:prstGeom prst="rect">
            <a:avLst/>
          </a:prstGeom>
          <a:noFill/>
        </p:spPr>
        <p:txBody>
          <a:bodyPr wrap="square" rtlCol="0">
            <a:spAutoFit/>
          </a:bodyPr>
          <a:lstStyle/>
          <a:p>
            <a:r>
              <a:rPr lang="en-US" b="1" dirty="0">
                <a:latin typeface="Arial Narrow" pitchFamily="34" charset="0"/>
              </a:rPr>
              <a:t>25. The </a:t>
            </a:r>
            <a:r>
              <a:rPr lang="en-US" b="1" dirty="0" err="1">
                <a:latin typeface="Arial Narrow" pitchFamily="34" charset="0"/>
              </a:rPr>
              <a:t>preCAUTIONary</a:t>
            </a:r>
            <a:r>
              <a:rPr lang="en-US" b="1" dirty="0">
                <a:latin typeface="Arial Narrow" pitchFamily="34" charset="0"/>
              </a:rPr>
              <a:t> Principle –</a:t>
            </a:r>
            <a:r>
              <a:rPr lang="en-US" sz="1200" b="1" dirty="0">
                <a:latin typeface="Arial Narrow" panose="020B0606020202030204" pitchFamily="34" charset="0"/>
              </a:rPr>
              <a:t> </a:t>
            </a:r>
            <a:r>
              <a:rPr lang="en-US" sz="1200" dirty="0">
                <a:latin typeface="Arial Narrow" panose="020B0606020202030204" pitchFamily="34" charset="0"/>
              </a:rPr>
              <a:t>Describe the use of the precautionary principle as applied to ecosystem management, e.g. through by-catch reduction devices, closures, marine protected areas, licensing, gear restrictions, protected species, size limits, bag limits.</a:t>
            </a:r>
            <a:endParaRPr lang="en-US" sz="1200" i="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1" name="Straight Connector 10">
            <a:extLst>
              <a:ext uri="{FF2B5EF4-FFF2-40B4-BE49-F238E27FC236}">
                <a16:creationId xmlns:a16="http://schemas.microsoft.com/office/drawing/2014/main" id="{C7F1AAE9-B32B-496F-BA3F-C86823AA0695}"/>
              </a:ext>
            </a:extLst>
          </p:cNvPr>
          <p:cNvCxnSpPr/>
          <p:nvPr/>
        </p:nvCxnSpPr>
        <p:spPr>
          <a:xfrm flipH="1">
            <a:off x="465754" y="97579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2535EC0-EE87-494D-90F2-2DF23E7988F6}"/>
              </a:ext>
            </a:extLst>
          </p:cNvPr>
          <p:cNvSpPr txBox="1"/>
          <p:nvPr/>
        </p:nvSpPr>
        <p:spPr>
          <a:xfrm>
            <a:off x="367903" y="976122"/>
            <a:ext cx="6043977" cy="1077218"/>
          </a:xfrm>
          <a:prstGeom prst="rect">
            <a:avLst/>
          </a:prstGeom>
          <a:noFill/>
        </p:spPr>
        <p:txBody>
          <a:bodyPr wrap="square" rtlCol="0">
            <a:spAutoFit/>
          </a:bodyPr>
          <a:lstStyle/>
          <a:p>
            <a:r>
              <a:rPr lang="en-AU" sz="1600" b="1" dirty="0">
                <a:latin typeface="Arial Narrow" panose="020B0606020202030204" pitchFamily="34" charset="0"/>
              </a:rPr>
              <a:t>Principle decisions</a:t>
            </a:r>
          </a:p>
          <a:p>
            <a:r>
              <a:rPr lang="en-AU" sz="1200" dirty="0">
                <a:latin typeface="Arial Narrow" panose="020B0606020202030204" pitchFamily="34" charset="0"/>
              </a:rPr>
              <a:t>When management are busy making decisions, if they believe a decision has the potential to put the environment (or human health) at risk, but there’s not enough scientific data to know with confidence the outcome of their decision (and it will take too long to find out), but they still need to make a decision regardless, then the </a:t>
            </a:r>
            <a:r>
              <a:rPr lang="en-AU" sz="1200" b="1" dirty="0">
                <a:latin typeface="Arial Narrow" panose="020B0606020202030204" pitchFamily="34" charset="0"/>
              </a:rPr>
              <a:t>precautionary principle </a:t>
            </a:r>
            <a:r>
              <a:rPr lang="en-AU" sz="1200" dirty="0">
                <a:latin typeface="Arial Narrow" panose="020B0606020202030204" pitchFamily="34" charset="0"/>
              </a:rPr>
              <a:t>applies. </a:t>
            </a:r>
          </a:p>
        </p:txBody>
      </p:sp>
      <p:sp>
        <p:nvSpPr>
          <p:cNvPr id="14" name="Freeform 8">
            <a:extLst>
              <a:ext uri="{FF2B5EF4-FFF2-40B4-BE49-F238E27FC236}">
                <a16:creationId xmlns:a16="http://schemas.microsoft.com/office/drawing/2014/main" id="{83C69E58-C7E5-4F37-A6CC-7DEAFF57A33A}"/>
              </a:ext>
            </a:extLst>
          </p:cNvPr>
          <p:cNvSpPr/>
          <p:nvPr/>
        </p:nvSpPr>
        <p:spPr>
          <a:xfrm>
            <a:off x="645874" y="2444733"/>
            <a:ext cx="191506" cy="267608"/>
          </a:xfrm>
          <a:custGeom>
            <a:avLst/>
            <a:gdLst>
              <a:gd name="connsiteX0" fmla="*/ 148976 w 191506"/>
              <a:gd name="connsiteY0" fmla="*/ 312 h 267608"/>
              <a:gd name="connsiteX1" fmla="*/ 32018 w 191506"/>
              <a:gd name="connsiteY1" fmla="*/ 21577 h 267608"/>
              <a:gd name="connsiteX2" fmla="*/ 10752 w 191506"/>
              <a:gd name="connsiteY2" fmla="*/ 42842 h 267608"/>
              <a:gd name="connsiteX3" fmla="*/ 120 w 191506"/>
              <a:gd name="connsiteY3" fmla="*/ 85372 h 267608"/>
              <a:gd name="connsiteX4" fmla="*/ 21385 w 191506"/>
              <a:gd name="connsiteY4" fmla="*/ 170433 h 267608"/>
              <a:gd name="connsiteX5" fmla="*/ 32018 w 191506"/>
              <a:gd name="connsiteY5" fmla="*/ 202330 h 267608"/>
              <a:gd name="connsiteX6" fmla="*/ 53283 w 191506"/>
              <a:gd name="connsiteY6" fmla="*/ 223596 h 267608"/>
              <a:gd name="connsiteX7" fmla="*/ 63915 w 191506"/>
              <a:gd name="connsiteY7" fmla="*/ 255493 h 267608"/>
              <a:gd name="connsiteX8" fmla="*/ 127711 w 191506"/>
              <a:gd name="connsiteY8" fmla="*/ 244861 h 267608"/>
              <a:gd name="connsiteX9" fmla="*/ 170241 w 191506"/>
              <a:gd name="connsiteY9" fmla="*/ 181065 h 267608"/>
              <a:gd name="connsiteX10" fmla="*/ 191506 w 191506"/>
              <a:gd name="connsiteY10" fmla="*/ 117270 h 267608"/>
              <a:gd name="connsiteX11" fmla="*/ 159608 w 191506"/>
              <a:gd name="connsiteY11" fmla="*/ 53475 h 267608"/>
              <a:gd name="connsiteX12" fmla="*/ 106445 w 191506"/>
              <a:gd name="connsiteY12" fmla="*/ 10944 h 267608"/>
              <a:gd name="connsiteX13" fmla="*/ 148976 w 191506"/>
              <a:gd name="connsiteY13" fmla="*/ 312 h 26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506" h="267608">
                <a:moveTo>
                  <a:pt x="148976" y="312"/>
                </a:moveTo>
                <a:cubicBezTo>
                  <a:pt x="136571" y="2084"/>
                  <a:pt x="57900" y="6048"/>
                  <a:pt x="32018" y="21577"/>
                </a:cubicBezTo>
                <a:cubicBezTo>
                  <a:pt x="23422" y="26735"/>
                  <a:pt x="17841" y="35754"/>
                  <a:pt x="10752" y="42842"/>
                </a:cubicBezTo>
                <a:cubicBezTo>
                  <a:pt x="7208" y="57019"/>
                  <a:pt x="-1094" y="70810"/>
                  <a:pt x="120" y="85372"/>
                </a:cubicBezTo>
                <a:cubicBezTo>
                  <a:pt x="2547" y="114497"/>
                  <a:pt x="13695" y="142237"/>
                  <a:pt x="21385" y="170433"/>
                </a:cubicBezTo>
                <a:cubicBezTo>
                  <a:pt x="24334" y="181246"/>
                  <a:pt x="26252" y="192720"/>
                  <a:pt x="32018" y="202330"/>
                </a:cubicBezTo>
                <a:cubicBezTo>
                  <a:pt x="37176" y="210926"/>
                  <a:pt x="46195" y="216507"/>
                  <a:pt x="53283" y="223596"/>
                </a:cubicBezTo>
                <a:cubicBezTo>
                  <a:pt x="56827" y="234228"/>
                  <a:pt x="55990" y="247568"/>
                  <a:pt x="63915" y="255493"/>
                </a:cubicBezTo>
                <a:cubicBezTo>
                  <a:pt x="90328" y="281906"/>
                  <a:pt x="106564" y="258959"/>
                  <a:pt x="127711" y="244861"/>
                </a:cubicBezTo>
                <a:cubicBezTo>
                  <a:pt x="141888" y="223596"/>
                  <a:pt x="162159" y="205311"/>
                  <a:pt x="170241" y="181065"/>
                </a:cubicBezTo>
                <a:lnTo>
                  <a:pt x="191506" y="117270"/>
                </a:lnTo>
                <a:cubicBezTo>
                  <a:pt x="182858" y="91327"/>
                  <a:pt x="180220" y="74087"/>
                  <a:pt x="159608" y="53475"/>
                </a:cubicBezTo>
                <a:cubicBezTo>
                  <a:pt x="144582" y="38449"/>
                  <a:pt x="116968" y="31989"/>
                  <a:pt x="106445" y="10944"/>
                </a:cubicBezTo>
                <a:cubicBezTo>
                  <a:pt x="103275" y="4604"/>
                  <a:pt x="161381" y="-1460"/>
                  <a:pt x="148976" y="312"/>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18" name="Straight Connector 17">
            <a:extLst>
              <a:ext uri="{FF2B5EF4-FFF2-40B4-BE49-F238E27FC236}">
                <a16:creationId xmlns:a16="http://schemas.microsoft.com/office/drawing/2014/main" id="{ED363D5E-863D-4296-BA19-04CBD07CF6F0}"/>
              </a:ext>
            </a:extLst>
          </p:cNvPr>
          <p:cNvCxnSpPr>
            <a:stCxn id="14" idx="12"/>
          </p:cNvCxnSpPr>
          <p:nvPr/>
        </p:nvCxnSpPr>
        <p:spPr>
          <a:xfrm flipH="1">
            <a:off x="741627" y="2455677"/>
            <a:ext cx="10692" cy="5906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B99D2A-8317-4936-8B03-532D4DD6A132}"/>
              </a:ext>
            </a:extLst>
          </p:cNvPr>
          <p:cNvCxnSpPr/>
          <p:nvPr/>
        </p:nvCxnSpPr>
        <p:spPr>
          <a:xfrm flipV="1">
            <a:off x="645874" y="2761916"/>
            <a:ext cx="258673" cy="683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BAF3F8B-2C3E-4FE3-94B4-314D27758CFF}"/>
              </a:ext>
            </a:extLst>
          </p:cNvPr>
          <p:cNvCxnSpPr/>
          <p:nvPr/>
        </p:nvCxnSpPr>
        <p:spPr>
          <a:xfrm>
            <a:off x="752319" y="3041231"/>
            <a:ext cx="1629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0431244-9A5D-4148-B830-31F72A6A3B0F}"/>
              </a:ext>
            </a:extLst>
          </p:cNvPr>
          <p:cNvCxnSpPr/>
          <p:nvPr/>
        </p:nvCxnSpPr>
        <p:spPr>
          <a:xfrm>
            <a:off x="915239" y="3041231"/>
            <a:ext cx="0" cy="149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69DE2B3-E560-4519-B420-47E469D60A3E}"/>
              </a:ext>
            </a:extLst>
          </p:cNvPr>
          <p:cNvCxnSpPr/>
          <p:nvPr/>
        </p:nvCxnSpPr>
        <p:spPr>
          <a:xfrm>
            <a:off x="645874" y="2712341"/>
            <a:ext cx="0" cy="4780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53F6691-E4D0-47B1-84A0-D0B622C08BC6}"/>
              </a:ext>
            </a:extLst>
          </p:cNvPr>
          <p:cNvCxnSpPr/>
          <p:nvPr/>
        </p:nvCxnSpPr>
        <p:spPr>
          <a:xfrm>
            <a:off x="643224" y="3066310"/>
            <a:ext cx="250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Callout 33">
            <a:extLst>
              <a:ext uri="{FF2B5EF4-FFF2-40B4-BE49-F238E27FC236}">
                <a16:creationId xmlns:a16="http://schemas.microsoft.com/office/drawing/2014/main" id="{899EC5E8-3301-45CC-8DD3-8E0F9F6A44DE}"/>
              </a:ext>
            </a:extLst>
          </p:cNvPr>
          <p:cNvSpPr/>
          <p:nvPr/>
        </p:nvSpPr>
        <p:spPr>
          <a:xfrm>
            <a:off x="858757" y="2093709"/>
            <a:ext cx="830420" cy="529814"/>
          </a:xfrm>
          <a:prstGeom prst="wedgeEllipseCallout">
            <a:avLst>
              <a:gd name="adj1" fmla="val -48680"/>
              <a:gd name="adj2" fmla="val 4445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a:extLst>
              <a:ext uri="{FF2B5EF4-FFF2-40B4-BE49-F238E27FC236}">
                <a16:creationId xmlns:a16="http://schemas.microsoft.com/office/drawing/2014/main" id="{750B41A8-F34B-4FEA-9872-3EBA0C7B7619}"/>
              </a:ext>
            </a:extLst>
          </p:cNvPr>
          <p:cNvSpPr txBox="1"/>
          <p:nvPr/>
        </p:nvSpPr>
        <p:spPr>
          <a:xfrm>
            <a:off x="856899" y="2131550"/>
            <a:ext cx="865329" cy="461665"/>
          </a:xfrm>
          <a:prstGeom prst="rect">
            <a:avLst/>
          </a:prstGeom>
          <a:noFill/>
        </p:spPr>
        <p:txBody>
          <a:bodyPr wrap="square" rtlCol="0">
            <a:spAutoFit/>
          </a:bodyPr>
          <a:lstStyle/>
          <a:p>
            <a:pPr algn="ctr"/>
            <a:r>
              <a:rPr lang="en-AU" sz="800" dirty="0">
                <a:latin typeface="Arial Narrow" panose="020B0606020202030204" pitchFamily="34" charset="0"/>
              </a:rPr>
              <a:t>Should we allow people to keep fishing there?</a:t>
            </a:r>
          </a:p>
        </p:txBody>
      </p:sp>
      <p:sp>
        <p:nvSpPr>
          <p:cNvPr id="27" name="Freeform 35">
            <a:extLst>
              <a:ext uri="{FF2B5EF4-FFF2-40B4-BE49-F238E27FC236}">
                <a16:creationId xmlns:a16="http://schemas.microsoft.com/office/drawing/2014/main" id="{15630EE9-81C6-4A27-8553-6DD4817164C6}"/>
              </a:ext>
            </a:extLst>
          </p:cNvPr>
          <p:cNvSpPr/>
          <p:nvPr/>
        </p:nvSpPr>
        <p:spPr>
          <a:xfrm>
            <a:off x="1741147" y="2386336"/>
            <a:ext cx="276447" cy="218197"/>
          </a:xfrm>
          <a:custGeom>
            <a:avLst/>
            <a:gdLst>
              <a:gd name="connsiteX0" fmla="*/ 0 w 276447"/>
              <a:gd name="connsiteY0" fmla="*/ 16179 h 218197"/>
              <a:gd name="connsiteX1" fmla="*/ 223284 w 276447"/>
              <a:gd name="connsiteY1" fmla="*/ 16179 h 218197"/>
              <a:gd name="connsiteX2" fmla="*/ 255182 w 276447"/>
              <a:gd name="connsiteY2" fmla="*/ 48076 h 218197"/>
              <a:gd name="connsiteX3" fmla="*/ 276447 w 276447"/>
              <a:gd name="connsiteY3" fmla="*/ 122504 h 218197"/>
              <a:gd name="connsiteX4" fmla="*/ 265814 w 276447"/>
              <a:gd name="connsiteY4" fmla="*/ 186300 h 218197"/>
              <a:gd name="connsiteX5" fmla="*/ 202019 w 276447"/>
              <a:gd name="connsiteY5" fmla="*/ 218197 h 218197"/>
              <a:gd name="connsiteX6" fmla="*/ 106326 w 276447"/>
              <a:gd name="connsiteY6" fmla="*/ 207565 h 218197"/>
              <a:gd name="connsiteX7" fmla="*/ 74428 w 276447"/>
              <a:gd name="connsiteY7" fmla="*/ 196932 h 218197"/>
              <a:gd name="connsiteX8" fmla="*/ 31898 w 276447"/>
              <a:gd name="connsiteY8" fmla="*/ 133137 h 218197"/>
              <a:gd name="connsiteX9" fmla="*/ 10633 w 276447"/>
              <a:gd name="connsiteY9" fmla="*/ 69341 h 218197"/>
              <a:gd name="connsiteX10" fmla="*/ 0 w 276447"/>
              <a:gd name="connsiteY10" fmla="*/ 16179 h 21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447" h="218197">
                <a:moveTo>
                  <a:pt x="0" y="16179"/>
                </a:moveTo>
                <a:cubicBezTo>
                  <a:pt x="87299" y="-1281"/>
                  <a:pt x="102969" y="-9150"/>
                  <a:pt x="223284" y="16179"/>
                </a:cubicBezTo>
                <a:cubicBezTo>
                  <a:pt x="237998" y="19277"/>
                  <a:pt x="244549" y="37444"/>
                  <a:pt x="255182" y="48076"/>
                </a:cubicBezTo>
                <a:cubicBezTo>
                  <a:pt x="260195" y="63115"/>
                  <a:pt x="276447" y="109158"/>
                  <a:pt x="276447" y="122504"/>
                </a:cubicBezTo>
                <a:cubicBezTo>
                  <a:pt x="276447" y="144063"/>
                  <a:pt x="275455" y="167017"/>
                  <a:pt x="265814" y="186300"/>
                </a:cubicBezTo>
                <a:cubicBezTo>
                  <a:pt x="257569" y="202790"/>
                  <a:pt x="217116" y="213165"/>
                  <a:pt x="202019" y="218197"/>
                </a:cubicBezTo>
                <a:cubicBezTo>
                  <a:pt x="170121" y="214653"/>
                  <a:pt x="137983" y="212841"/>
                  <a:pt x="106326" y="207565"/>
                </a:cubicBezTo>
                <a:cubicBezTo>
                  <a:pt x="95271" y="205722"/>
                  <a:pt x="82353" y="204857"/>
                  <a:pt x="74428" y="196932"/>
                </a:cubicBezTo>
                <a:cubicBezTo>
                  <a:pt x="56356" y="178860"/>
                  <a:pt x="39980" y="157383"/>
                  <a:pt x="31898" y="133137"/>
                </a:cubicBezTo>
                <a:cubicBezTo>
                  <a:pt x="24810" y="111872"/>
                  <a:pt x="16070" y="91087"/>
                  <a:pt x="10633" y="69341"/>
                </a:cubicBezTo>
                <a:lnTo>
                  <a:pt x="0" y="16179"/>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28" name="Straight Connector 27">
            <a:extLst>
              <a:ext uri="{FF2B5EF4-FFF2-40B4-BE49-F238E27FC236}">
                <a16:creationId xmlns:a16="http://schemas.microsoft.com/office/drawing/2014/main" id="{6A2EAA96-6073-4F44-9B11-EAB7EE11862E}"/>
              </a:ext>
            </a:extLst>
          </p:cNvPr>
          <p:cNvCxnSpPr>
            <a:stCxn id="27" idx="6"/>
          </p:cNvCxnSpPr>
          <p:nvPr/>
        </p:nvCxnSpPr>
        <p:spPr>
          <a:xfrm flipH="1">
            <a:off x="1825632" y="2593901"/>
            <a:ext cx="21841" cy="4461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07006C9-C361-48A6-913A-A6C443E720E5}"/>
              </a:ext>
            </a:extLst>
          </p:cNvPr>
          <p:cNvCxnSpPr/>
          <p:nvPr/>
        </p:nvCxnSpPr>
        <p:spPr>
          <a:xfrm flipH="1" flipV="1">
            <a:off x="1579027" y="3053330"/>
            <a:ext cx="256705" cy="11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235B8B3-1EA9-4746-B12A-BB4FEC05EE2D}"/>
              </a:ext>
            </a:extLst>
          </p:cNvPr>
          <p:cNvCxnSpPr/>
          <p:nvPr/>
        </p:nvCxnSpPr>
        <p:spPr>
          <a:xfrm>
            <a:off x="1596635" y="3053330"/>
            <a:ext cx="0" cy="149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582EDB0-D8D2-44DE-9A6A-C7D632FF5D1D}"/>
              </a:ext>
            </a:extLst>
          </p:cNvPr>
          <p:cNvCxnSpPr/>
          <p:nvPr/>
        </p:nvCxnSpPr>
        <p:spPr>
          <a:xfrm flipH="1">
            <a:off x="1886924" y="2695515"/>
            <a:ext cx="6504" cy="506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03592F7-FDE8-4416-8436-40CE6DE193C9}"/>
              </a:ext>
            </a:extLst>
          </p:cNvPr>
          <p:cNvCxnSpPr/>
          <p:nvPr/>
        </p:nvCxnSpPr>
        <p:spPr>
          <a:xfrm>
            <a:off x="1602334" y="3075345"/>
            <a:ext cx="2910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46E390E-ECB6-43B0-8BA5-A78ACAAF94FA}"/>
              </a:ext>
            </a:extLst>
          </p:cNvPr>
          <p:cNvCxnSpPr/>
          <p:nvPr/>
        </p:nvCxnSpPr>
        <p:spPr>
          <a:xfrm flipH="1" flipV="1">
            <a:off x="1665046" y="2691982"/>
            <a:ext cx="160586" cy="1249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0489D5A-AC4A-4F92-B1D3-E6F3F1CC0AB4}"/>
              </a:ext>
            </a:extLst>
          </p:cNvPr>
          <p:cNvCxnSpPr/>
          <p:nvPr/>
        </p:nvCxnSpPr>
        <p:spPr>
          <a:xfrm flipV="1">
            <a:off x="1671815" y="2508099"/>
            <a:ext cx="101259" cy="2007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9A037B2-22FC-4E53-A324-FF601E2039D2}"/>
              </a:ext>
            </a:extLst>
          </p:cNvPr>
          <p:cNvSpPr/>
          <p:nvPr/>
        </p:nvSpPr>
        <p:spPr>
          <a:xfrm>
            <a:off x="893349" y="2830881"/>
            <a:ext cx="756925" cy="1186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6" name="Straight Connector 35">
            <a:extLst>
              <a:ext uri="{FF2B5EF4-FFF2-40B4-BE49-F238E27FC236}">
                <a16:creationId xmlns:a16="http://schemas.microsoft.com/office/drawing/2014/main" id="{FD627654-20B7-4410-B225-203440D1E792}"/>
              </a:ext>
            </a:extLst>
          </p:cNvPr>
          <p:cNvCxnSpPr/>
          <p:nvPr/>
        </p:nvCxnSpPr>
        <p:spPr>
          <a:xfrm flipH="1">
            <a:off x="1020499" y="2925184"/>
            <a:ext cx="12075" cy="27726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816421E-7EF3-46B8-AEBA-FB87B2C6C6FA}"/>
              </a:ext>
            </a:extLst>
          </p:cNvPr>
          <p:cNvCxnSpPr/>
          <p:nvPr/>
        </p:nvCxnSpPr>
        <p:spPr>
          <a:xfrm>
            <a:off x="1496455" y="2893707"/>
            <a:ext cx="16314" cy="2963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Callout 73">
            <a:extLst>
              <a:ext uri="{FF2B5EF4-FFF2-40B4-BE49-F238E27FC236}">
                <a16:creationId xmlns:a16="http://schemas.microsoft.com/office/drawing/2014/main" id="{FF03F1B6-D4AB-42F3-8125-BEDA8BF116F2}"/>
              </a:ext>
            </a:extLst>
          </p:cNvPr>
          <p:cNvSpPr/>
          <p:nvPr/>
        </p:nvSpPr>
        <p:spPr>
          <a:xfrm>
            <a:off x="2063884" y="2312695"/>
            <a:ext cx="1296332" cy="707017"/>
          </a:xfrm>
          <a:prstGeom prst="wedgeEllipseCallout">
            <a:avLst>
              <a:gd name="adj1" fmla="val -50021"/>
              <a:gd name="adj2" fmla="val -266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TextBox 38">
            <a:extLst>
              <a:ext uri="{FF2B5EF4-FFF2-40B4-BE49-F238E27FC236}">
                <a16:creationId xmlns:a16="http://schemas.microsoft.com/office/drawing/2014/main" id="{0AE6FBA9-A5FF-4235-A739-097B26BD3916}"/>
              </a:ext>
            </a:extLst>
          </p:cNvPr>
          <p:cNvSpPr txBox="1"/>
          <p:nvPr/>
        </p:nvSpPr>
        <p:spPr>
          <a:xfrm>
            <a:off x="2099511" y="2396433"/>
            <a:ext cx="1212763" cy="584775"/>
          </a:xfrm>
          <a:prstGeom prst="rect">
            <a:avLst/>
          </a:prstGeom>
          <a:noFill/>
        </p:spPr>
        <p:txBody>
          <a:bodyPr wrap="square" rtlCol="0">
            <a:spAutoFit/>
          </a:bodyPr>
          <a:lstStyle/>
          <a:p>
            <a:pPr algn="ctr"/>
            <a:r>
              <a:rPr lang="en-AU" sz="800" dirty="0">
                <a:latin typeface="Arial Narrow" panose="020B0606020202030204" pitchFamily="34" charset="0"/>
              </a:rPr>
              <a:t>Is there enough scientific data to know with confidence the outcome of my decision? </a:t>
            </a:r>
          </a:p>
        </p:txBody>
      </p:sp>
      <p:sp>
        <p:nvSpPr>
          <p:cNvPr id="40" name="Right Arrow Callout 75">
            <a:extLst>
              <a:ext uri="{FF2B5EF4-FFF2-40B4-BE49-F238E27FC236}">
                <a16:creationId xmlns:a16="http://schemas.microsoft.com/office/drawing/2014/main" id="{0A6C4A50-E3F8-4FEE-8568-0945E6EC563A}"/>
              </a:ext>
            </a:extLst>
          </p:cNvPr>
          <p:cNvSpPr/>
          <p:nvPr/>
        </p:nvSpPr>
        <p:spPr>
          <a:xfrm>
            <a:off x="3365043" y="2526142"/>
            <a:ext cx="486567" cy="286783"/>
          </a:xfrm>
          <a:prstGeom prst="rightArrowCallout">
            <a:avLst>
              <a:gd name="adj1" fmla="val 0"/>
              <a:gd name="adj2" fmla="val 25000"/>
              <a:gd name="adj3" fmla="val 25000"/>
              <a:gd name="adj4" fmla="val 6716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1000" dirty="0">
                <a:latin typeface="Arial Narrow" panose="020B0606020202030204" pitchFamily="34" charset="0"/>
              </a:rPr>
              <a:t>No</a:t>
            </a:r>
          </a:p>
        </p:txBody>
      </p:sp>
      <p:sp>
        <p:nvSpPr>
          <p:cNvPr id="41" name="Rectangle 40">
            <a:extLst>
              <a:ext uri="{FF2B5EF4-FFF2-40B4-BE49-F238E27FC236}">
                <a16:creationId xmlns:a16="http://schemas.microsoft.com/office/drawing/2014/main" id="{C9B8F7B2-1275-47F5-A9B9-7CE993EB1359}"/>
              </a:ext>
            </a:extLst>
          </p:cNvPr>
          <p:cNvSpPr/>
          <p:nvPr/>
        </p:nvSpPr>
        <p:spPr>
          <a:xfrm>
            <a:off x="3872399" y="2126568"/>
            <a:ext cx="2525884" cy="142241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latin typeface="Arial Narrow" panose="020B0606020202030204" pitchFamily="34" charset="0"/>
            </a:endParaRPr>
          </a:p>
          <a:p>
            <a:endParaRPr lang="en-AU" sz="1200" dirty="0">
              <a:latin typeface="Arial Narrow" panose="020B0606020202030204" pitchFamily="34" charset="0"/>
            </a:endParaRPr>
          </a:p>
          <a:p>
            <a:pPr marL="171450" indent="-171450">
              <a:buFont typeface="Wingdings" panose="05000000000000000000" pitchFamily="2" charset="2"/>
              <a:buChar char="q"/>
            </a:pPr>
            <a:r>
              <a:rPr lang="en-AU" sz="1200" dirty="0">
                <a:solidFill>
                  <a:schemeClr val="tx1"/>
                </a:solidFill>
                <a:latin typeface="Arial Narrow" panose="020B0606020202030204" pitchFamily="34" charset="0"/>
              </a:rPr>
              <a:t>Say</a:t>
            </a:r>
            <a:r>
              <a:rPr lang="en-AU" sz="1200" b="1" dirty="0">
                <a:solidFill>
                  <a:schemeClr val="tx1"/>
                </a:solidFill>
                <a:latin typeface="Arial Narrow" panose="020B0606020202030204" pitchFamily="34" charset="0"/>
              </a:rPr>
              <a:t> No </a:t>
            </a:r>
            <a:r>
              <a:rPr lang="en-AU" sz="1000" b="1" dirty="0">
                <a:solidFill>
                  <a:schemeClr val="tx1"/>
                </a:solidFill>
                <a:latin typeface="Arial Narrow" panose="020B0606020202030204" pitchFamily="34" charset="0"/>
              </a:rPr>
              <a:t> </a:t>
            </a:r>
          </a:p>
          <a:p>
            <a:r>
              <a:rPr lang="en-AU" sz="800" dirty="0">
                <a:solidFill>
                  <a:schemeClr val="tx1"/>
                </a:solidFill>
                <a:latin typeface="Arial Narrow" panose="020B0606020202030204" pitchFamily="34" charset="0"/>
              </a:rPr>
              <a:t>(Your reason? When scientific data does not permit a complete evaluation of the risk, recourse to the principle may, for example, be used to decline the application)</a:t>
            </a:r>
          </a:p>
          <a:p>
            <a:pPr marL="171450" indent="-171450">
              <a:buFont typeface="Wingdings" panose="05000000000000000000" pitchFamily="2" charset="2"/>
              <a:buChar char="q"/>
            </a:pPr>
            <a:r>
              <a:rPr lang="en-AU" sz="1200" dirty="0">
                <a:solidFill>
                  <a:schemeClr val="tx1"/>
                </a:solidFill>
                <a:latin typeface="Arial Narrow" panose="020B0606020202030204" pitchFamily="34" charset="0"/>
              </a:rPr>
              <a:t> Say </a:t>
            </a:r>
            <a:r>
              <a:rPr lang="en-AU" sz="1200" b="1" dirty="0">
                <a:solidFill>
                  <a:schemeClr val="tx1"/>
                </a:solidFill>
                <a:latin typeface="Arial Narrow" panose="020B0606020202030204" pitchFamily="34" charset="0"/>
              </a:rPr>
              <a:t>Yes</a:t>
            </a:r>
            <a:r>
              <a:rPr lang="en-AU" sz="1200" dirty="0">
                <a:solidFill>
                  <a:schemeClr val="tx1"/>
                </a:solidFill>
                <a:latin typeface="Arial Narrow" panose="020B0606020202030204" pitchFamily="34" charset="0"/>
              </a:rPr>
              <a:t>, </a:t>
            </a:r>
            <a:r>
              <a:rPr lang="en-AU" sz="800" dirty="0">
                <a:solidFill>
                  <a:schemeClr val="tx1"/>
                </a:solidFill>
                <a:latin typeface="Arial Narrow" panose="020B0606020202030204" pitchFamily="34" charset="0"/>
              </a:rPr>
              <a:t>but modify or </a:t>
            </a:r>
            <a:r>
              <a:rPr lang="en-AU" sz="1200" dirty="0">
                <a:solidFill>
                  <a:schemeClr val="tx1"/>
                </a:solidFill>
                <a:latin typeface="Arial Narrow" panose="020B0606020202030204" pitchFamily="34" charset="0"/>
              </a:rPr>
              <a:t>safeguard</a:t>
            </a:r>
            <a:r>
              <a:rPr lang="en-AU" sz="800" dirty="0">
                <a:solidFill>
                  <a:schemeClr val="tx1"/>
                </a:solidFill>
                <a:latin typeface="Arial Narrow" panose="020B0606020202030204" pitchFamily="34" charset="0"/>
              </a:rPr>
              <a:t> the activity</a:t>
            </a:r>
          </a:p>
          <a:p>
            <a:pPr marL="171450" indent="-171450">
              <a:buFont typeface="Wingdings" panose="05000000000000000000" pitchFamily="2" charset="2"/>
              <a:buChar char="q"/>
            </a:pPr>
            <a:r>
              <a:rPr lang="en-AU" sz="1200" dirty="0">
                <a:solidFill>
                  <a:schemeClr val="tx1"/>
                </a:solidFill>
                <a:latin typeface="Arial Narrow" panose="020B0606020202030204" pitchFamily="34" charset="0"/>
              </a:rPr>
              <a:t>Suggest alternative/s </a:t>
            </a:r>
          </a:p>
          <a:p>
            <a:endParaRPr lang="en-AU" sz="1200" dirty="0">
              <a:solidFill>
                <a:schemeClr val="tx1"/>
              </a:solidFill>
              <a:latin typeface="Arial Narrow" panose="020B0606020202030204" pitchFamily="34" charset="0"/>
            </a:endParaRPr>
          </a:p>
        </p:txBody>
      </p:sp>
      <p:sp>
        <p:nvSpPr>
          <p:cNvPr id="42" name="TextBox 41">
            <a:extLst>
              <a:ext uri="{FF2B5EF4-FFF2-40B4-BE49-F238E27FC236}">
                <a16:creationId xmlns:a16="http://schemas.microsoft.com/office/drawing/2014/main" id="{0E74B6AF-90EE-4451-A2D5-DE69CBD0D0E6}"/>
              </a:ext>
            </a:extLst>
          </p:cNvPr>
          <p:cNvSpPr txBox="1"/>
          <p:nvPr/>
        </p:nvSpPr>
        <p:spPr>
          <a:xfrm>
            <a:off x="3966301" y="2199022"/>
            <a:ext cx="2329536" cy="274697"/>
          </a:xfrm>
          <a:prstGeom prst="rect">
            <a:avLst/>
          </a:prstGeom>
          <a:solidFill>
            <a:schemeClr val="tx1"/>
          </a:solidFill>
        </p:spPr>
        <p:txBody>
          <a:bodyPr wrap="square" rtlCol="0">
            <a:spAutoFit/>
          </a:bodyPr>
          <a:lstStyle/>
          <a:p>
            <a:pPr algn="ctr"/>
            <a:r>
              <a:rPr lang="en-AU" sz="1200" dirty="0">
                <a:solidFill>
                  <a:schemeClr val="bg1"/>
                </a:solidFill>
                <a:latin typeface="Arial Narrow" panose="020B0606020202030204" pitchFamily="34" charset="0"/>
              </a:rPr>
              <a:t>Precautionary Principle applies</a:t>
            </a:r>
          </a:p>
        </p:txBody>
      </p:sp>
      <p:sp>
        <p:nvSpPr>
          <p:cNvPr id="43" name="Right Arrow Callout 79">
            <a:extLst>
              <a:ext uri="{FF2B5EF4-FFF2-40B4-BE49-F238E27FC236}">
                <a16:creationId xmlns:a16="http://schemas.microsoft.com/office/drawing/2014/main" id="{6DCA19EA-AEF9-4716-A74D-FF3E30E1FA2F}"/>
              </a:ext>
            </a:extLst>
          </p:cNvPr>
          <p:cNvSpPr/>
          <p:nvPr/>
        </p:nvSpPr>
        <p:spPr>
          <a:xfrm rot="5400000">
            <a:off x="2531993" y="3089846"/>
            <a:ext cx="412852" cy="286783"/>
          </a:xfrm>
          <a:prstGeom prst="rightArrowCallout">
            <a:avLst>
              <a:gd name="adj1" fmla="val 1"/>
              <a:gd name="adj2" fmla="val 25000"/>
              <a:gd name="adj3" fmla="val 25000"/>
              <a:gd name="adj4" fmla="val 67162"/>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1000" dirty="0">
                <a:latin typeface="Arial Narrow" panose="020B0606020202030204" pitchFamily="34" charset="0"/>
              </a:rPr>
              <a:t>Yes</a:t>
            </a:r>
          </a:p>
        </p:txBody>
      </p:sp>
      <p:sp>
        <p:nvSpPr>
          <p:cNvPr id="44" name="TextBox 43">
            <a:extLst>
              <a:ext uri="{FF2B5EF4-FFF2-40B4-BE49-F238E27FC236}">
                <a16:creationId xmlns:a16="http://schemas.microsoft.com/office/drawing/2014/main" id="{724CADE0-63A2-4FC1-ADE7-2F1AEEEECFE6}"/>
              </a:ext>
            </a:extLst>
          </p:cNvPr>
          <p:cNvSpPr txBox="1"/>
          <p:nvPr/>
        </p:nvSpPr>
        <p:spPr>
          <a:xfrm>
            <a:off x="914319" y="3170505"/>
            <a:ext cx="1501453" cy="338554"/>
          </a:xfrm>
          <a:prstGeom prst="rect">
            <a:avLst/>
          </a:prstGeom>
          <a:noFill/>
        </p:spPr>
        <p:txBody>
          <a:bodyPr wrap="square" rtlCol="0">
            <a:spAutoFit/>
          </a:bodyPr>
          <a:lstStyle/>
          <a:p>
            <a:pPr algn="ctr"/>
            <a:r>
              <a:rPr lang="en-AU" sz="800" dirty="0">
                <a:latin typeface="Arial Narrow" panose="020B0606020202030204" pitchFamily="34" charset="0"/>
              </a:rPr>
              <a:t>Conduct a standard risk assessment and make a decision</a:t>
            </a:r>
          </a:p>
        </p:txBody>
      </p:sp>
      <p:cxnSp>
        <p:nvCxnSpPr>
          <p:cNvPr id="45" name="Straight Connector 44">
            <a:extLst>
              <a:ext uri="{FF2B5EF4-FFF2-40B4-BE49-F238E27FC236}">
                <a16:creationId xmlns:a16="http://schemas.microsoft.com/office/drawing/2014/main" id="{D8288DD7-9C35-417E-A691-FA715778F358}"/>
              </a:ext>
            </a:extLst>
          </p:cNvPr>
          <p:cNvCxnSpPr/>
          <p:nvPr/>
        </p:nvCxnSpPr>
        <p:spPr>
          <a:xfrm>
            <a:off x="776034" y="3476364"/>
            <a:ext cx="30963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8A43D22-857D-42EC-88BF-44B826F45A93}"/>
              </a:ext>
            </a:extLst>
          </p:cNvPr>
          <p:cNvCxnSpPr/>
          <p:nvPr/>
        </p:nvCxnSpPr>
        <p:spPr>
          <a:xfrm flipV="1">
            <a:off x="776034" y="3089872"/>
            <a:ext cx="0" cy="3864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79F5FCB-E377-4602-9B52-B4E2F3104507}"/>
              </a:ext>
            </a:extLst>
          </p:cNvPr>
          <p:cNvCxnSpPr/>
          <p:nvPr/>
        </p:nvCxnSpPr>
        <p:spPr>
          <a:xfrm flipH="1">
            <a:off x="529504" y="4616573"/>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7921CA71-9CE1-4E8B-9D02-AE0F6F4452BE}"/>
              </a:ext>
            </a:extLst>
          </p:cNvPr>
          <p:cNvSpPr/>
          <p:nvPr/>
        </p:nvSpPr>
        <p:spPr>
          <a:xfrm>
            <a:off x="546553" y="3606462"/>
            <a:ext cx="5851730" cy="95569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When does the precautionary principle apply? Ans. </a:t>
            </a:r>
          </a:p>
        </p:txBody>
      </p:sp>
      <p:sp>
        <p:nvSpPr>
          <p:cNvPr id="49" name="Rectangle 48">
            <a:extLst>
              <a:ext uri="{FF2B5EF4-FFF2-40B4-BE49-F238E27FC236}">
                <a16:creationId xmlns:a16="http://schemas.microsoft.com/office/drawing/2014/main" id="{F6263C1E-038C-4EBE-97F5-DF85482F6F47}"/>
              </a:ext>
            </a:extLst>
          </p:cNvPr>
          <p:cNvSpPr/>
          <p:nvPr/>
        </p:nvSpPr>
        <p:spPr>
          <a:xfrm>
            <a:off x="611204" y="3846535"/>
            <a:ext cx="5721070" cy="66998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When decision-makers believe a decision has the potential to put the environment (or human health) at risk, but there is</a:t>
            </a:r>
            <a:r>
              <a:rPr lang="en-AU" sz="1200" i="1" dirty="0">
                <a:solidFill>
                  <a:schemeClr val="bg1">
                    <a:lumMod val="50000"/>
                  </a:schemeClr>
                </a:solidFill>
                <a:latin typeface="Comic Sans MS" panose="030F0702030302020204" pitchFamily="66" charset="0"/>
              </a:rPr>
              <a:t> not </a:t>
            </a:r>
            <a:r>
              <a:rPr lang="en-AU" sz="1200" dirty="0">
                <a:solidFill>
                  <a:schemeClr val="bg1">
                    <a:lumMod val="50000"/>
                  </a:schemeClr>
                </a:solidFill>
                <a:latin typeface="Comic Sans MS" panose="030F0702030302020204" pitchFamily="66" charset="0"/>
              </a:rPr>
              <a:t>enough scientific data to know with confidence the outcome of their decision. </a:t>
            </a:r>
          </a:p>
        </p:txBody>
      </p:sp>
      <p:sp>
        <p:nvSpPr>
          <p:cNvPr id="50" name="TextBox 49">
            <a:extLst>
              <a:ext uri="{FF2B5EF4-FFF2-40B4-BE49-F238E27FC236}">
                <a16:creationId xmlns:a16="http://schemas.microsoft.com/office/drawing/2014/main" id="{DB90F7EC-6E02-4284-9B0A-142DA3D985FF}"/>
              </a:ext>
            </a:extLst>
          </p:cNvPr>
          <p:cNvSpPr txBox="1"/>
          <p:nvPr/>
        </p:nvSpPr>
        <p:spPr>
          <a:xfrm rot="20794594">
            <a:off x="1720245" y="2149008"/>
            <a:ext cx="385050" cy="215444"/>
          </a:xfrm>
          <a:prstGeom prst="rect">
            <a:avLst/>
          </a:prstGeom>
          <a:noFill/>
        </p:spPr>
        <p:txBody>
          <a:bodyPr wrap="square" rtlCol="0">
            <a:spAutoFit/>
          </a:bodyPr>
          <a:lstStyle/>
          <a:p>
            <a:r>
              <a:rPr lang="en-AU" sz="800" dirty="0">
                <a:latin typeface="Arial Narrow" panose="020B0606020202030204" pitchFamily="34" charset="0"/>
              </a:rPr>
              <a:t>Yes?</a:t>
            </a:r>
          </a:p>
        </p:txBody>
      </p:sp>
      <p:sp>
        <p:nvSpPr>
          <p:cNvPr id="51" name="TextBox 50">
            <a:extLst>
              <a:ext uri="{FF2B5EF4-FFF2-40B4-BE49-F238E27FC236}">
                <a16:creationId xmlns:a16="http://schemas.microsoft.com/office/drawing/2014/main" id="{321AB3E6-2906-448B-BA10-19B703B97D77}"/>
              </a:ext>
            </a:extLst>
          </p:cNvPr>
          <p:cNvSpPr txBox="1"/>
          <p:nvPr/>
        </p:nvSpPr>
        <p:spPr>
          <a:xfrm rot="1790473">
            <a:off x="1870646" y="2087492"/>
            <a:ext cx="385050" cy="215444"/>
          </a:xfrm>
          <a:prstGeom prst="rect">
            <a:avLst/>
          </a:prstGeom>
          <a:noFill/>
        </p:spPr>
        <p:txBody>
          <a:bodyPr wrap="square" rtlCol="0">
            <a:spAutoFit/>
          </a:bodyPr>
          <a:lstStyle/>
          <a:p>
            <a:r>
              <a:rPr lang="en-AU" sz="800" dirty="0">
                <a:latin typeface="Arial Narrow" panose="020B0606020202030204" pitchFamily="34" charset="0"/>
              </a:rPr>
              <a:t>No?</a:t>
            </a:r>
          </a:p>
        </p:txBody>
      </p:sp>
      <p:sp>
        <p:nvSpPr>
          <p:cNvPr id="52" name="Rectangle 51">
            <a:extLst>
              <a:ext uri="{FF2B5EF4-FFF2-40B4-BE49-F238E27FC236}">
                <a16:creationId xmlns:a16="http://schemas.microsoft.com/office/drawing/2014/main" id="{E5E7642C-D505-4DAD-8BC2-0156F78667CC}"/>
              </a:ext>
            </a:extLst>
          </p:cNvPr>
          <p:cNvSpPr/>
          <p:nvPr/>
        </p:nvSpPr>
        <p:spPr>
          <a:xfrm>
            <a:off x="465753" y="4623278"/>
            <a:ext cx="5953895" cy="1815882"/>
          </a:xfrm>
          <a:prstGeom prst="rect">
            <a:avLst/>
          </a:prstGeom>
          <a:noFill/>
        </p:spPr>
        <p:txBody>
          <a:bodyPr wrap="square">
            <a:spAutoFit/>
          </a:bodyPr>
          <a:lstStyle/>
          <a:p>
            <a:r>
              <a:rPr lang="en-US" sz="1600" b="1" dirty="0">
                <a:latin typeface="Arial Narrow" panose="020B0606020202030204" pitchFamily="34" charset="0"/>
                <a:sym typeface="Wingdings" panose="05000000000000000000" pitchFamily="2" charset="2"/>
              </a:rPr>
              <a:t>Exercising CAUTION</a:t>
            </a:r>
          </a:p>
          <a:p>
            <a:r>
              <a:rPr lang="en-US" sz="1200" dirty="0">
                <a:latin typeface="Arial Narrow" panose="020B0606020202030204" pitchFamily="34" charset="0"/>
                <a:sym typeface="Wingdings" panose="05000000000000000000" pitchFamily="2" charset="2"/>
              </a:rPr>
              <a:t>Fisheries managers constantly make management decisions.  These decisions require careful consideration before implementation, as the wrong decisions may have negative consequences or impacts on the environment putting many species, including humans, at risk. The potential danger arises when there is insufficient scientific data known about an area, population or species, to support, with a high degree of confidence, the outcomes of their proposed management decisions.  To avoid any negative outcomes, the Precautionary Principle is applied.  Examples of precautionary measures which have been implemented in fisheries management include </a:t>
            </a:r>
            <a:r>
              <a:rPr lang="en-US" sz="1200" b="1" dirty="0">
                <a:latin typeface="Arial Narrow" panose="020B0606020202030204" pitchFamily="34" charset="0"/>
                <a:sym typeface="Wingdings" panose="05000000000000000000" pitchFamily="2" charset="2"/>
              </a:rPr>
              <a:t>bycatch reduction devices, size and bag limits, marine protected areas, closures, licensing, gear restrictions</a:t>
            </a:r>
            <a:r>
              <a:rPr lang="en-US" sz="1200" dirty="0">
                <a:latin typeface="Arial Narrow" panose="020B0606020202030204" pitchFamily="34" charset="0"/>
                <a:sym typeface="Wingdings" panose="05000000000000000000" pitchFamily="2" charset="2"/>
              </a:rPr>
              <a:t> and </a:t>
            </a:r>
            <a:r>
              <a:rPr lang="en-US" sz="1200" b="1" dirty="0">
                <a:latin typeface="Arial Narrow" panose="020B0606020202030204" pitchFamily="34" charset="0"/>
                <a:sym typeface="Wingdings" panose="05000000000000000000" pitchFamily="2" charset="2"/>
              </a:rPr>
              <a:t>protected species.</a:t>
            </a:r>
            <a:endParaRPr lang="en-US" sz="1200" b="1" baseline="30000" dirty="0">
              <a:solidFill>
                <a:srgbClr val="FF0000"/>
              </a:solidFill>
              <a:latin typeface="Arial Narrow" panose="020B0606020202030204" pitchFamily="34" charset="0"/>
              <a:sym typeface="Wingdings" panose="05000000000000000000" pitchFamily="2" charset="2"/>
            </a:endParaRPr>
          </a:p>
        </p:txBody>
      </p:sp>
      <p:sp>
        <p:nvSpPr>
          <p:cNvPr id="54" name="Rectangle 53">
            <a:extLst>
              <a:ext uri="{FF2B5EF4-FFF2-40B4-BE49-F238E27FC236}">
                <a16:creationId xmlns:a16="http://schemas.microsoft.com/office/drawing/2014/main" id="{D38E7DCA-E394-47C2-8F12-0E76B0B80142}"/>
              </a:ext>
            </a:extLst>
          </p:cNvPr>
          <p:cNvSpPr/>
          <p:nvPr/>
        </p:nvSpPr>
        <p:spPr>
          <a:xfrm>
            <a:off x="516987" y="6454451"/>
            <a:ext cx="5881641" cy="229401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Below is a list of questions. Assume the answer to each question is ‘Yes’, but there is not enough scientific data to know with confidence the outcome of that decision. Name a precautionary measure that could modify or safeguard the activity (</a:t>
            </a:r>
            <a:r>
              <a:rPr lang="en-AU" sz="1200" b="1" i="1" dirty="0">
                <a:solidFill>
                  <a:schemeClr val="tx1"/>
                </a:solidFill>
                <a:latin typeface="Arial Narrow" panose="020B0606020202030204" pitchFamily="34" charset="0"/>
              </a:rPr>
              <a:t>hint</a:t>
            </a:r>
            <a:r>
              <a:rPr lang="en-AU" sz="1200" b="1" dirty="0">
                <a:solidFill>
                  <a:schemeClr val="tx1"/>
                </a:solidFill>
                <a:latin typeface="Arial Narrow" panose="020B0606020202030204" pitchFamily="34" charset="0"/>
              </a:rPr>
              <a:t>: suggestions above). </a:t>
            </a:r>
          </a:p>
        </p:txBody>
      </p:sp>
      <p:sp>
        <p:nvSpPr>
          <p:cNvPr id="55" name="Rectangle 54">
            <a:extLst>
              <a:ext uri="{FF2B5EF4-FFF2-40B4-BE49-F238E27FC236}">
                <a16:creationId xmlns:a16="http://schemas.microsoft.com/office/drawing/2014/main" id="{5F9A11F7-5AE2-4E44-8DC6-12975639AA91}"/>
              </a:ext>
            </a:extLst>
          </p:cNvPr>
          <p:cNvSpPr/>
          <p:nvPr/>
        </p:nvSpPr>
        <p:spPr>
          <a:xfrm>
            <a:off x="3608326" y="7378412"/>
            <a:ext cx="2732319" cy="4232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sp>
        <p:nvSpPr>
          <p:cNvPr id="2" name="TextBox 1">
            <a:extLst>
              <a:ext uri="{FF2B5EF4-FFF2-40B4-BE49-F238E27FC236}">
                <a16:creationId xmlns:a16="http://schemas.microsoft.com/office/drawing/2014/main" id="{486F563C-143A-4F11-ADF1-1901EF122EB6}"/>
              </a:ext>
            </a:extLst>
          </p:cNvPr>
          <p:cNvSpPr txBox="1"/>
          <p:nvPr/>
        </p:nvSpPr>
        <p:spPr>
          <a:xfrm>
            <a:off x="568276" y="7397255"/>
            <a:ext cx="2414964" cy="430887"/>
          </a:xfrm>
          <a:prstGeom prst="rect">
            <a:avLst/>
          </a:prstGeom>
          <a:noFill/>
        </p:spPr>
        <p:txBody>
          <a:bodyPr wrap="square" rtlCol="0">
            <a:spAutoFit/>
          </a:bodyPr>
          <a:lstStyle/>
          <a:p>
            <a:r>
              <a:rPr lang="en-AU" sz="1050" b="1" dirty="0">
                <a:latin typeface="Arial Narrow" panose="020B0606020202030204" pitchFamily="34" charset="0"/>
              </a:rPr>
              <a:t>Q1. Can people keep fishing where turtles are being caught as bycatch?  </a:t>
            </a:r>
          </a:p>
        </p:txBody>
      </p:sp>
      <p:sp>
        <p:nvSpPr>
          <p:cNvPr id="56" name="TextBox 55">
            <a:extLst>
              <a:ext uri="{FF2B5EF4-FFF2-40B4-BE49-F238E27FC236}">
                <a16:creationId xmlns:a16="http://schemas.microsoft.com/office/drawing/2014/main" id="{1D49D524-58DF-4EA0-9649-ECCC5C0971CA}"/>
              </a:ext>
            </a:extLst>
          </p:cNvPr>
          <p:cNvSpPr txBox="1"/>
          <p:nvPr/>
        </p:nvSpPr>
        <p:spPr>
          <a:xfrm>
            <a:off x="3688881" y="7344574"/>
            <a:ext cx="2209521" cy="461665"/>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they use a </a:t>
            </a:r>
            <a:br>
              <a:rPr lang="en-AU" sz="1200" dirty="0">
                <a:solidFill>
                  <a:schemeClr val="tx1">
                    <a:lumMod val="65000"/>
                    <a:lumOff val="35000"/>
                  </a:schemeClr>
                </a:solidFill>
                <a:latin typeface="Comic Sans MS" panose="030F0702030302020204" pitchFamily="66" charset="0"/>
              </a:rPr>
            </a:br>
            <a:r>
              <a:rPr lang="en-AU" sz="1200" u="sng" dirty="0">
                <a:solidFill>
                  <a:schemeClr val="tx1">
                    <a:lumMod val="65000"/>
                    <a:lumOff val="35000"/>
                  </a:schemeClr>
                </a:solidFill>
                <a:latin typeface="Comic Sans MS" panose="030F0702030302020204" pitchFamily="66" charset="0"/>
              </a:rPr>
              <a:t>bycatch reduction device</a:t>
            </a:r>
          </a:p>
        </p:txBody>
      </p:sp>
      <p:sp>
        <p:nvSpPr>
          <p:cNvPr id="58" name="Rectangle 57">
            <a:extLst>
              <a:ext uri="{FF2B5EF4-FFF2-40B4-BE49-F238E27FC236}">
                <a16:creationId xmlns:a16="http://schemas.microsoft.com/office/drawing/2014/main" id="{5474960F-2FBA-4F1A-AABB-EE6262B4D9FB}"/>
              </a:ext>
            </a:extLst>
          </p:cNvPr>
          <p:cNvSpPr/>
          <p:nvPr/>
        </p:nvSpPr>
        <p:spPr>
          <a:xfrm>
            <a:off x="3612073" y="7831666"/>
            <a:ext cx="2732320" cy="4232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sp>
        <p:nvSpPr>
          <p:cNvPr id="61" name="TextBox 60">
            <a:extLst>
              <a:ext uri="{FF2B5EF4-FFF2-40B4-BE49-F238E27FC236}">
                <a16:creationId xmlns:a16="http://schemas.microsoft.com/office/drawing/2014/main" id="{1D4ADB66-E8E9-421F-916D-7B2D89E54787}"/>
              </a:ext>
            </a:extLst>
          </p:cNvPr>
          <p:cNvSpPr txBox="1"/>
          <p:nvPr/>
        </p:nvSpPr>
        <p:spPr>
          <a:xfrm>
            <a:off x="571428" y="7850517"/>
            <a:ext cx="2320237" cy="430887"/>
          </a:xfrm>
          <a:prstGeom prst="rect">
            <a:avLst/>
          </a:prstGeom>
          <a:noFill/>
        </p:spPr>
        <p:txBody>
          <a:bodyPr wrap="square" rtlCol="0">
            <a:spAutoFit/>
          </a:bodyPr>
          <a:lstStyle/>
          <a:p>
            <a:r>
              <a:rPr lang="en-AU" sz="1050" b="1" dirty="0">
                <a:latin typeface="Arial Narrow" panose="020B0606020202030204" pitchFamily="34" charset="0"/>
              </a:rPr>
              <a:t>Q2. Can people keep fishing </a:t>
            </a:r>
            <a:r>
              <a:rPr lang="en-AU" sz="1050" b="1" i="1" dirty="0">
                <a:latin typeface="Arial Narrow" panose="020B0606020202030204" pitchFamily="34" charset="0"/>
              </a:rPr>
              <a:t>WHEN</a:t>
            </a:r>
            <a:r>
              <a:rPr lang="en-AU" sz="1050" b="1" dirty="0">
                <a:latin typeface="Arial Narrow" panose="020B0606020202030204" pitchFamily="34" charset="0"/>
              </a:rPr>
              <a:t> coral reef fin fish aggregate to spawn?  </a:t>
            </a:r>
          </a:p>
        </p:txBody>
      </p:sp>
      <p:sp>
        <p:nvSpPr>
          <p:cNvPr id="62" name="TextBox 61">
            <a:extLst>
              <a:ext uri="{FF2B5EF4-FFF2-40B4-BE49-F238E27FC236}">
                <a16:creationId xmlns:a16="http://schemas.microsoft.com/office/drawing/2014/main" id="{9234F6E6-5874-450F-8AD1-67B30931A355}"/>
              </a:ext>
            </a:extLst>
          </p:cNvPr>
          <p:cNvSpPr txBox="1"/>
          <p:nvPr/>
        </p:nvSpPr>
        <p:spPr>
          <a:xfrm>
            <a:off x="3735357" y="7892430"/>
            <a:ext cx="2553547"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there are </a:t>
            </a:r>
            <a:r>
              <a:rPr lang="en-AU" sz="1200" u="sng" dirty="0">
                <a:solidFill>
                  <a:schemeClr val="tx1">
                    <a:lumMod val="65000"/>
                    <a:lumOff val="35000"/>
                  </a:schemeClr>
                </a:solidFill>
                <a:latin typeface="Comic Sans MS" panose="030F0702030302020204" pitchFamily="66" charset="0"/>
              </a:rPr>
              <a:t>closures</a:t>
            </a:r>
          </a:p>
        </p:txBody>
      </p:sp>
      <p:sp>
        <p:nvSpPr>
          <p:cNvPr id="63" name="Rectangle 62">
            <a:extLst>
              <a:ext uri="{FF2B5EF4-FFF2-40B4-BE49-F238E27FC236}">
                <a16:creationId xmlns:a16="http://schemas.microsoft.com/office/drawing/2014/main" id="{27E70D8F-056A-49FA-AC01-4E92C87CEBE7}"/>
              </a:ext>
            </a:extLst>
          </p:cNvPr>
          <p:cNvSpPr/>
          <p:nvPr/>
        </p:nvSpPr>
        <p:spPr>
          <a:xfrm>
            <a:off x="3608326" y="8289630"/>
            <a:ext cx="2732320" cy="4232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sp>
        <p:nvSpPr>
          <p:cNvPr id="64" name="TextBox 63">
            <a:extLst>
              <a:ext uri="{FF2B5EF4-FFF2-40B4-BE49-F238E27FC236}">
                <a16:creationId xmlns:a16="http://schemas.microsoft.com/office/drawing/2014/main" id="{2F7F16BE-323B-440E-AB45-8A1C4CA4D682}"/>
              </a:ext>
            </a:extLst>
          </p:cNvPr>
          <p:cNvSpPr txBox="1"/>
          <p:nvPr/>
        </p:nvSpPr>
        <p:spPr>
          <a:xfrm>
            <a:off x="571427" y="8317576"/>
            <a:ext cx="2320237" cy="430887"/>
          </a:xfrm>
          <a:prstGeom prst="rect">
            <a:avLst/>
          </a:prstGeom>
          <a:noFill/>
        </p:spPr>
        <p:txBody>
          <a:bodyPr wrap="square" rtlCol="0">
            <a:spAutoFit/>
          </a:bodyPr>
          <a:lstStyle/>
          <a:p>
            <a:r>
              <a:rPr lang="en-AU" sz="1050" b="1" dirty="0">
                <a:latin typeface="Arial Narrow" panose="020B0606020202030204" pitchFamily="34" charset="0"/>
              </a:rPr>
              <a:t>Q3. Can people keep collecting oysters from the rocky shore?  </a:t>
            </a:r>
          </a:p>
        </p:txBody>
      </p:sp>
      <p:sp>
        <p:nvSpPr>
          <p:cNvPr id="65" name="TextBox 64">
            <a:extLst>
              <a:ext uri="{FF2B5EF4-FFF2-40B4-BE49-F238E27FC236}">
                <a16:creationId xmlns:a16="http://schemas.microsoft.com/office/drawing/2014/main" id="{8F31AE8B-C5AB-43B5-AD8C-57D7D62145AE}"/>
              </a:ext>
            </a:extLst>
          </p:cNvPr>
          <p:cNvSpPr txBox="1"/>
          <p:nvPr/>
        </p:nvSpPr>
        <p:spPr>
          <a:xfrm>
            <a:off x="3735358" y="8357598"/>
            <a:ext cx="2163044"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they have </a:t>
            </a:r>
            <a:r>
              <a:rPr lang="en-AU" sz="1200" u="sng" dirty="0">
                <a:solidFill>
                  <a:schemeClr val="tx1">
                    <a:lumMod val="65000"/>
                    <a:lumOff val="35000"/>
                  </a:schemeClr>
                </a:solidFill>
                <a:latin typeface="Comic Sans MS" panose="030F0702030302020204" pitchFamily="66" charset="0"/>
              </a:rPr>
              <a:t>bag limits</a:t>
            </a:r>
          </a:p>
        </p:txBody>
      </p:sp>
      <p:sp>
        <p:nvSpPr>
          <p:cNvPr id="4" name="TextBox 3">
            <a:extLst>
              <a:ext uri="{FF2B5EF4-FFF2-40B4-BE49-F238E27FC236}">
                <a16:creationId xmlns:a16="http://schemas.microsoft.com/office/drawing/2014/main" id="{D448B6BB-445E-4FA1-9AA0-41AA1A6ADA38}"/>
              </a:ext>
            </a:extLst>
          </p:cNvPr>
          <p:cNvSpPr txBox="1"/>
          <p:nvPr/>
        </p:nvSpPr>
        <p:spPr>
          <a:xfrm>
            <a:off x="674270" y="7089679"/>
            <a:ext cx="2052453" cy="338554"/>
          </a:xfrm>
          <a:prstGeom prst="rect">
            <a:avLst/>
          </a:prstGeom>
          <a:noFill/>
        </p:spPr>
        <p:txBody>
          <a:bodyPr wrap="square" rtlCol="0">
            <a:spAutoFit/>
          </a:bodyPr>
          <a:lstStyle/>
          <a:p>
            <a:pPr algn="ctr"/>
            <a:r>
              <a:rPr lang="en-AU" sz="1600" b="1" dirty="0">
                <a:latin typeface="Arial Narrow" panose="020B0606020202030204" pitchFamily="34" charset="0"/>
              </a:rPr>
              <a:t>Question</a:t>
            </a:r>
          </a:p>
        </p:txBody>
      </p:sp>
      <p:sp>
        <p:nvSpPr>
          <p:cNvPr id="67" name="TextBox 66">
            <a:extLst>
              <a:ext uri="{FF2B5EF4-FFF2-40B4-BE49-F238E27FC236}">
                <a16:creationId xmlns:a16="http://schemas.microsoft.com/office/drawing/2014/main" id="{189F9722-BC14-48CB-AC6C-D34AF1B07A30}"/>
              </a:ext>
            </a:extLst>
          </p:cNvPr>
          <p:cNvSpPr txBox="1"/>
          <p:nvPr/>
        </p:nvSpPr>
        <p:spPr>
          <a:xfrm>
            <a:off x="4013537" y="7088084"/>
            <a:ext cx="2593952" cy="338554"/>
          </a:xfrm>
          <a:prstGeom prst="rect">
            <a:avLst/>
          </a:prstGeom>
          <a:noFill/>
        </p:spPr>
        <p:txBody>
          <a:bodyPr wrap="square" rtlCol="0">
            <a:spAutoFit/>
          </a:bodyPr>
          <a:lstStyle/>
          <a:p>
            <a:r>
              <a:rPr lang="en-AU" sz="1600" b="1" dirty="0">
                <a:latin typeface="Arial Narrow" panose="020B0606020202030204" pitchFamily="34" charset="0"/>
              </a:rPr>
              <a:t>Precautionary Measure</a:t>
            </a:r>
          </a:p>
        </p:txBody>
      </p:sp>
      <p:sp>
        <p:nvSpPr>
          <p:cNvPr id="5" name="TextBox 4">
            <a:extLst>
              <a:ext uri="{FF2B5EF4-FFF2-40B4-BE49-F238E27FC236}">
                <a16:creationId xmlns:a16="http://schemas.microsoft.com/office/drawing/2014/main" id="{956AAD0B-D95D-450C-8302-1035A07843F1}"/>
              </a:ext>
            </a:extLst>
          </p:cNvPr>
          <p:cNvSpPr txBox="1"/>
          <p:nvPr/>
        </p:nvSpPr>
        <p:spPr>
          <a:xfrm>
            <a:off x="3034529" y="7403701"/>
            <a:ext cx="905184" cy="415498"/>
          </a:xfrm>
          <a:prstGeom prst="rect">
            <a:avLst/>
          </a:prstGeom>
          <a:noFill/>
        </p:spPr>
        <p:txBody>
          <a:bodyPr wrap="square" rtlCol="0">
            <a:spAutoFit/>
          </a:bodyPr>
          <a:lstStyle/>
          <a:p>
            <a:r>
              <a:rPr lang="en-AU" sz="1050" b="1" dirty="0">
                <a:latin typeface="Arial Narrow" panose="020B0606020202030204" pitchFamily="34" charset="0"/>
              </a:rPr>
              <a:t>Ans. </a:t>
            </a:r>
            <a:r>
              <a:rPr lang="en-AU" sz="1050" dirty="0">
                <a:latin typeface="Arial Narrow" panose="020B0606020202030204" pitchFamily="34" charset="0"/>
              </a:rPr>
              <a:t>Yes, </a:t>
            </a:r>
            <a:br>
              <a:rPr lang="en-AU" sz="1050" dirty="0">
                <a:latin typeface="Arial Narrow" panose="020B0606020202030204" pitchFamily="34" charset="0"/>
              </a:rPr>
            </a:br>
            <a:r>
              <a:rPr lang="en-AU" sz="1050" dirty="0">
                <a:latin typeface="Arial Narrow" panose="020B0606020202030204" pitchFamily="34" charset="0"/>
              </a:rPr>
              <a:t>but only if…</a:t>
            </a:r>
          </a:p>
        </p:txBody>
      </p:sp>
      <p:sp>
        <p:nvSpPr>
          <p:cNvPr id="66" name="TextBox 65">
            <a:extLst>
              <a:ext uri="{FF2B5EF4-FFF2-40B4-BE49-F238E27FC236}">
                <a16:creationId xmlns:a16="http://schemas.microsoft.com/office/drawing/2014/main" id="{47B91D9B-B90B-4DDB-85C8-6316DEF5AD20}"/>
              </a:ext>
            </a:extLst>
          </p:cNvPr>
          <p:cNvSpPr txBox="1"/>
          <p:nvPr/>
        </p:nvSpPr>
        <p:spPr>
          <a:xfrm>
            <a:off x="3017233" y="7859795"/>
            <a:ext cx="803755" cy="415498"/>
          </a:xfrm>
          <a:prstGeom prst="rect">
            <a:avLst/>
          </a:prstGeom>
          <a:noFill/>
        </p:spPr>
        <p:txBody>
          <a:bodyPr wrap="square" rtlCol="0">
            <a:spAutoFit/>
          </a:bodyPr>
          <a:lstStyle/>
          <a:p>
            <a:r>
              <a:rPr lang="en-AU" sz="1050" b="1" dirty="0">
                <a:latin typeface="Arial Narrow" panose="020B0606020202030204" pitchFamily="34" charset="0"/>
              </a:rPr>
              <a:t>Ans. </a:t>
            </a:r>
            <a:r>
              <a:rPr lang="en-AU" sz="1050" dirty="0">
                <a:latin typeface="Arial Narrow" panose="020B0606020202030204" pitchFamily="34" charset="0"/>
              </a:rPr>
              <a:t>Yes, but only if…</a:t>
            </a:r>
          </a:p>
        </p:txBody>
      </p:sp>
      <p:sp>
        <p:nvSpPr>
          <p:cNvPr id="68" name="TextBox 67">
            <a:extLst>
              <a:ext uri="{FF2B5EF4-FFF2-40B4-BE49-F238E27FC236}">
                <a16:creationId xmlns:a16="http://schemas.microsoft.com/office/drawing/2014/main" id="{6E6FB02F-574D-4058-9475-700BE1B9AD0C}"/>
              </a:ext>
            </a:extLst>
          </p:cNvPr>
          <p:cNvSpPr txBox="1"/>
          <p:nvPr/>
        </p:nvSpPr>
        <p:spPr>
          <a:xfrm>
            <a:off x="3011930" y="8325312"/>
            <a:ext cx="799312" cy="415498"/>
          </a:xfrm>
          <a:prstGeom prst="rect">
            <a:avLst/>
          </a:prstGeom>
          <a:noFill/>
        </p:spPr>
        <p:txBody>
          <a:bodyPr wrap="square" rtlCol="0">
            <a:spAutoFit/>
          </a:bodyPr>
          <a:lstStyle/>
          <a:p>
            <a:r>
              <a:rPr lang="en-AU" sz="1050" b="1" dirty="0">
                <a:latin typeface="Arial Narrow" panose="020B0606020202030204" pitchFamily="34" charset="0"/>
              </a:rPr>
              <a:t>Ans. </a:t>
            </a:r>
            <a:r>
              <a:rPr lang="en-AU" sz="1050" dirty="0">
                <a:latin typeface="Arial Narrow" panose="020B0606020202030204" pitchFamily="34" charset="0"/>
              </a:rPr>
              <a:t>Yes, but only if…</a:t>
            </a:r>
          </a:p>
        </p:txBody>
      </p:sp>
      <p:sp>
        <p:nvSpPr>
          <p:cNvPr id="71" name="TextBox 70">
            <a:extLst>
              <a:ext uri="{FF2B5EF4-FFF2-40B4-BE49-F238E27FC236}">
                <a16:creationId xmlns:a16="http://schemas.microsoft.com/office/drawing/2014/main" id="{372B6E91-467A-4551-B899-5DDC00037EEE}"/>
              </a:ext>
            </a:extLst>
          </p:cNvPr>
          <p:cNvSpPr txBox="1"/>
          <p:nvPr/>
        </p:nvSpPr>
        <p:spPr>
          <a:xfrm>
            <a:off x="2371269" y="7093102"/>
            <a:ext cx="2052453" cy="338554"/>
          </a:xfrm>
          <a:prstGeom prst="rect">
            <a:avLst/>
          </a:prstGeom>
          <a:noFill/>
        </p:spPr>
        <p:txBody>
          <a:bodyPr wrap="square" rtlCol="0">
            <a:spAutoFit/>
          </a:bodyPr>
          <a:lstStyle/>
          <a:p>
            <a:pPr algn="ctr"/>
            <a:r>
              <a:rPr lang="en-AU" sz="1600" b="1" dirty="0">
                <a:latin typeface="Arial Narrow" panose="020B0606020202030204" pitchFamily="34" charset="0"/>
              </a:rPr>
              <a:t>Decision</a:t>
            </a:r>
          </a:p>
        </p:txBody>
      </p:sp>
      <p:cxnSp>
        <p:nvCxnSpPr>
          <p:cNvPr id="6" name="Straight Connector 5">
            <a:extLst>
              <a:ext uri="{FF2B5EF4-FFF2-40B4-BE49-F238E27FC236}">
                <a16:creationId xmlns:a16="http://schemas.microsoft.com/office/drawing/2014/main" id="{49F5FB28-4F08-215A-EB30-D1129B11F397}"/>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F969A76A-8388-A87F-7D27-E10826AF3AD0}"/>
              </a:ext>
            </a:extLst>
          </p:cNvPr>
          <p:cNvSpPr txBox="1"/>
          <p:nvPr/>
        </p:nvSpPr>
        <p:spPr>
          <a:xfrm>
            <a:off x="2560896"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Australia’s Fisheries Management</a:t>
            </a:r>
            <a:endParaRPr lang="en-AU" sz="1100" b="1" dirty="0">
              <a:latin typeface="Arial Narrow" pitchFamily="34" charset="0"/>
            </a:endParaRPr>
          </a:p>
        </p:txBody>
      </p:sp>
      <p:sp>
        <p:nvSpPr>
          <p:cNvPr id="8" name="TextBox 36">
            <a:extLst>
              <a:ext uri="{FF2B5EF4-FFF2-40B4-BE49-F238E27FC236}">
                <a16:creationId xmlns:a16="http://schemas.microsoft.com/office/drawing/2014/main" id="{B84D658E-328F-9F0B-4766-37401D20388E}"/>
              </a:ext>
            </a:extLst>
          </p:cNvPr>
          <p:cNvSpPr txBox="1"/>
          <p:nvPr/>
        </p:nvSpPr>
        <p:spPr>
          <a:xfrm>
            <a:off x="404664"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136224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460147" y="207567"/>
            <a:ext cx="3782983" cy="553998"/>
          </a:xfrm>
          <a:prstGeom prst="rect">
            <a:avLst/>
          </a:prstGeom>
          <a:noFill/>
        </p:spPr>
        <p:txBody>
          <a:bodyPr wrap="square" rtlCol="0">
            <a:spAutoFit/>
          </a:bodyPr>
          <a:lstStyle/>
          <a:p>
            <a:r>
              <a:rPr lang="en-US" b="1" dirty="0">
                <a:latin typeface="Arial Narrow" pitchFamily="34" charset="0"/>
              </a:rPr>
              <a:t>3. Packets of Protein – </a:t>
            </a:r>
            <a:r>
              <a:rPr lang="en-US" sz="1200" dirty="0">
                <a:latin typeface="Arial Narrow" panose="020B0606020202030204" pitchFamily="34" charset="0"/>
              </a:rPr>
              <a:t>Explain the global significance of wild caught fish as a source of protein.</a:t>
            </a:r>
            <a:endParaRPr lang="en-US" sz="1200" i="1" dirty="0">
              <a:latin typeface="Arial Narrow" pitchFamily="34" charset="0"/>
            </a:endParaRPr>
          </a:p>
        </p:txBody>
      </p:sp>
      <p:sp>
        <p:nvSpPr>
          <p:cNvPr id="32" name="Rectangle 31">
            <a:extLst>
              <a:ext uri="{FF2B5EF4-FFF2-40B4-BE49-F238E27FC236}">
                <a16:creationId xmlns:a16="http://schemas.microsoft.com/office/drawing/2014/main" id="{E884C552-B041-45A6-B8A0-C74CD483A572}"/>
              </a:ext>
            </a:extLst>
          </p:cNvPr>
          <p:cNvSpPr/>
          <p:nvPr/>
        </p:nvSpPr>
        <p:spPr>
          <a:xfrm>
            <a:off x="448380" y="8397908"/>
            <a:ext cx="5984449" cy="430887"/>
          </a:xfrm>
          <a:prstGeom prst="rect">
            <a:avLst/>
          </a:prstGeom>
        </p:spPr>
        <p:txBody>
          <a:bodyPr wrap="square">
            <a:spAutoFit/>
          </a:bodyPr>
          <a:lstStyle/>
          <a:p>
            <a:endParaRPr lang="en-US" sz="600" baseline="30000" dirty="0">
              <a:latin typeface="Arial Narrow" panose="020B0606020202030204" pitchFamily="34" charset="0"/>
            </a:endParaRPr>
          </a:p>
          <a:p>
            <a:r>
              <a:rPr lang="en-US" sz="600" baseline="30000" dirty="0">
                <a:latin typeface="Arial Narrow" panose="020B0606020202030204" pitchFamily="34" charset="0"/>
              </a:rPr>
              <a:t>[1] </a:t>
            </a:r>
            <a:r>
              <a:rPr lang="en-US" sz="600" dirty="0">
                <a:latin typeface="Arial Narrow" panose="020B0606020202030204" pitchFamily="34" charset="0"/>
              </a:rPr>
              <a:t>Adapted from: Allison, E. H. (2011). </a:t>
            </a:r>
            <a:r>
              <a:rPr lang="en-US" sz="600" i="1" dirty="0">
                <a:latin typeface="Arial Narrow" panose="020B0606020202030204" pitchFamily="34" charset="0"/>
              </a:rPr>
              <a:t>Aquaculture, Fisheries, Poverty and Food Security</a:t>
            </a:r>
            <a:r>
              <a:rPr lang="en-US" sz="600" dirty="0">
                <a:latin typeface="Arial Narrow" panose="020B0606020202030204" pitchFamily="34" charset="0"/>
              </a:rPr>
              <a:t>. The </a:t>
            </a:r>
            <a:r>
              <a:rPr lang="en-US" sz="600" dirty="0" err="1">
                <a:latin typeface="Arial Narrow" panose="020B0606020202030204" pitchFamily="34" charset="0"/>
              </a:rPr>
              <a:t>WorldFish</a:t>
            </a:r>
            <a:r>
              <a:rPr lang="en-US" sz="600" dirty="0">
                <a:latin typeface="Arial Narrow" panose="020B0606020202030204" pitchFamily="34" charset="0"/>
              </a:rPr>
              <a:t> Centre. Penang. Malaysia. Page 19. </a:t>
            </a:r>
          </a:p>
          <a:p>
            <a:r>
              <a:rPr lang="en-US" sz="600" baseline="30000" dirty="0">
                <a:latin typeface="Arial Narrow" panose="020B0606020202030204" pitchFamily="34" charset="0"/>
              </a:rPr>
              <a:t>[2] </a:t>
            </a:r>
            <a:r>
              <a:rPr lang="en-US" sz="600" dirty="0">
                <a:latin typeface="Arial Narrow" panose="020B0606020202030204" pitchFamily="34" charset="0"/>
              </a:rPr>
              <a:t>Adapted with permission from: </a:t>
            </a:r>
            <a:r>
              <a:rPr lang="en-US" sz="600" dirty="0" err="1">
                <a:latin typeface="Arial Narrow" panose="020B0606020202030204" pitchFamily="34" charset="0"/>
              </a:rPr>
              <a:t>Kawarazuka</a:t>
            </a:r>
            <a:r>
              <a:rPr lang="en-US" sz="600" dirty="0">
                <a:latin typeface="Arial Narrow" panose="020B0606020202030204" pitchFamily="34" charset="0"/>
              </a:rPr>
              <a:t>, N. and Bene, C. (2011). The potential role of small fish species in improving macronutrient deficiencies in developing countries: building evidence. </a:t>
            </a:r>
            <a:r>
              <a:rPr lang="en-US" sz="600" i="1" dirty="0">
                <a:latin typeface="Arial Narrow" panose="020B0606020202030204" pitchFamily="34" charset="0"/>
              </a:rPr>
              <a:t>Public health Nutrition. 14(11): 1927-1938. DOI: 10.1017/S1368980011000814</a:t>
            </a:r>
          </a:p>
        </p:txBody>
      </p:sp>
      <p:cxnSp>
        <p:nvCxnSpPr>
          <p:cNvPr id="13" name="Straight Connector 12">
            <a:extLst>
              <a:ext uri="{FF2B5EF4-FFF2-40B4-BE49-F238E27FC236}">
                <a16:creationId xmlns:a16="http://schemas.microsoft.com/office/drawing/2014/main" id="{9D511D60-759F-448F-98CC-C785D5B1D6D1}"/>
              </a:ext>
            </a:extLst>
          </p:cNvPr>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FAD331A-B28E-4CEA-844B-60AE641F14E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8" name="Rectangle 17">
            <a:extLst>
              <a:ext uri="{FF2B5EF4-FFF2-40B4-BE49-F238E27FC236}">
                <a16:creationId xmlns:a16="http://schemas.microsoft.com/office/drawing/2014/main" id="{562E0D57-3148-496D-B163-2AC8754FFE15}"/>
              </a:ext>
            </a:extLst>
          </p:cNvPr>
          <p:cNvSpPr/>
          <p:nvPr/>
        </p:nvSpPr>
        <p:spPr>
          <a:xfrm>
            <a:off x="538603" y="3743790"/>
            <a:ext cx="5880665" cy="35065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20" name="Rectangle 19">
            <a:extLst>
              <a:ext uri="{FF2B5EF4-FFF2-40B4-BE49-F238E27FC236}">
                <a16:creationId xmlns:a16="http://schemas.microsoft.com/office/drawing/2014/main" id="{DC4AF694-A434-4597-A94A-6CEBB1F82FCC}"/>
              </a:ext>
            </a:extLst>
          </p:cNvPr>
          <p:cNvSpPr/>
          <p:nvPr/>
        </p:nvSpPr>
        <p:spPr>
          <a:xfrm>
            <a:off x="5809443" y="3789765"/>
            <a:ext cx="554114" cy="25707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500" dirty="0">
              <a:solidFill>
                <a:schemeClr val="tx1">
                  <a:lumMod val="50000"/>
                  <a:lumOff val="50000"/>
                </a:schemeClr>
              </a:solidFill>
              <a:latin typeface="Comic Sans MS" panose="030F0702030302020204" pitchFamily="66" charset="0"/>
            </a:endParaRPr>
          </a:p>
        </p:txBody>
      </p:sp>
      <p:sp>
        <p:nvSpPr>
          <p:cNvPr id="21" name="Rectangle 20">
            <a:extLst>
              <a:ext uri="{FF2B5EF4-FFF2-40B4-BE49-F238E27FC236}">
                <a16:creationId xmlns:a16="http://schemas.microsoft.com/office/drawing/2014/main" id="{1C02045F-5E49-4589-919C-F8631FB1A346}"/>
              </a:ext>
            </a:extLst>
          </p:cNvPr>
          <p:cNvSpPr/>
          <p:nvPr/>
        </p:nvSpPr>
        <p:spPr>
          <a:xfrm>
            <a:off x="544580" y="3775516"/>
            <a:ext cx="5836125" cy="276999"/>
          </a:xfrm>
          <a:prstGeom prst="rect">
            <a:avLst/>
          </a:prstGeom>
        </p:spPr>
        <p:txBody>
          <a:bodyPr wrap="square">
            <a:spAutoFit/>
          </a:bodyPr>
          <a:lstStyle/>
          <a:p>
            <a:r>
              <a:rPr lang="en-AU" sz="1200" b="1" dirty="0">
                <a:latin typeface="Arial Narrow" panose="020B0606020202030204" pitchFamily="34" charset="0"/>
              </a:rPr>
              <a:t>Q. On average, how much fish (kg) did an Australian eat every year in Figure 2? Ans.  </a:t>
            </a:r>
          </a:p>
        </p:txBody>
      </p:sp>
      <p:pic>
        <p:nvPicPr>
          <p:cNvPr id="1028" name="Picture 4" descr="https://farm1.staticflickr.com/657/32363120565_f1600dd1a2_o.jpg">
            <a:extLst>
              <a:ext uri="{FF2B5EF4-FFF2-40B4-BE49-F238E27FC236}">
                <a16:creationId xmlns:a16="http://schemas.microsoft.com/office/drawing/2014/main" id="{020259C2-AA9B-4A15-BAA2-F67E2823F0D3}"/>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0"/>
                    </a14:imgEffect>
                    <a14:imgEffect>
                      <a14:brightnessContrast bright="20000"/>
                    </a14:imgEffect>
                  </a14:imgLayer>
                </a14:imgProps>
              </a:ext>
              <a:ext uri="{28A0092B-C50C-407E-A947-70E740481C1C}">
                <a14:useLocalDpi xmlns:a14="http://schemas.microsoft.com/office/drawing/2010/main" val="0"/>
              </a:ext>
            </a:extLst>
          </a:blip>
          <a:srcRect l="6874" t="5251" b="10061"/>
          <a:stretch/>
        </p:blipFill>
        <p:spPr bwMode="auto">
          <a:xfrm>
            <a:off x="3327059" y="1007434"/>
            <a:ext cx="3260007" cy="17019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04618A4-01FF-4571-A7C6-6479CE57A93E}"/>
              </a:ext>
            </a:extLst>
          </p:cNvPr>
          <p:cNvSpPr/>
          <p:nvPr/>
        </p:nvSpPr>
        <p:spPr>
          <a:xfrm>
            <a:off x="448417" y="7782615"/>
            <a:ext cx="3064717" cy="461665"/>
          </a:xfrm>
          <a:prstGeom prst="rect">
            <a:avLst/>
          </a:prstGeom>
        </p:spPr>
        <p:txBody>
          <a:bodyPr wrap="square">
            <a:spAutoFit/>
          </a:bodyPr>
          <a:lstStyle/>
          <a:p>
            <a:r>
              <a:rPr lang="en-AU" sz="800" b="1" dirty="0">
                <a:latin typeface="Arial Narrow" panose="020B0606020202030204" pitchFamily="34" charset="0"/>
              </a:rPr>
              <a:t>Figure 3: Fish protein as a percentage of animal protein consumption (%) in 30 countries with the highest proportion of fish in the animal-based part of their diet</a:t>
            </a:r>
            <a:r>
              <a:rPr lang="en-AU" sz="800" b="1" baseline="30000" dirty="0">
                <a:latin typeface="Arial Narrow" panose="020B0606020202030204" pitchFamily="34" charset="0"/>
              </a:rPr>
              <a:t>[1][2]</a:t>
            </a:r>
            <a:r>
              <a:rPr lang="en-AU" sz="800" b="1" dirty="0">
                <a:latin typeface="Arial Narrow" panose="020B0606020202030204" pitchFamily="34" charset="0"/>
              </a:rPr>
              <a:t>. </a:t>
            </a:r>
            <a:r>
              <a:rPr lang="en-AU" sz="800" dirty="0">
                <a:latin typeface="Arial Narrow" panose="020B0606020202030204" pitchFamily="34" charset="0"/>
              </a:rPr>
              <a:t>Calculated from FAO Food Balance Sheets.</a:t>
            </a:r>
            <a:endParaRPr lang="en-AU" sz="800" dirty="0"/>
          </a:p>
        </p:txBody>
      </p:sp>
      <p:sp>
        <p:nvSpPr>
          <p:cNvPr id="38" name="Rectangle 37">
            <a:extLst>
              <a:ext uri="{FF2B5EF4-FFF2-40B4-BE49-F238E27FC236}">
                <a16:creationId xmlns:a16="http://schemas.microsoft.com/office/drawing/2014/main" id="{6E1F448D-1500-4258-9FF7-26D3751B4031}"/>
              </a:ext>
            </a:extLst>
          </p:cNvPr>
          <p:cNvSpPr/>
          <p:nvPr/>
        </p:nvSpPr>
        <p:spPr>
          <a:xfrm>
            <a:off x="3422809" y="2842286"/>
            <a:ext cx="3068508" cy="707886"/>
          </a:xfrm>
          <a:prstGeom prst="rect">
            <a:avLst/>
          </a:prstGeom>
        </p:spPr>
        <p:txBody>
          <a:bodyPr wrap="square">
            <a:spAutoFit/>
          </a:bodyPr>
          <a:lstStyle/>
          <a:p>
            <a:r>
              <a:rPr lang="en-AU" sz="800" b="1" dirty="0">
                <a:latin typeface="Arial Narrow" panose="020B0606020202030204" pitchFamily="34" charset="0"/>
              </a:rPr>
              <a:t>Figure 2: Fish protein intake in kilograms per year (average 2001-2003). </a:t>
            </a:r>
            <a:r>
              <a:rPr lang="en-AU" sz="800" dirty="0">
                <a:latin typeface="Arial Narrow" panose="020B0606020202030204" pitchFamily="34" charset="0"/>
              </a:rPr>
              <a:t>Image </a:t>
            </a:r>
            <a:r>
              <a:rPr lang="en-AU" sz="800" b="1" dirty="0">
                <a:latin typeface="Arial Narrow" panose="020B0606020202030204" pitchFamily="34" charset="0"/>
              </a:rPr>
              <a:t>© </a:t>
            </a:r>
            <a:r>
              <a:rPr lang="en-AU" sz="800" dirty="0">
                <a:latin typeface="Arial Narrow" panose="020B0606020202030204" pitchFamily="34" charset="0"/>
              </a:rPr>
              <a:t>Cartographer: Philippe </a:t>
            </a:r>
            <a:r>
              <a:rPr lang="en-AU" sz="800" dirty="0" err="1">
                <a:latin typeface="Arial Narrow" panose="020B0606020202030204" pitchFamily="34" charset="0"/>
              </a:rPr>
              <a:t>Rekacewicz</a:t>
            </a:r>
            <a:r>
              <a:rPr lang="en-AU" sz="800" dirty="0">
                <a:latin typeface="Arial Narrow" panose="020B0606020202030204" pitchFamily="34" charset="0"/>
              </a:rPr>
              <a:t>, February 2006. </a:t>
            </a:r>
          </a:p>
          <a:p>
            <a:r>
              <a:rPr lang="en-AU" sz="800" dirty="0">
                <a:latin typeface="Arial Narrow" panose="020B0606020202030204" pitchFamily="34" charset="0"/>
              </a:rPr>
              <a:t>Source: www.grida.no/resources/5637</a:t>
            </a:r>
          </a:p>
          <a:p>
            <a:endParaRPr lang="en-AU" sz="800" b="1" dirty="0">
              <a:latin typeface="Arial Narrow" panose="020B0606020202030204" pitchFamily="34" charset="0"/>
            </a:endParaRPr>
          </a:p>
          <a:p>
            <a:r>
              <a:rPr lang="en-AU" sz="800" b="1" dirty="0">
                <a:latin typeface="Arial Narrow" panose="020B0606020202030204" pitchFamily="34" charset="0"/>
              </a:rPr>
              <a:t> </a:t>
            </a:r>
          </a:p>
        </p:txBody>
      </p:sp>
      <p:sp>
        <p:nvSpPr>
          <p:cNvPr id="7" name="TextBox 6">
            <a:extLst>
              <a:ext uri="{FF2B5EF4-FFF2-40B4-BE49-F238E27FC236}">
                <a16:creationId xmlns:a16="http://schemas.microsoft.com/office/drawing/2014/main" id="{0193DCE9-CC46-4C7B-AE96-1A24455E8121}"/>
              </a:ext>
            </a:extLst>
          </p:cNvPr>
          <p:cNvSpPr txBox="1"/>
          <p:nvPr/>
        </p:nvSpPr>
        <p:spPr>
          <a:xfrm>
            <a:off x="5793125" y="3797145"/>
            <a:ext cx="648072" cy="276999"/>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&gt;20 kg</a:t>
            </a:r>
          </a:p>
        </p:txBody>
      </p:sp>
      <p:pic>
        <p:nvPicPr>
          <p:cNvPr id="8" name="Picture 4" descr="Fig. 2 (a) Fish as a percentage of animal protein consumption; (b) total protein consumption in g/capita per d ( , plant-source protein; , other animal protein; , fish protein; data were calculated from the FAO food balance sheet(4))">
            <a:extLst>
              <a:ext uri="{FF2B5EF4-FFF2-40B4-BE49-F238E27FC236}">
                <a16:creationId xmlns:a16="http://schemas.microsoft.com/office/drawing/2014/main" id="{732EB0A3-6F11-4146-B591-66B070B2CE5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r="47353" b="3579"/>
          <a:stretch/>
        </p:blipFill>
        <p:spPr bwMode="auto">
          <a:xfrm>
            <a:off x="402697" y="4286862"/>
            <a:ext cx="2932928" cy="34902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AA9ECB4-D767-433E-964B-9EDD829C6E1F}"/>
              </a:ext>
            </a:extLst>
          </p:cNvPr>
          <p:cNvSpPr txBox="1"/>
          <p:nvPr/>
        </p:nvSpPr>
        <p:spPr>
          <a:xfrm>
            <a:off x="3351639" y="4190143"/>
            <a:ext cx="3221475" cy="1261884"/>
          </a:xfrm>
          <a:prstGeom prst="rect">
            <a:avLst/>
          </a:prstGeom>
          <a:noFill/>
        </p:spPr>
        <p:txBody>
          <a:bodyPr wrap="square" rtlCol="0">
            <a:spAutoFit/>
          </a:bodyPr>
          <a:lstStyle/>
          <a:p>
            <a:r>
              <a:rPr lang="en-AU" sz="1600" b="1" dirty="0">
                <a:latin typeface="Arial Narrow" panose="020B0606020202030204" pitchFamily="34" charset="0"/>
              </a:rPr>
              <a:t>Fish % of Animal Protein </a:t>
            </a:r>
          </a:p>
          <a:p>
            <a:r>
              <a:rPr lang="en-AU" sz="1200" dirty="0">
                <a:latin typeface="Arial Narrow" panose="020B0606020202030204" pitchFamily="34" charset="0"/>
              </a:rPr>
              <a:t>While fish provide a significant percentage of animal protein globally, this percentage can be higher in communities by the sea. For example, fish comprise 76.1% of the animal protein intake of people in the island nation of the Maldives (Figure 3)*. </a:t>
            </a:r>
          </a:p>
        </p:txBody>
      </p:sp>
      <p:sp>
        <p:nvSpPr>
          <p:cNvPr id="5" name="Rectangle 4">
            <a:extLst>
              <a:ext uri="{FF2B5EF4-FFF2-40B4-BE49-F238E27FC236}">
                <a16:creationId xmlns:a16="http://schemas.microsoft.com/office/drawing/2014/main" id="{D2661ABF-CDBE-44E7-97E8-0414CC73F8DE}"/>
              </a:ext>
            </a:extLst>
          </p:cNvPr>
          <p:cNvSpPr/>
          <p:nvPr/>
        </p:nvSpPr>
        <p:spPr>
          <a:xfrm>
            <a:off x="462888" y="4217789"/>
            <a:ext cx="301436" cy="1715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5003086-E586-4720-8523-63D3E6167110}"/>
              </a:ext>
            </a:extLst>
          </p:cNvPr>
          <p:cNvSpPr/>
          <p:nvPr/>
        </p:nvSpPr>
        <p:spPr>
          <a:xfrm>
            <a:off x="420208" y="8174400"/>
            <a:ext cx="6075582" cy="215444"/>
          </a:xfrm>
          <a:prstGeom prst="rect">
            <a:avLst/>
          </a:prstGeom>
        </p:spPr>
        <p:txBody>
          <a:bodyPr wrap="square">
            <a:spAutoFit/>
          </a:bodyPr>
          <a:lstStyle/>
          <a:p>
            <a:r>
              <a:rPr lang="en-AU" sz="800" i="1" dirty="0">
                <a:latin typeface="Arial Narrow" panose="020B0606020202030204" pitchFamily="34" charset="0"/>
              </a:rPr>
              <a:t>* Note: </a:t>
            </a:r>
            <a:r>
              <a:rPr lang="en-AU" sz="800" dirty="0">
                <a:latin typeface="Arial Narrow" panose="020B0606020202030204" pitchFamily="34" charset="0"/>
              </a:rPr>
              <a:t>The sources of fish supply in Figure 3 include wild-caught fisheries as well as aquaculture fisheries and land-locked freshwater fisheries. </a:t>
            </a:r>
            <a:endParaRPr lang="en-AU" sz="800" dirty="0"/>
          </a:p>
        </p:txBody>
      </p:sp>
      <p:sp>
        <p:nvSpPr>
          <p:cNvPr id="49" name="Rectangle 48">
            <a:extLst>
              <a:ext uri="{FF2B5EF4-FFF2-40B4-BE49-F238E27FC236}">
                <a16:creationId xmlns:a16="http://schemas.microsoft.com/office/drawing/2014/main" id="{F11887DA-1B3B-4E53-907A-144AAA5632D1}"/>
              </a:ext>
            </a:extLst>
          </p:cNvPr>
          <p:cNvSpPr/>
          <p:nvPr/>
        </p:nvSpPr>
        <p:spPr>
          <a:xfrm>
            <a:off x="3385914" y="5499632"/>
            <a:ext cx="3033734" cy="82285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50" name="Rectangle 49">
            <a:extLst>
              <a:ext uri="{FF2B5EF4-FFF2-40B4-BE49-F238E27FC236}">
                <a16:creationId xmlns:a16="http://schemas.microsoft.com/office/drawing/2014/main" id="{425C2B27-6623-4E71-9A5E-418EA5C2C6B9}"/>
              </a:ext>
            </a:extLst>
          </p:cNvPr>
          <p:cNvSpPr/>
          <p:nvPr/>
        </p:nvSpPr>
        <p:spPr>
          <a:xfrm>
            <a:off x="3477190" y="5965844"/>
            <a:ext cx="2863972" cy="28750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tx1">
                    <a:lumMod val="50000"/>
                    <a:lumOff val="50000"/>
                  </a:schemeClr>
                </a:solidFill>
                <a:latin typeface="Comic Sans MS" panose="030F0702030302020204" pitchFamily="66" charset="0"/>
              </a:rPr>
              <a:t>Protein, omega-3, Vit. A, I, Fe, Ca, Zn, etc. </a:t>
            </a:r>
            <a:endParaRPr lang="en-US" sz="300" dirty="0">
              <a:solidFill>
                <a:schemeClr val="tx1">
                  <a:lumMod val="50000"/>
                  <a:lumOff val="50000"/>
                </a:schemeClr>
              </a:solidFill>
              <a:latin typeface="Comic Sans MS" panose="030F0702030302020204" pitchFamily="66" charset="0"/>
            </a:endParaRPr>
          </a:p>
        </p:txBody>
      </p:sp>
      <p:sp>
        <p:nvSpPr>
          <p:cNvPr id="51" name="Rectangle 50">
            <a:extLst>
              <a:ext uri="{FF2B5EF4-FFF2-40B4-BE49-F238E27FC236}">
                <a16:creationId xmlns:a16="http://schemas.microsoft.com/office/drawing/2014/main" id="{900215AC-3F00-4AE4-871A-320E7E7B5F37}"/>
              </a:ext>
            </a:extLst>
          </p:cNvPr>
          <p:cNvSpPr/>
          <p:nvPr/>
        </p:nvSpPr>
        <p:spPr>
          <a:xfrm>
            <a:off x="3422516" y="5510858"/>
            <a:ext cx="2972216" cy="461665"/>
          </a:xfrm>
          <a:prstGeom prst="rect">
            <a:avLst/>
          </a:prstGeom>
        </p:spPr>
        <p:txBody>
          <a:bodyPr wrap="square">
            <a:spAutoFit/>
          </a:bodyPr>
          <a:lstStyle/>
          <a:p>
            <a:r>
              <a:rPr lang="en-AU" sz="1200" b="1" dirty="0">
                <a:latin typeface="Arial Narrow" panose="020B0606020202030204" pitchFamily="34" charset="0"/>
              </a:rPr>
              <a:t>Q. What does fish contain that makes it so good for you? Ans. </a:t>
            </a:r>
          </a:p>
        </p:txBody>
      </p:sp>
      <p:sp>
        <p:nvSpPr>
          <p:cNvPr id="52" name="Rectangle 51">
            <a:extLst>
              <a:ext uri="{FF2B5EF4-FFF2-40B4-BE49-F238E27FC236}">
                <a16:creationId xmlns:a16="http://schemas.microsoft.com/office/drawing/2014/main" id="{5425A8B9-3853-4044-96C5-E44E27BF8A5D}"/>
              </a:ext>
            </a:extLst>
          </p:cNvPr>
          <p:cNvSpPr/>
          <p:nvPr/>
        </p:nvSpPr>
        <p:spPr>
          <a:xfrm>
            <a:off x="3385914" y="6399065"/>
            <a:ext cx="3033734" cy="64964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53" name="Rectangle 52">
            <a:extLst>
              <a:ext uri="{FF2B5EF4-FFF2-40B4-BE49-F238E27FC236}">
                <a16:creationId xmlns:a16="http://schemas.microsoft.com/office/drawing/2014/main" id="{7884625B-B1BB-433D-9ECE-BE9A03FC6CCD}"/>
              </a:ext>
            </a:extLst>
          </p:cNvPr>
          <p:cNvSpPr/>
          <p:nvPr/>
        </p:nvSpPr>
        <p:spPr>
          <a:xfrm>
            <a:off x="3477190" y="6688548"/>
            <a:ext cx="2863972" cy="28750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50000"/>
                    <a:lumOff val="50000"/>
                  </a:schemeClr>
                </a:solidFill>
                <a:latin typeface="Comic Sans MS" panose="030F0702030302020204" pitchFamily="66" charset="0"/>
              </a:rPr>
              <a:t>Lowers risk of heart disease</a:t>
            </a:r>
            <a:endParaRPr lang="en-US" sz="500" dirty="0">
              <a:solidFill>
                <a:schemeClr val="tx1">
                  <a:lumMod val="50000"/>
                  <a:lumOff val="50000"/>
                </a:schemeClr>
              </a:solidFill>
              <a:latin typeface="Comic Sans MS" panose="030F0702030302020204" pitchFamily="66" charset="0"/>
            </a:endParaRPr>
          </a:p>
        </p:txBody>
      </p:sp>
      <p:sp>
        <p:nvSpPr>
          <p:cNvPr id="54" name="Rectangle 53">
            <a:extLst>
              <a:ext uri="{FF2B5EF4-FFF2-40B4-BE49-F238E27FC236}">
                <a16:creationId xmlns:a16="http://schemas.microsoft.com/office/drawing/2014/main" id="{D20C3E45-F0D9-4901-ABDC-6428F46334CA}"/>
              </a:ext>
            </a:extLst>
          </p:cNvPr>
          <p:cNvSpPr/>
          <p:nvPr/>
        </p:nvSpPr>
        <p:spPr>
          <a:xfrm>
            <a:off x="3422516" y="6410290"/>
            <a:ext cx="2972216" cy="276999"/>
          </a:xfrm>
          <a:prstGeom prst="rect">
            <a:avLst/>
          </a:prstGeom>
        </p:spPr>
        <p:txBody>
          <a:bodyPr wrap="square">
            <a:spAutoFit/>
          </a:bodyPr>
          <a:lstStyle/>
          <a:p>
            <a:r>
              <a:rPr lang="en-AU" sz="1200" b="1" dirty="0">
                <a:latin typeface="Arial Narrow" panose="020B0606020202030204" pitchFamily="34" charset="0"/>
              </a:rPr>
              <a:t>Q. What is a health benefit to eating fish? Ans.</a:t>
            </a:r>
          </a:p>
        </p:txBody>
      </p:sp>
      <p:sp>
        <p:nvSpPr>
          <p:cNvPr id="55" name="Rectangle 54">
            <a:extLst>
              <a:ext uri="{FF2B5EF4-FFF2-40B4-BE49-F238E27FC236}">
                <a16:creationId xmlns:a16="http://schemas.microsoft.com/office/drawing/2014/main" id="{2206995A-B66A-475E-8B70-C7D117949BD0}"/>
              </a:ext>
            </a:extLst>
          </p:cNvPr>
          <p:cNvSpPr/>
          <p:nvPr/>
        </p:nvSpPr>
        <p:spPr>
          <a:xfrm>
            <a:off x="3385914" y="7124321"/>
            <a:ext cx="3033734" cy="100877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56" name="Rectangle 55">
            <a:extLst>
              <a:ext uri="{FF2B5EF4-FFF2-40B4-BE49-F238E27FC236}">
                <a16:creationId xmlns:a16="http://schemas.microsoft.com/office/drawing/2014/main" id="{B704FEC1-AA81-4903-96AC-B78FEE0BF3E6}"/>
              </a:ext>
            </a:extLst>
          </p:cNvPr>
          <p:cNvSpPr/>
          <p:nvPr/>
        </p:nvSpPr>
        <p:spPr>
          <a:xfrm>
            <a:off x="3469358" y="7595695"/>
            <a:ext cx="2863972" cy="46166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50000"/>
                    <a:lumOff val="50000"/>
                  </a:schemeClr>
                </a:solidFill>
                <a:latin typeface="Comic Sans MS" panose="030F0702030302020204" pitchFamily="66" charset="0"/>
              </a:rPr>
              <a:t>0.8 grams of protein per kg. of body weight </a:t>
            </a:r>
            <a:r>
              <a:rPr lang="en-US" sz="1100" dirty="0">
                <a:solidFill>
                  <a:schemeClr val="tx1">
                    <a:lumMod val="50000"/>
                    <a:lumOff val="50000"/>
                  </a:schemeClr>
                </a:solidFill>
                <a:latin typeface="Comic Sans MS" panose="030F0702030302020204" pitchFamily="66" charset="0"/>
              </a:rPr>
              <a:t>(E.g. 100kg person = 80g protein)</a:t>
            </a:r>
            <a:endParaRPr lang="en-US" sz="500" dirty="0">
              <a:solidFill>
                <a:schemeClr val="tx1">
                  <a:lumMod val="50000"/>
                  <a:lumOff val="50000"/>
                </a:schemeClr>
              </a:solidFill>
              <a:latin typeface="Comic Sans MS" panose="030F0702030302020204" pitchFamily="66" charset="0"/>
            </a:endParaRPr>
          </a:p>
        </p:txBody>
      </p:sp>
      <p:sp>
        <p:nvSpPr>
          <p:cNvPr id="58" name="Rectangle 57">
            <a:extLst>
              <a:ext uri="{FF2B5EF4-FFF2-40B4-BE49-F238E27FC236}">
                <a16:creationId xmlns:a16="http://schemas.microsoft.com/office/drawing/2014/main" id="{9CFB8E9A-9726-4A9A-B540-8F48B78FBC29}"/>
              </a:ext>
            </a:extLst>
          </p:cNvPr>
          <p:cNvSpPr/>
          <p:nvPr/>
        </p:nvSpPr>
        <p:spPr>
          <a:xfrm>
            <a:off x="3400131" y="7135128"/>
            <a:ext cx="2972216" cy="461665"/>
          </a:xfrm>
          <a:prstGeom prst="rect">
            <a:avLst/>
          </a:prstGeom>
        </p:spPr>
        <p:txBody>
          <a:bodyPr wrap="square">
            <a:spAutoFit/>
          </a:bodyPr>
          <a:lstStyle/>
          <a:p>
            <a:r>
              <a:rPr lang="en-AU" sz="1200" b="1" dirty="0">
                <a:latin typeface="Arial Narrow" panose="020B0606020202030204" pitchFamily="34" charset="0"/>
              </a:rPr>
              <a:t>Q. What is the daily recommended dietary intake of </a:t>
            </a:r>
            <a:r>
              <a:rPr lang="en-AU" sz="1200" b="1" u="sng" dirty="0">
                <a:latin typeface="Arial Narrow" panose="020B0606020202030204" pitchFamily="34" charset="0"/>
              </a:rPr>
              <a:t>protein</a:t>
            </a:r>
            <a:r>
              <a:rPr lang="en-AU" sz="1200" b="1" dirty="0">
                <a:latin typeface="Arial Narrow" panose="020B0606020202030204" pitchFamily="34" charset="0"/>
              </a:rPr>
              <a:t> (not just fish) per day? Ans.</a:t>
            </a:r>
          </a:p>
        </p:txBody>
      </p:sp>
      <p:sp>
        <p:nvSpPr>
          <p:cNvPr id="63" name="Rectangle 62">
            <a:extLst>
              <a:ext uri="{FF2B5EF4-FFF2-40B4-BE49-F238E27FC236}">
                <a16:creationId xmlns:a16="http://schemas.microsoft.com/office/drawing/2014/main" id="{8D578F4B-6151-41C5-95E5-07CF4C5D9F63}"/>
              </a:ext>
            </a:extLst>
          </p:cNvPr>
          <p:cNvSpPr/>
          <p:nvPr/>
        </p:nvSpPr>
        <p:spPr>
          <a:xfrm>
            <a:off x="495615" y="2847241"/>
            <a:ext cx="3059981" cy="461665"/>
          </a:xfrm>
          <a:prstGeom prst="rect">
            <a:avLst/>
          </a:prstGeom>
        </p:spPr>
        <p:txBody>
          <a:bodyPr wrap="square">
            <a:spAutoFit/>
          </a:bodyPr>
          <a:lstStyle/>
          <a:p>
            <a:r>
              <a:rPr lang="en-AU" sz="800" b="1" dirty="0">
                <a:latin typeface="Arial Narrow" panose="020B0606020202030204" pitchFamily="34" charset="0"/>
              </a:rPr>
              <a:t>Figure 1: Consumption of proteins from fish in % of total consumption of animal proteins. </a:t>
            </a:r>
            <a:r>
              <a:rPr lang="en-AU" sz="800" dirty="0">
                <a:latin typeface="Arial Narrow" panose="020B0606020202030204" pitchFamily="34" charset="0"/>
              </a:rPr>
              <a:t>Image</a:t>
            </a:r>
            <a:r>
              <a:rPr lang="en-AU" sz="800" b="1" dirty="0">
                <a:latin typeface="Arial Narrow" panose="020B0606020202030204" pitchFamily="34" charset="0"/>
              </a:rPr>
              <a:t> © </a:t>
            </a:r>
            <a:r>
              <a:rPr lang="en-AU" sz="800" dirty="0">
                <a:latin typeface="Arial Narrow" panose="020B0606020202030204" pitchFamily="34" charset="0"/>
              </a:rPr>
              <a:t>Cartographer: Philippe </a:t>
            </a:r>
            <a:r>
              <a:rPr lang="en-AU" sz="800" dirty="0" err="1">
                <a:latin typeface="Arial Narrow" panose="020B0606020202030204" pitchFamily="34" charset="0"/>
              </a:rPr>
              <a:t>Rekacewicz</a:t>
            </a:r>
            <a:r>
              <a:rPr lang="en-AU" sz="800" dirty="0">
                <a:latin typeface="Arial Narrow" panose="020B0606020202030204" pitchFamily="34" charset="0"/>
              </a:rPr>
              <a:t>, February 2006. Source: www.grida.no/resources/5620</a:t>
            </a:r>
          </a:p>
        </p:txBody>
      </p:sp>
      <p:pic>
        <p:nvPicPr>
          <p:cNvPr id="64" name="Picture 2" descr="https://farm1.staticflickr.com/504/32242694781_dc5e41b41e_o.jpg">
            <a:extLst>
              <a:ext uri="{FF2B5EF4-FFF2-40B4-BE49-F238E27FC236}">
                <a16:creationId xmlns:a16="http://schemas.microsoft.com/office/drawing/2014/main" id="{DF587C3B-09EE-46F8-9DE5-0DF733D60E9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aturation sat="0"/>
                    </a14:imgEffect>
                    <a14:imgEffect>
                      <a14:brightnessContrast bright="20000"/>
                    </a14:imgEffect>
                  </a14:imgLayer>
                </a14:imgProps>
              </a:ext>
              <a:ext uri="{28A0092B-C50C-407E-A947-70E740481C1C}">
                <a14:useLocalDpi xmlns:a14="http://schemas.microsoft.com/office/drawing/2010/main" val="0"/>
              </a:ext>
            </a:extLst>
          </a:blip>
          <a:srcRect l="12468" t="5654" r="3699" b="7284"/>
          <a:stretch/>
        </p:blipFill>
        <p:spPr bwMode="auto">
          <a:xfrm>
            <a:off x="559853" y="1026093"/>
            <a:ext cx="2869147" cy="1710548"/>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a:extLst>
              <a:ext uri="{FF2B5EF4-FFF2-40B4-BE49-F238E27FC236}">
                <a16:creationId xmlns:a16="http://schemas.microsoft.com/office/drawing/2014/main" id="{80E9C1E6-F2E4-4000-A3EB-E4BE3A42B2DD}"/>
              </a:ext>
            </a:extLst>
          </p:cNvPr>
          <p:cNvSpPr/>
          <p:nvPr/>
        </p:nvSpPr>
        <p:spPr>
          <a:xfrm>
            <a:off x="3057936" y="2546750"/>
            <a:ext cx="497659" cy="158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Rectangle 67">
            <a:extLst>
              <a:ext uri="{FF2B5EF4-FFF2-40B4-BE49-F238E27FC236}">
                <a16:creationId xmlns:a16="http://schemas.microsoft.com/office/drawing/2014/main" id="{131CD845-C732-4A3D-84E6-2DF19D54F906}"/>
              </a:ext>
            </a:extLst>
          </p:cNvPr>
          <p:cNvSpPr/>
          <p:nvPr/>
        </p:nvSpPr>
        <p:spPr>
          <a:xfrm>
            <a:off x="538603" y="3332195"/>
            <a:ext cx="5880665" cy="35065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69" name="Rectangle 68">
            <a:extLst>
              <a:ext uri="{FF2B5EF4-FFF2-40B4-BE49-F238E27FC236}">
                <a16:creationId xmlns:a16="http://schemas.microsoft.com/office/drawing/2014/main" id="{39C504E4-8014-4532-BAEE-9D31414E6CBF}"/>
              </a:ext>
            </a:extLst>
          </p:cNvPr>
          <p:cNvSpPr/>
          <p:nvPr/>
        </p:nvSpPr>
        <p:spPr>
          <a:xfrm>
            <a:off x="5809443" y="3362578"/>
            <a:ext cx="554114" cy="25798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50000"/>
                    <a:lumOff val="50000"/>
                  </a:schemeClr>
                </a:solidFill>
                <a:latin typeface="Comic Sans MS" panose="030F0702030302020204" pitchFamily="66" charset="0"/>
              </a:rPr>
              <a:t>&lt;10%</a:t>
            </a:r>
            <a:endParaRPr lang="en-US" sz="500" dirty="0">
              <a:solidFill>
                <a:schemeClr val="tx1">
                  <a:lumMod val="50000"/>
                  <a:lumOff val="50000"/>
                </a:schemeClr>
              </a:solidFill>
              <a:latin typeface="Comic Sans MS" panose="030F0702030302020204" pitchFamily="66" charset="0"/>
            </a:endParaRPr>
          </a:p>
        </p:txBody>
      </p:sp>
      <p:sp>
        <p:nvSpPr>
          <p:cNvPr id="70" name="Rectangle 69">
            <a:extLst>
              <a:ext uri="{FF2B5EF4-FFF2-40B4-BE49-F238E27FC236}">
                <a16:creationId xmlns:a16="http://schemas.microsoft.com/office/drawing/2014/main" id="{AB3A7ECC-FFA2-4296-BC27-E0F1D6A552E3}"/>
              </a:ext>
            </a:extLst>
          </p:cNvPr>
          <p:cNvSpPr/>
          <p:nvPr/>
        </p:nvSpPr>
        <p:spPr>
          <a:xfrm>
            <a:off x="544580" y="3363921"/>
            <a:ext cx="5714281" cy="276999"/>
          </a:xfrm>
          <a:prstGeom prst="rect">
            <a:avLst/>
          </a:prstGeom>
        </p:spPr>
        <p:txBody>
          <a:bodyPr wrap="square">
            <a:spAutoFit/>
          </a:bodyPr>
          <a:lstStyle/>
          <a:p>
            <a:r>
              <a:rPr lang="en-AU" sz="1200" b="1" dirty="0">
                <a:latin typeface="Arial Narrow" panose="020B0606020202030204" pitchFamily="34" charset="0"/>
              </a:rPr>
              <a:t>Q. In Figure 1, what % of total animal protein consumed in Australia was fish? Ans.  </a:t>
            </a:r>
          </a:p>
        </p:txBody>
      </p:sp>
      <p:cxnSp>
        <p:nvCxnSpPr>
          <p:cNvPr id="71" name="Straight Connector 70">
            <a:extLst>
              <a:ext uri="{FF2B5EF4-FFF2-40B4-BE49-F238E27FC236}">
                <a16:creationId xmlns:a16="http://schemas.microsoft.com/office/drawing/2014/main" id="{59BA0B1D-522A-45D0-B9C9-0B3130540057}"/>
              </a:ext>
            </a:extLst>
          </p:cNvPr>
          <p:cNvCxnSpPr/>
          <p:nvPr/>
        </p:nvCxnSpPr>
        <p:spPr>
          <a:xfrm flipH="1">
            <a:off x="559473" y="416293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E9BB650-FA9B-CD86-B441-BD7A243B287E}"/>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60EAC907-FB72-EB52-C8E6-9E8A53438FBE}"/>
              </a:ext>
            </a:extLst>
          </p:cNvPr>
          <p:cNvSpPr txBox="1"/>
          <p:nvPr/>
        </p:nvSpPr>
        <p:spPr>
          <a:xfrm>
            <a:off x="2582348"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Fisheries &amp; Population Dynamics</a:t>
            </a:r>
            <a:endParaRPr lang="en-AU" sz="1100" b="1" dirty="0">
              <a:latin typeface="Arial Narrow" pitchFamily="34" charset="0"/>
            </a:endParaRPr>
          </a:p>
        </p:txBody>
      </p:sp>
      <p:sp>
        <p:nvSpPr>
          <p:cNvPr id="11" name="TextBox 36">
            <a:extLst>
              <a:ext uri="{FF2B5EF4-FFF2-40B4-BE49-F238E27FC236}">
                <a16:creationId xmlns:a16="http://schemas.microsoft.com/office/drawing/2014/main" id="{3E985B9C-0F59-DCAA-DDC2-A3FD1964A0C7}"/>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40894617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9F5D9-DDCC-60F9-AFF4-ADD8BF690EC3}"/>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92A2B151-CFC3-1D00-6988-B081E53B9B4A}"/>
              </a:ext>
            </a:extLst>
          </p:cNvPr>
          <p:cNvSpPr txBox="1"/>
          <p:nvPr/>
        </p:nvSpPr>
        <p:spPr>
          <a:xfrm>
            <a:off x="1388354" y="110589"/>
            <a:ext cx="4356548" cy="738664"/>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anose="020B0606020202030204" pitchFamily="34" charset="0"/>
              </a:rPr>
              <a:t> </a:t>
            </a:r>
            <a:r>
              <a:rPr lang="en-US" sz="1100" dirty="0">
                <a:latin typeface="Arial Narrow" panose="020B0606020202030204" pitchFamily="34" charset="0"/>
              </a:rPr>
              <a:t>the use of the precautionary principle as applied to ecosystem management, e.g. through by-catch reduction devices, closures, marine protected areas, licensing, gear restrictions, protected species, size limits, bag limits.</a:t>
            </a:r>
            <a:endParaRPr lang="en-US" sz="1200" b="1" dirty="0">
              <a:latin typeface="Arial Narrow" pitchFamily="34" charset="0"/>
            </a:endParaRPr>
          </a:p>
        </p:txBody>
      </p:sp>
      <p:sp>
        <p:nvSpPr>
          <p:cNvPr id="31" name="TextBox 30">
            <a:extLst>
              <a:ext uri="{FF2B5EF4-FFF2-40B4-BE49-F238E27FC236}">
                <a16:creationId xmlns:a16="http://schemas.microsoft.com/office/drawing/2014/main" id="{C936937E-18E5-A795-7A39-2C1A4B8CC4F8}"/>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61CE752A-8D10-290A-7E43-8DEFDDC6425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25402B35-051F-F7DF-56BD-614A33726C67}"/>
              </a:ext>
            </a:extLst>
          </p:cNvPr>
          <p:cNvSpPr/>
          <p:nvPr/>
        </p:nvSpPr>
        <p:spPr>
          <a:xfrm>
            <a:off x="508863" y="964142"/>
            <a:ext cx="5844292" cy="77999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A12D6A09-A9CB-E48C-B387-565F25CBD5A4}"/>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5BD7EE53-4462-079D-B95D-C94518E95CFC}"/>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6DF7262C-97E0-144B-132D-9D21A12DD02F}"/>
              </a:ext>
            </a:extLst>
          </p:cNvPr>
          <p:cNvSpPr txBox="1"/>
          <p:nvPr/>
        </p:nvSpPr>
        <p:spPr>
          <a:xfrm>
            <a:off x="5687144" y="214200"/>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4803870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77646" y="222452"/>
            <a:ext cx="3926999" cy="553998"/>
          </a:xfrm>
          <a:prstGeom prst="rect">
            <a:avLst/>
          </a:prstGeom>
          <a:noFill/>
        </p:spPr>
        <p:txBody>
          <a:bodyPr wrap="square" rtlCol="0">
            <a:spAutoFit/>
          </a:bodyPr>
          <a:lstStyle/>
          <a:p>
            <a:r>
              <a:rPr lang="en-US" b="1" dirty="0">
                <a:latin typeface="Arial Narrow" pitchFamily="34" charset="0"/>
              </a:rPr>
              <a:t>26. The Blue Revolution –</a:t>
            </a:r>
            <a:r>
              <a:rPr lang="en-US" sz="1200" b="1" dirty="0">
                <a:latin typeface="Arial Narrow" panose="020B0606020202030204" pitchFamily="34" charset="0"/>
              </a:rPr>
              <a:t> </a:t>
            </a:r>
            <a:r>
              <a:rPr lang="en-US" sz="1200" dirty="0">
                <a:latin typeface="Arial Narrow" panose="020B0606020202030204" pitchFamily="34" charset="0"/>
              </a:rPr>
              <a:t>Explain the importance of aquaculture in addressing global food security</a:t>
            </a:r>
            <a:endParaRPr lang="en-US" sz="1200" i="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11" name="Picture 4">
            <a:extLst>
              <a:ext uri="{FF2B5EF4-FFF2-40B4-BE49-F238E27FC236}">
                <a16:creationId xmlns:a16="http://schemas.microsoft.com/office/drawing/2014/main" id="{ECE065E8-6263-4822-97B9-C58489ACF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888" y="5296119"/>
            <a:ext cx="3476819" cy="13350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82248B3A-3356-414B-AAEE-FA61E6311F25}"/>
              </a:ext>
            </a:extLst>
          </p:cNvPr>
          <p:cNvSpPr txBox="1"/>
          <p:nvPr/>
        </p:nvSpPr>
        <p:spPr>
          <a:xfrm>
            <a:off x="429420" y="8022423"/>
            <a:ext cx="6094395" cy="830997"/>
          </a:xfrm>
          <a:prstGeom prst="rect">
            <a:avLst/>
          </a:prstGeom>
          <a:noFill/>
        </p:spPr>
        <p:txBody>
          <a:bodyPr wrap="square" rtlCol="0">
            <a:spAutoFit/>
          </a:bodyPr>
          <a:lstStyle/>
          <a:p>
            <a:r>
              <a:rPr lang="en-AU" sz="600" baseline="30000" dirty="0">
                <a:latin typeface="Arial Narrow" panose="020B0606020202030204" pitchFamily="34" charset="0"/>
              </a:rPr>
              <a:t>[1] </a:t>
            </a:r>
            <a:r>
              <a:rPr lang="en-US" sz="600" dirty="0">
                <a:latin typeface="Arial Narrow" panose="020B0606020202030204" pitchFamily="34" charset="0"/>
              </a:rPr>
              <a:t>FAO (2018). The State of World Fisheries and Aquaculture 2018 - Meeting the sustainable development goals. Rome. Page 3.  </a:t>
            </a:r>
            <a:r>
              <a:rPr lang="en-US" sz="600" dirty="0" err="1">
                <a:latin typeface="Arial Narrow" panose="020B0606020202030204" pitchFamily="34" charset="0"/>
              </a:rPr>
              <a:t>Licence</a:t>
            </a:r>
            <a:r>
              <a:rPr lang="en-US" sz="600" dirty="0">
                <a:latin typeface="Arial Narrow" panose="020B0606020202030204" pitchFamily="34" charset="0"/>
              </a:rPr>
              <a:t>: CC BY-NC-SA 3.0 IGO</a:t>
            </a:r>
            <a:r>
              <a:rPr lang="en-US" sz="600">
                <a:latin typeface="Arial Narrow" panose="020B0606020202030204" pitchFamily="34" charset="0"/>
              </a:rPr>
              <a:t>. </a:t>
            </a:r>
            <a:endParaRPr lang="en-AU" sz="600" baseline="30000" dirty="0">
              <a:latin typeface="Arial Narrow" panose="020B0606020202030204" pitchFamily="34" charset="0"/>
            </a:endParaRPr>
          </a:p>
          <a:p>
            <a:r>
              <a:rPr lang="en-AU" sz="600" baseline="30000" dirty="0">
                <a:latin typeface="Arial Narrow" panose="020B0606020202030204" pitchFamily="34" charset="0"/>
              </a:rPr>
              <a:t>[2] </a:t>
            </a:r>
            <a:r>
              <a:rPr lang="en-AU" sz="600" dirty="0">
                <a:latin typeface="Arial Narrow" panose="020B0606020202030204" pitchFamily="34" charset="0"/>
              </a:rPr>
              <a:t>Jennings, S., </a:t>
            </a:r>
            <a:r>
              <a:rPr lang="en-AU" sz="600" dirty="0" err="1">
                <a:latin typeface="Arial Narrow" panose="020B0606020202030204" pitchFamily="34" charset="0"/>
              </a:rPr>
              <a:t>Stentiford</a:t>
            </a:r>
            <a:r>
              <a:rPr lang="en-AU" sz="600" dirty="0">
                <a:latin typeface="Arial Narrow" panose="020B0606020202030204" pitchFamily="34" charset="0"/>
              </a:rPr>
              <a:t>, G.D, </a:t>
            </a:r>
            <a:r>
              <a:rPr lang="en-AU" sz="600" dirty="0" err="1">
                <a:latin typeface="Arial Narrow" panose="020B0606020202030204" pitchFamily="34" charset="0"/>
              </a:rPr>
              <a:t>Leocardio</a:t>
            </a:r>
            <a:r>
              <a:rPr lang="en-AU" sz="600" dirty="0">
                <a:latin typeface="Arial Narrow" panose="020B0606020202030204" pitchFamily="34" charset="0"/>
              </a:rPr>
              <a:t>, A.M., Jeffery, K.R., Metcalfe, J.D., </a:t>
            </a:r>
            <a:r>
              <a:rPr lang="en-AU" sz="600" dirty="0" err="1">
                <a:latin typeface="Arial Narrow" panose="020B0606020202030204" pitchFamily="34" charset="0"/>
              </a:rPr>
              <a:t>Katsiadaki</a:t>
            </a:r>
            <a:r>
              <a:rPr lang="en-AU" sz="600" dirty="0">
                <a:latin typeface="Arial Narrow" panose="020B0606020202030204" pitchFamily="34" charset="0"/>
              </a:rPr>
              <a:t>, J., </a:t>
            </a:r>
            <a:r>
              <a:rPr lang="en-AU" sz="600" dirty="0" err="1">
                <a:latin typeface="Arial Narrow" panose="020B0606020202030204" pitchFamily="34" charset="0"/>
              </a:rPr>
              <a:t>Auchterlonie</a:t>
            </a:r>
            <a:r>
              <a:rPr lang="en-AU" sz="600" dirty="0">
                <a:latin typeface="Arial Narrow" panose="020B0606020202030204" pitchFamily="34" charset="0"/>
              </a:rPr>
              <a:t>, N.A., </a:t>
            </a:r>
            <a:r>
              <a:rPr lang="en-AU" sz="600" dirty="0" err="1">
                <a:latin typeface="Arial Narrow" panose="020B0606020202030204" pitchFamily="34" charset="0"/>
              </a:rPr>
              <a:t>Mangi</a:t>
            </a:r>
            <a:r>
              <a:rPr lang="en-AU" sz="600" dirty="0">
                <a:latin typeface="Arial Narrow" panose="020B0606020202030204" pitchFamily="34" charset="0"/>
              </a:rPr>
              <a:t>, S.C., </a:t>
            </a:r>
            <a:r>
              <a:rPr lang="en-AU" sz="600" dirty="0" err="1">
                <a:latin typeface="Arial Narrow" panose="020B0606020202030204" pitchFamily="34" charset="0"/>
              </a:rPr>
              <a:t>Pinnegar</a:t>
            </a:r>
            <a:r>
              <a:rPr lang="en-AU" sz="600" dirty="0">
                <a:latin typeface="Arial Narrow" panose="020B0606020202030204" pitchFamily="34" charset="0"/>
              </a:rPr>
              <a:t>, J.K., Ellis, T., Peeler, E.J., </a:t>
            </a:r>
            <a:r>
              <a:rPr lang="en-AU" sz="600" dirty="0" err="1">
                <a:latin typeface="Arial Narrow" panose="020B0606020202030204" pitchFamily="34" charset="0"/>
              </a:rPr>
              <a:t>Luisetti</a:t>
            </a:r>
            <a:r>
              <a:rPr lang="en-AU" sz="600" dirty="0">
                <a:latin typeface="Arial Narrow" panose="020B0606020202030204" pitchFamily="34" charset="0"/>
              </a:rPr>
              <a:t>, T., Baker-Austin, C., Brown, M., Catchpole, T.L., Clyne, F.J., Dye, S.R., Edmonds, N.J., </a:t>
            </a:r>
            <a:r>
              <a:rPr lang="en-AU" sz="600" dirty="0" err="1">
                <a:latin typeface="Arial Narrow" panose="020B0606020202030204" pitchFamily="34" charset="0"/>
              </a:rPr>
              <a:t>Hyder</a:t>
            </a:r>
            <a:r>
              <a:rPr lang="en-AU" sz="600" dirty="0">
                <a:latin typeface="Arial Narrow" panose="020B0606020202030204" pitchFamily="34" charset="0"/>
              </a:rPr>
              <a:t>, K., Lee, J., Lees, D.N., Morgan, O.C., O’Brien, C.M., </a:t>
            </a:r>
            <a:r>
              <a:rPr lang="en-AU" sz="600" dirty="0" err="1">
                <a:latin typeface="Arial Narrow" panose="020B0606020202030204" pitchFamily="34" charset="0"/>
              </a:rPr>
              <a:t>Oidtmann</a:t>
            </a:r>
            <a:r>
              <a:rPr lang="en-AU" sz="600" dirty="0">
                <a:latin typeface="Arial Narrow" panose="020B0606020202030204" pitchFamily="34" charset="0"/>
              </a:rPr>
              <a:t>, B., Posen, P.E., Santos, A.R., Taylor, N.G.H., Turner, A.D., </a:t>
            </a:r>
            <a:r>
              <a:rPr lang="en-AU" sz="600" dirty="0" err="1">
                <a:latin typeface="Arial Narrow" panose="020B0606020202030204" pitchFamily="34" charset="0"/>
              </a:rPr>
              <a:t>Townhill</a:t>
            </a:r>
            <a:r>
              <a:rPr lang="en-AU" sz="600" dirty="0">
                <a:latin typeface="Arial Narrow" panose="020B0606020202030204" pitchFamily="34" charset="0"/>
              </a:rPr>
              <a:t>, B.L., Verner-Jeffreys, D.W. (2016). Aquatic food security: insights into challenges and solutions from analysis of interactions between fisheries, aquaculture, food safety, human health, fish and human welfare, economy and environment. </a:t>
            </a:r>
            <a:r>
              <a:rPr lang="en-AU" sz="600" i="1" dirty="0">
                <a:latin typeface="Arial Narrow" panose="020B0606020202030204" pitchFamily="34" charset="0"/>
              </a:rPr>
              <a:t>Fish and Fisheries. 17, 893-938. </a:t>
            </a:r>
            <a:r>
              <a:rPr lang="en-AU" sz="600" dirty="0">
                <a:latin typeface="Arial Narrow" panose="020B0606020202030204" pitchFamily="34" charset="0"/>
              </a:rPr>
              <a:t>CC by 4.0. </a:t>
            </a:r>
            <a:endParaRPr lang="en-AU" sz="600" i="1" dirty="0">
              <a:latin typeface="Arial Narrow" panose="020B0606020202030204" pitchFamily="34" charset="0"/>
            </a:endParaRPr>
          </a:p>
          <a:p>
            <a:r>
              <a:rPr lang="en-AU" sz="600" baseline="30000" dirty="0">
                <a:latin typeface="Arial Narrow" panose="020B0606020202030204" pitchFamily="34" charset="0"/>
              </a:rPr>
              <a:t>[3] </a:t>
            </a:r>
            <a:r>
              <a:rPr lang="en-AU" sz="600" dirty="0">
                <a:latin typeface="Arial Narrow" panose="020B0606020202030204" pitchFamily="34" charset="0"/>
              </a:rPr>
              <a:t>Costa-Pierce, B. (2002). The ‘Blue Revolution’ – Aquaculture Must Go Green. </a:t>
            </a:r>
            <a:r>
              <a:rPr lang="en-AU" sz="600" i="1" dirty="0">
                <a:latin typeface="Arial Narrow" panose="020B0606020202030204" pitchFamily="34" charset="0"/>
              </a:rPr>
              <a:t>World Aquaculture 33(4).</a:t>
            </a:r>
          </a:p>
          <a:p>
            <a:r>
              <a:rPr lang="en-AU" sz="600" baseline="30000" dirty="0">
                <a:latin typeface="Arial Narrow" panose="020B0606020202030204" pitchFamily="34" charset="0"/>
              </a:rPr>
              <a:t>[4] </a:t>
            </a:r>
            <a:r>
              <a:rPr lang="en-AU" sz="600" dirty="0">
                <a:latin typeface="Arial Narrow" panose="020B0606020202030204" pitchFamily="34" charset="0"/>
              </a:rPr>
              <a:t>O’Shea, T., Jones, R., Markham, A., </a:t>
            </a:r>
            <a:r>
              <a:rPr lang="en-AU" sz="600" dirty="0" err="1">
                <a:latin typeface="Arial Narrow" panose="020B0606020202030204" pitchFamily="34" charset="0"/>
              </a:rPr>
              <a:t>Norell</a:t>
            </a:r>
            <a:r>
              <a:rPr lang="en-AU" sz="600" dirty="0">
                <a:latin typeface="Arial Narrow" panose="020B0606020202030204" pitchFamily="34" charset="0"/>
              </a:rPr>
              <a:t>, E., Scott, J., Theuerkauf, </a:t>
            </a:r>
            <a:r>
              <a:rPr lang="en-AU" sz="600" dirty="0" err="1">
                <a:latin typeface="Arial Narrow" panose="020B0606020202030204" pitchFamily="34" charset="0"/>
              </a:rPr>
              <a:t>S.,and</a:t>
            </a:r>
            <a:r>
              <a:rPr lang="en-AU" sz="600" dirty="0">
                <a:latin typeface="Arial Narrow" panose="020B0606020202030204" pitchFamily="34" charset="0"/>
              </a:rPr>
              <a:t> Waters, T. (2019) </a:t>
            </a:r>
            <a:r>
              <a:rPr lang="en-AU" sz="600" i="1" dirty="0">
                <a:latin typeface="Arial Narrow" panose="020B0606020202030204" pitchFamily="34" charset="0"/>
              </a:rPr>
              <a:t>Towards a Blue Revolution: </a:t>
            </a:r>
            <a:r>
              <a:rPr lang="en-AU" sz="600" i="1" dirty="0" err="1">
                <a:latin typeface="Arial Narrow" panose="020B0606020202030204" pitchFamily="34" charset="0"/>
              </a:rPr>
              <a:t>Catalyzing</a:t>
            </a:r>
            <a:r>
              <a:rPr lang="en-AU" sz="600" i="1" dirty="0">
                <a:latin typeface="Arial Narrow" panose="020B0606020202030204" pitchFamily="34" charset="0"/>
              </a:rPr>
              <a:t> Private Investment in Sustainable Aquaculture Production Systems</a:t>
            </a:r>
            <a:r>
              <a:rPr lang="en-AU" sz="600" dirty="0">
                <a:latin typeface="Arial Narrow" panose="020B0606020202030204" pitchFamily="34" charset="0"/>
              </a:rPr>
              <a:t>. </a:t>
            </a:r>
            <a:br>
              <a:rPr lang="en-AU" sz="600" dirty="0">
                <a:latin typeface="Arial Narrow" panose="020B0606020202030204" pitchFamily="34" charset="0"/>
              </a:rPr>
            </a:br>
            <a:r>
              <a:rPr lang="en-AU" sz="600" dirty="0">
                <a:latin typeface="Arial Narrow" panose="020B0606020202030204" pitchFamily="34" charset="0"/>
              </a:rPr>
              <a:t>The Nature Conservancy and Encourage Capital, Arlington, Virginia, USA.</a:t>
            </a:r>
          </a:p>
        </p:txBody>
      </p:sp>
      <p:sp>
        <p:nvSpPr>
          <p:cNvPr id="14" name="TextBox 13">
            <a:extLst>
              <a:ext uri="{FF2B5EF4-FFF2-40B4-BE49-F238E27FC236}">
                <a16:creationId xmlns:a16="http://schemas.microsoft.com/office/drawing/2014/main" id="{CEDDC30B-ADA8-414E-A3E2-54E1BE0AC234}"/>
              </a:ext>
            </a:extLst>
          </p:cNvPr>
          <p:cNvSpPr txBox="1"/>
          <p:nvPr/>
        </p:nvSpPr>
        <p:spPr>
          <a:xfrm>
            <a:off x="409605" y="4707417"/>
            <a:ext cx="6247681" cy="515526"/>
          </a:xfrm>
          <a:prstGeom prst="rect">
            <a:avLst/>
          </a:prstGeom>
          <a:noFill/>
        </p:spPr>
        <p:txBody>
          <a:bodyPr wrap="square" rtlCol="0">
            <a:spAutoFit/>
          </a:bodyPr>
          <a:lstStyle/>
          <a:p>
            <a:r>
              <a:rPr lang="en-AU" sz="1600" b="1" dirty="0">
                <a:latin typeface="Arial Narrow" panose="020B0606020202030204" pitchFamily="34" charset="0"/>
              </a:rPr>
              <a:t>The 5 S’s of Food Security</a:t>
            </a:r>
          </a:p>
          <a:p>
            <a:r>
              <a:rPr lang="en-AU" sz="1150" dirty="0">
                <a:latin typeface="Arial Narrow" panose="020B0606020202030204" pitchFamily="34" charset="0"/>
              </a:rPr>
              <a:t>Food security requires aquatic food supplies to be </a:t>
            </a:r>
            <a:r>
              <a:rPr lang="en-AU" sz="1150" b="1" dirty="0">
                <a:latin typeface="Arial Narrow" panose="020B0606020202030204" pitchFamily="34" charset="0"/>
              </a:rPr>
              <a:t>S</a:t>
            </a:r>
            <a:r>
              <a:rPr lang="en-AU" sz="1150" dirty="0">
                <a:latin typeface="Arial Narrow" panose="020B0606020202030204" pitchFamily="34" charset="0"/>
              </a:rPr>
              <a:t>ufficient, </a:t>
            </a:r>
            <a:r>
              <a:rPr lang="en-AU" sz="1150" b="1" dirty="0">
                <a:latin typeface="Arial Narrow" panose="020B0606020202030204" pitchFamily="34" charset="0"/>
              </a:rPr>
              <a:t>S</a:t>
            </a:r>
            <a:r>
              <a:rPr lang="en-AU" sz="1150" dirty="0">
                <a:latin typeface="Arial Narrow" panose="020B0606020202030204" pitchFamily="34" charset="0"/>
              </a:rPr>
              <a:t>afe, </a:t>
            </a:r>
            <a:r>
              <a:rPr lang="en-AU" sz="1150" b="1" dirty="0">
                <a:latin typeface="Arial Narrow" panose="020B0606020202030204" pitchFamily="34" charset="0"/>
              </a:rPr>
              <a:t>S</a:t>
            </a:r>
            <a:r>
              <a:rPr lang="en-AU" sz="1150" dirty="0">
                <a:latin typeface="Arial Narrow" panose="020B0606020202030204" pitchFamily="34" charset="0"/>
              </a:rPr>
              <a:t>ustainable, </a:t>
            </a:r>
            <a:r>
              <a:rPr lang="en-AU" sz="1150" b="1" dirty="0">
                <a:latin typeface="Arial Narrow" panose="020B0606020202030204" pitchFamily="34" charset="0"/>
              </a:rPr>
              <a:t>S</a:t>
            </a:r>
            <a:r>
              <a:rPr lang="en-AU" sz="1150" dirty="0">
                <a:latin typeface="Arial Narrow" panose="020B0606020202030204" pitchFamily="34" charset="0"/>
              </a:rPr>
              <a:t>hock-proof and </a:t>
            </a:r>
            <a:r>
              <a:rPr lang="en-AU" sz="1150" b="1" dirty="0">
                <a:latin typeface="Arial Narrow" panose="020B0606020202030204" pitchFamily="34" charset="0"/>
              </a:rPr>
              <a:t>S</a:t>
            </a:r>
            <a:r>
              <a:rPr lang="en-AU" sz="1150" dirty="0">
                <a:latin typeface="Arial Narrow" panose="020B0606020202030204" pitchFamily="34" charset="0"/>
              </a:rPr>
              <a:t>ound (Fig. 1).  </a:t>
            </a:r>
          </a:p>
        </p:txBody>
      </p:sp>
      <p:pic>
        <p:nvPicPr>
          <p:cNvPr id="22" name="Picture 21">
            <a:extLst>
              <a:ext uri="{FF2B5EF4-FFF2-40B4-BE49-F238E27FC236}">
                <a16:creationId xmlns:a16="http://schemas.microsoft.com/office/drawing/2014/main" id="{370E93BE-B64C-4562-94AF-CEB0DB66873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0"/>
                    </a14:imgEffect>
                  </a14:imgLayer>
                </a14:imgProps>
              </a:ext>
            </a:extLst>
          </a:blip>
          <a:srcRect t="11793" b="20899"/>
          <a:stretch/>
        </p:blipFill>
        <p:spPr>
          <a:xfrm>
            <a:off x="466436" y="2592708"/>
            <a:ext cx="3481062" cy="1508855"/>
          </a:xfrm>
          <a:prstGeom prst="rect">
            <a:avLst/>
          </a:prstGeom>
        </p:spPr>
      </p:pic>
      <p:sp>
        <p:nvSpPr>
          <p:cNvPr id="23" name="Rectangle 22">
            <a:extLst>
              <a:ext uri="{FF2B5EF4-FFF2-40B4-BE49-F238E27FC236}">
                <a16:creationId xmlns:a16="http://schemas.microsoft.com/office/drawing/2014/main" id="{F3E611B8-4704-4980-AD8D-53C6EABF930B}"/>
              </a:ext>
            </a:extLst>
          </p:cNvPr>
          <p:cNvSpPr/>
          <p:nvPr/>
        </p:nvSpPr>
        <p:spPr>
          <a:xfrm>
            <a:off x="436132" y="988668"/>
            <a:ext cx="6161220" cy="1261884"/>
          </a:xfrm>
          <a:prstGeom prst="rect">
            <a:avLst/>
          </a:prstGeom>
        </p:spPr>
        <p:txBody>
          <a:bodyPr wrap="square">
            <a:spAutoFit/>
          </a:bodyPr>
          <a:lstStyle/>
          <a:p>
            <a:r>
              <a:rPr lang="en-US" sz="1600" b="1" dirty="0">
                <a:latin typeface="Arial Narrow" panose="020B0606020202030204" pitchFamily="34" charset="0"/>
              </a:rPr>
              <a:t>Aquaculture BOOM!</a:t>
            </a:r>
          </a:p>
          <a:p>
            <a:r>
              <a:rPr lang="en-US" sz="1200" dirty="0">
                <a:latin typeface="Arial Narrow" panose="020B0606020202030204" pitchFamily="34" charset="0"/>
              </a:rPr>
              <a:t>Capture fishery production has been relatively static since the late 1980s. Aquaculture has since been responsible for continued growth in the supply of fish for human consumption (Figure 1)</a:t>
            </a:r>
            <a:r>
              <a:rPr lang="en-US" sz="1200" baseline="30000" dirty="0">
                <a:latin typeface="Arial Narrow" panose="020B0606020202030204" pitchFamily="34" charset="0"/>
              </a:rPr>
              <a:t>[1]</a:t>
            </a:r>
            <a:r>
              <a:rPr lang="en-US" sz="1200" dirty="0">
                <a:latin typeface="Arial Narrow" panose="020B0606020202030204" pitchFamily="34" charset="0"/>
              </a:rPr>
              <a:t>. </a:t>
            </a:r>
            <a:br>
              <a:rPr lang="en-US" sz="1200" dirty="0">
                <a:latin typeface="Arial Narrow" panose="020B0606020202030204" pitchFamily="34" charset="0"/>
              </a:rPr>
            </a:br>
            <a:r>
              <a:rPr lang="en-US" sz="1200" dirty="0">
                <a:latin typeface="Arial Narrow" panose="020B0606020202030204" pitchFamily="34" charset="0"/>
              </a:rPr>
              <a:t>The term ‘</a:t>
            </a:r>
            <a:r>
              <a:rPr lang="en-US" sz="1200" i="1" dirty="0">
                <a:latin typeface="Arial Narrow" panose="020B0606020202030204" pitchFamily="34" charset="0"/>
              </a:rPr>
              <a:t>Blue Revolution</a:t>
            </a:r>
            <a:r>
              <a:rPr lang="en-US" sz="1200" dirty="0">
                <a:latin typeface="Arial Narrow" panose="020B0606020202030204" pitchFamily="34" charset="0"/>
              </a:rPr>
              <a:t>’ is used in literature to reference the potential for aquaculture to address food security, and to describe the recent boom in aquaculture production. Previous ‘revolutions’ include </a:t>
            </a:r>
            <a:br>
              <a:rPr lang="en-US" sz="1200" dirty="0">
                <a:latin typeface="Arial Narrow" panose="020B0606020202030204" pitchFamily="34" charset="0"/>
              </a:rPr>
            </a:br>
            <a:r>
              <a:rPr lang="en-US" sz="1200" dirty="0">
                <a:latin typeface="Arial Narrow" panose="020B0606020202030204" pitchFamily="34" charset="0"/>
              </a:rPr>
              <a:t>‘the </a:t>
            </a:r>
            <a:r>
              <a:rPr lang="en-US" sz="1200" i="1" dirty="0">
                <a:latin typeface="Arial Narrow" panose="020B0606020202030204" pitchFamily="34" charset="0"/>
              </a:rPr>
              <a:t>Green Revolution</a:t>
            </a:r>
            <a:r>
              <a:rPr lang="en-US" sz="1200" dirty="0">
                <a:latin typeface="Arial Narrow" panose="020B0606020202030204" pitchFamily="34" charset="0"/>
              </a:rPr>
              <a:t>’ – the agricultural boom, and the ‘</a:t>
            </a:r>
            <a:r>
              <a:rPr lang="en-US" sz="1200" i="1" dirty="0">
                <a:latin typeface="Arial Narrow" panose="020B0606020202030204" pitchFamily="34" charset="0"/>
              </a:rPr>
              <a:t>White Revolution</a:t>
            </a:r>
            <a:r>
              <a:rPr lang="en-US" sz="1200" dirty="0">
                <a:latin typeface="Arial Narrow" panose="020B0606020202030204" pitchFamily="34" charset="0"/>
              </a:rPr>
              <a:t>’ – the dairy boom (i.e. in India). </a:t>
            </a:r>
            <a:endParaRPr lang="en-AU" sz="1200" dirty="0">
              <a:latin typeface="Arial Narrow" panose="020B0606020202030204" pitchFamily="34" charset="0"/>
            </a:endParaRPr>
          </a:p>
        </p:txBody>
      </p:sp>
      <p:sp>
        <p:nvSpPr>
          <p:cNvPr id="24" name="Text Box 1">
            <a:extLst>
              <a:ext uri="{FF2B5EF4-FFF2-40B4-BE49-F238E27FC236}">
                <a16:creationId xmlns:a16="http://schemas.microsoft.com/office/drawing/2014/main" id="{3EE859D6-1983-43F4-980D-8D2CA3723C33}"/>
              </a:ext>
            </a:extLst>
          </p:cNvPr>
          <p:cNvSpPr txBox="1">
            <a:spLocks noChangeArrowheads="1"/>
          </p:cNvSpPr>
          <p:nvPr/>
        </p:nvSpPr>
        <p:spPr bwMode="auto">
          <a:xfrm>
            <a:off x="2778003" y="3300427"/>
            <a:ext cx="1126286" cy="3970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9pPr>
          </a:lstStyle>
          <a:p>
            <a:pPr algn="r"/>
            <a:r>
              <a:rPr lang="en-US" altLang="en-US" sz="800" b="1" dirty="0">
                <a:solidFill>
                  <a:schemeClr val="bg1"/>
                </a:solidFill>
              </a:rPr>
              <a:t>Capture Production</a:t>
            </a:r>
          </a:p>
        </p:txBody>
      </p:sp>
      <p:sp>
        <p:nvSpPr>
          <p:cNvPr id="25" name="Text Box 1">
            <a:extLst>
              <a:ext uri="{FF2B5EF4-FFF2-40B4-BE49-F238E27FC236}">
                <a16:creationId xmlns:a16="http://schemas.microsoft.com/office/drawing/2014/main" id="{A1155B36-A3FD-4D87-B7C1-30D109F5D569}"/>
              </a:ext>
            </a:extLst>
          </p:cNvPr>
          <p:cNvSpPr txBox="1">
            <a:spLocks noChangeArrowheads="1"/>
          </p:cNvSpPr>
          <p:nvPr/>
        </p:nvSpPr>
        <p:spPr bwMode="auto">
          <a:xfrm>
            <a:off x="2887348" y="2979008"/>
            <a:ext cx="1016941" cy="285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9pPr>
          </a:lstStyle>
          <a:p>
            <a:pPr algn="r"/>
            <a:r>
              <a:rPr lang="en-US" altLang="en-US" sz="800" b="1" dirty="0">
                <a:solidFill>
                  <a:schemeClr val="bg1"/>
                </a:solidFill>
              </a:rPr>
              <a:t>Aquaculture Production</a:t>
            </a:r>
          </a:p>
        </p:txBody>
      </p:sp>
      <p:sp>
        <p:nvSpPr>
          <p:cNvPr id="26" name="Text Box 1">
            <a:extLst>
              <a:ext uri="{FF2B5EF4-FFF2-40B4-BE49-F238E27FC236}">
                <a16:creationId xmlns:a16="http://schemas.microsoft.com/office/drawing/2014/main" id="{1472F47F-5CF1-42B4-8C6F-5FD08619FB74}"/>
              </a:ext>
            </a:extLst>
          </p:cNvPr>
          <p:cNvSpPr txBox="1">
            <a:spLocks noChangeArrowheads="1"/>
          </p:cNvSpPr>
          <p:nvPr/>
        </p:nvSpPr>
        <p:spPr bwMode="auto">
          <a:xfrm>
            <a:off x="591032" y="4082082"/>
            <a:ext cx="3476812" cy="499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800" b="1" dirty="0"/>
              <a:t>Figure 1: Aquaculture represented 47% of the total global fish production in 2016, most of which is derived from China</a:t>
            </a:r>
            <a:r>
              <a:rPr lang="en-US" altLang="en-US" sz="800" b="1" baseline="30000" dirty="0"/>
              <a:t>[1]</a:t>
            </a:r>
            <a:r>
              <a:rPr lang="en-US" altLang="en-US" sz="800" b="1" dirty="0"/>
              <a:t>. </a:t>
            </a:r>
          </a:p>
          <a:p>
            <a:r>
              <a:rPr lang="en-US" altLang="en-US" sz="680" i="1" dirty="0"/>
              <a:t>Note: </a:t>
            </a:r>
            <a:r>
              <a:rPr lang="en-US" altLang="en-US" sz="680" dirty="0"/>
              <a:t>the term ‘fish’ indicates fish, </a:t>
            </a:r>
            <a:r>
              <a:rPr lang="en-US" altLang="en-US" sz="680" dirty="0" err="1"/>
              <a:t>molluscs</a:t>
            </a:r>
            <a:r>
              <a:rPr lang="en-US" altLang="en-US" sz="680" dirty="0"/>
              <a:t> and other aquatic animals, but excludes aquatic mammals, crocodiles, caimans, seaweeds and other aquatic plants</a:t>
            </a:r>
            <a:r>
              <a:rPr lang="en-US" altLang="en-US" sz="680" baseline="30000" dirty="0"/>
              <a:t>[1]</a:t>
            </a:r>
            <a:r>
              <a:rPr lang="en-US" altLang="en-US" sz="680" dirty="0"/>
              <a:t>.  </a:t>
            </a:r>
          </a:p>
        </p:txBody>
      </p:sp>
      <p:sp>
        <p:nvSpPr>
          <p:cNvPr id="27" name="Text Box 1">
            <a:extLst>
              <a:ext uri="{FF2B5EF4-FFF2-40B4-BE49-F238E27FC236}">
                <a16:creationId xmlns:a16="http://schemas.microsoft.com/office/drawing/2014/main" id="{0ECDD530-11A1-4EF9-B39C-072A6A1F00BA}"/>
              </a:ext>
            </a:extLst>
          </p:cNvPr>
          <p:cNvSpPr txBox="1">
            <a:spLocks noChangeArrowheads="1"/>
          </p:cNvSpPr>
          <p:nvPr/>
        </p:nvSpPr>
        <p:spPr bwMode="auto">
          <a:xfrm>
            <a:off x="413194" y="6633255"/>
            <a:ext cx="3588402"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800" b="1" dirty="0"/>
              <a:t>Figure 2: Critical elements of food security. In general terms, an aquatic food supply contributes to food security when the food supply is sufficient, safe, sustainable, shockproof and sound</a:t>
            </a:r>
            <a:r>
              <a:rPr lang="en-US" altLang="en-US" sz="800" b="1" baseline="30000" dirty="0"/>
              <a:t>[2]</a:t>
            </a:r>
            <a:r>
              <a:rPr lang="en-US" altLang="en-US" sz="800" b="1" dirty="0"/>
              <a:t>.</a:t>
            </a:r>
          </a:p>
        </p:txBody>
      </p:sp>
      <p:pic>
        <p:nvPicPr>
          <p:cNvPr id="28" name="Picture 27">
            <a:extLst>
              <a:ext uri="{FF2B5EF4-FFF2-40B4-BE49-F238E27FC236}">
                <a16:creationId xmlns:a16="http://schemas.microsoft.com/office/drawing/2014/main" id="{E055E576-92BE-4E0B-BF55-435EFAA24DE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0"/>
                    </a14:imgEffect>
                  </a14:imgLayer>
                </a14:imgProps>
              </a:ext>
            </a:extLst>
          </a:blip>
          <a:srcRect l="16566" t="157" r="15945" b="95459"/>
          <a:stretch/>
        </p:blipFill>
        <p:spPr>
          <a:xfrm>
            <a:off x="598084" y="2323474"/>
            <a:ext cx="3387741" cy="141708"/>
          </a:xfrm>
          <a:prstGeom prst="rect">
            <a:avLst/>
          </a:prstGeom>
        </p:spPr>
      </p:pic>
      <p:cxnSp>
        <p:nvCxnSpPr>
          <p:cNvPr id="29" name="Straight Connector 28">
            <a:extLst>
              <a:ext uri="{FF2B5EF4-FFF2-40B4-BE49-F238E27FC236}">
                <a16:creationId xmlns:a16="http://schemas.microsoft.com/office/drawing/2014/main" id="{72219E08-064D-401D-969C-2BCB2462E88F}"/>
              </a:ext>
            </a:extLst>
          </p:cNvPr>
          <p:cNvCxnSpPr/>
          <p:nvPr/>
        </p:nvCxnSpPr>
        <p:spPr>
          <a:xfrm flipH="1">
            <a:off x="457460" y="4690633"/>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935746E-EF7D-4AA6-99BD-A4E24D409140}"/>
              </a:ext>
            </a:extLst>
          </p:cNvPr>
          <p:cNvSpPr/>
          <p:nvPr/>
        </p:nvSpPr>
        <p:spPr>
          <a:xfrm>
            <a:off x="4050290" y="5312474"/>
            <a:ext cx="2339223" cy="17494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6D0A36B3-CB5B-4DA3-AE6B-E521B334FBB0}"/>
              </a:ext>
            </a:extLst>
          </p:cNvPr>
          <p:cNvSpPr txBox="1"/>
          <p:nvPr/>
        </p:nvSpPr>
        <p:spPr>
          <a:xfrm>
            <a:off x="4224876" y="5794243"/>
            <a:ext cx="1990049" cy="806375"/>
          </a:xfrm>
          <a:prstGeom prst="rect">
            <a:avLst/>
          </a:prstGeom>
          <a:noFill/>
        </p:spPr>
        <p:txBody>
          <a:bodyPr wrap="square" rtlCol="0">
            <a:spAutoFit/>
          </a:bodyPr>
          <a:lstStyle/>
          <a:p>
            <a:pPr algn="ctr"/>
            <a:r>
              <a:rPr lang="en-AU" sz="1160" b="1" dirty="0">
                <a:solidFill>
                  <a:schemeClr val="bg1"/>
                </a:solidFill>
                <a:latin typeface="Arial Narrow" panose="020B0606020202030204" pitchFamily="34" charset="0"/>
              </a:rPr>
              <a:t>Activity: In the blank space below, explain the importance of aquaculture in addressing global food security</a:t>
            </a:r>
          </a:p>
        </p:txBody>
      </p:sp>
      <p:sp>
        <p:nvSpPr>
          <p:cNvPr id="21" name="Rectangle 20">
            <a:extLst>
              <a:ext uri="{FF2B5EF4-FFF2-40B4-BE49-F238E27FC236}">
                <a16:creationId xmlns:a16="http://schemas.microsoft.com/office/drawing/2014/main" id="{F517CCC3-EB57-4F70-A966-20B2F4AD9818}"/>
              </a:ext>
            </a:extLst>
          </p:cNvPr>
          <p:cNvSpPr/>
          <p:nvPr/>
        </p:nvSpPr>
        <p:spPr>
          <a:xfrm>
            <a:off x="491697" y="7145836"/>
            <a:ext cx="5935194" cy="86429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a:extLst>
              <a:ext uri="{FF2B5EF4-FFF2-40B4-BE49-F238E27FC236}">
                <a16:creationId xmlns:a16="http://schemas.microsoft.com/office/drawing/2014/main" id="{67B3A2C3-B352-4ECA-9570-5278804F70DD}"/>
              </a:ext>
            </a:extLst>
          </p:cNvPr>
          <p:cNvSpPr/>
          <p:nvPr/>
        </p:nvSpPr>
        <p:spPr>
          <a:xfrm>
            <a:off x="558271" y="7208387"/>
            <a:ext cx="5802045" cy="73919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ectangle 30">
            <a:extLst>
              <a:ext uri="{FF2B5EF4-FFF2-40B4-BE49-F238E27FC236}">
                <a16:creationId xmlns:a16="http://schemas.microsoft.com/office/drawing/2014/main" id="{70272B79-5D04-4BDE-A558-CDA6F854E2D6}"/>
              </a:ext>
            </a:extLst>
          </p:cNvPr>
          <p:cNvSpPr/>
          <p:nvPr/>
        </p:nvSpPr>
        <p:spPr>
          <a:xfrm>
            <a:off x="518194" y="7177953"/>
            <a:ext cx="5930727" cy="272382"/>
          </a:xfrm>
          <a:prstGeom prst="rect">
            <a:avLst/>
          </a:prstGeom>
        </p:spPr>
        <p:txBody>
          <a:bodyPr wrap="square">
            <a:spAutoFit/>
          </a:bodyPr>
          <a:lstStyle/>
          <a:p>
            <a:r>
              <a:rPr lang="en-AU" sz="1170" dirty="0">
                <a:solidFill>
                  <a:schemeClr val="tx1">
                    <a:lumMod val="50000"/>
                    <a:lumOff val="50000"/>
                  </a:schemeClr>
                </a:solidFill>
                <a:latin typeface="Comic Sans MS" panose="030F0702030302020204" pitchFamily="66" charset="0"/>
              </a:rPr>
              <a:t>Answers will vary</a:t>
            </a:r>
          </a:p>
        </p:txBody>
      </p:sp>
      <p:sp>
        <p:nvSpPr>
          <p:cNvPr id="35" name="Rectangle 34">
            <a:extLst>
              <a:ext uri="{FF2B5EF4-FFF2-40B4-BE49-F238E27FC236}">
                <a16:creationId xmlns:a16="http://schemas.microsoft.com/office/drawing/2014/main" id="{AEA5B163-AAD9-43CE-AC1C-362C75DF5BC8}"/>
              </a:ext>
            </a:extLst>
          </p:cNvPr>
          <p:cNvSpPr/>
          <p:nvPr/>
        </p:nvSpPr>
        <p:spPr>
          <a:xfrm>
            <a:off x="4012912" y="2325493"/>
            <a:ext cx="2339223" cy="2294417"/>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 name="TextBox 35">
            <a:extLst>
              <a:ext uri="{FF2B5EF4-FFF2-40B4-BE49-F238E27FC236}">
                <a16:creationId xmlns:a16="http://schemas.microsoft.com/office/drawing/2014/main" id="{135D5DD0-4FEC-43C0-8871-FC5A19EB5D56}"/>
              </a:ext>
            </a:extLst>
          </p:cNvPr>
          <p:cNvSpPr txBox="1"/>
          <p:nvPr/>
        </p:nvSpPr>
        <p:spPr>
          <a:xfrm>
            <a:off x="4012912" y="2346519"/>
            <a:ext cx="2510904" cy="270843"/>
          </a:xfrm>
          <a:prstGeom prst="rect">
            <a:avLst/>
          </a:prstGeom>
          <a:noFill/>
        </p:spPr>
        <p:txBody>
          <a:bodyPr wrap="square" rtlCol="0">
            <a:spAutoFit/>
          </a:bodyPr>
          <a:lstStyle/>
          <a:p>
            <a:r>
              <a:rPr lang="en-AU" sz="1160" b="1" dirty="0">
                <a:latin typeface="Arial Narrow" panose="020B0606020202030204" pitchFamily="34" charset="0"/>
              </a:rPr>
              <a:t>Q. What is the ‘Blue Revolution’? Ans. </a:t>
            </a:r>
          </a:p>
        </p:txBody>
      </p:sp>
      <p:sp>
        <p:nvSpPr>
          <p:cNvPr id="32" name="Rectangle 31">
            <a:extLst>
              <a:ext uri="{FF2B5EF4-FFF2-40B4-BE49-F238E27FC236}">
                <a16:creationId xmlns:a16="http://schemas.microsoft.com/office/drawing/2014/main" id="{EDD8AA5B-5E2D-4ED1-A372-2B9A0A02E934}"/>
              </a:ext>
            </a:extLst>
          </p:cNvPr>
          <p:cNvSpPr/>
          <p:nvPr/>
        </p:nvSpPr>
        <p:spPr>
          <a:xfrm>
            <a:off x="4110605" y="2672994"/>
            <a:ext cx="2160940" cy="186610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50000"/>
                  <a:lumOff val="50000"/>
                </a:schemeClr>
              </a:solidFill>
              <a:latin typeface="Comic Sans MS" panose="030F0702030302020204" pitchFamily="66" charset="0"/>
            </a:endParaRPr>
          </a:p>
        </p:txBody>
      </p:sp>
      <p:sp>
        <p:nvSpPr>
          <p:cNvPr id="33" name="Rectangle 32">
            <a:extLst>
              <a:ext uri="{FF2B5EF4-FFF2-40B4-BE49-F238E27FC236}">
                <a16:creationId xmlns:a16="http://schemas.microsoft.com/office/drawing/2014/main" id="{C4A6B43D-5FBD-4FAD-A452-20D50CE3CC8D}"/>
              </a:ext>
            </a:extLst>
          </p:cNvPr>
          <p:cNvSpPr/>
          <p:nvPr/>
        </p:nvSpPr>
        <p:spPr>
          <a:xfrm>
            <a:off x="4080141" y="2653909"/>
            <a:ext cx="2291836" cy="1384995"/>
          </a:xfrm>
          <a:prstGeom prst="rect">
            <a:avLst/>
          </a:prstGeom>
        </p:spPr>
        <p:txBody>
          <a:bodyPr wrap="square">
            <a:spAutoFit/>
          </a:bodyPr>
          <a:lstStyle/>
          <a:p>
            <a:r>
              <a:rPr lang="en-AU" sz="1200" dirty="0">
                <a:solidFill>
                  <a:schemeClr val="tx1">
                    <a:lumMod val="50000"/>
                    <a:lumOff val="50000"/>
                  </a:schemeClr>
                </a:solidFill>
                <a:latin typeface="Comic Sans MS" panose="030F0702030302020204" pitchFamily="66" charset="0"/>
              </a:rPr>
              <a:t>The ‘Blue Revolution’ is a term used in literature to reference the potential for aquaculture to address food security, </a:t>
            </a:r>
            <a:r>
              <a:rPr lang="en-US" sz="1200" dirty="0">
                <a:solidFill>
                  <a:schemeClr val="tx1">
                    <a:lumMod val="50000"/>
                    <a:lumOff val="50000"/>
                  </a:schemeClr>
                </a:solidFill>
                <a:latin typeface="Comic Sans MS" panose="030F0702030302020204" pitchFamily="66" charset="0"/>
              </a:rPr>
              <a:t>and to describe the recent boom in aquaculture production. </a:t>
            </a:r>
            <a:endParaRPr lang="en-AU" sz="1200" dirty="0">
              <a:solidFill>
                <a:schemeClr val="tx1">
                  <a:lumMod val="50000"/>
                  <a:lumOff val="50000"/>
                </a:schemeClr>
              </a:solidFill>
              <a:latin typeface="Comic Sans MS" panose="030F0702030302020204" pitchFamily="66" charset="0"/>
            </a:endParaRPr>
          </a:p>
        </p:txBody>
      </p:sp>
      <p:cxnSp>
        <p:nvCxnSpPr>
          <p:cNvPr id="4" name="Straight Connector 3">
            <a:extLst>
              <a:ext uri="{FF2B5EF4-FFF2-40B4-BE49-F238E27FC236}">
                <a16:creationId xmlns:a16="http://schemas.microsoft.com/office/drawing/2014/main" id="{45974DCB-22F8-A8EE-A3EF-37C0B552123E}"/>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36">
            <a:extLst>
              <a:ext uri="{FF2B5EF4-FFF2-40B4-BE49-F238E27FC236}">
                <a16:creationId xmlns:a16="http://schemas.microsoft.com/office/drawing/2014/main" id="{2B39CD82-D143-1C2E-9F19-18DF1CE7E9BA}"/>
              </a:ext>
            </a:extLst>
          </p:cNvPr>
          <p:cNvSpPr txBox="1"/>
          <p:nvPr/>
        </p:nvSpPr>
        <p:spPr>
          <a:xfrm>
            <a:off x="2803115" y="8829160"/>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Aquaculture</a:t>
            </a:r>
            <a:endParaRPr lang="en-AU" sz="1100" b="1" dirty="0">
              <a:latin typeface="Arial Narrow" pitchFamily="34" charset="0"/>
            </a:endParaRPr>
          </a:p>
        </p:txBody>
      </p:sp>
      <p:sp>
        <p:nvSpPr>
          <p:cNvPr id="6" name="TextBox 36">
            <a:extLst>
              <a:ext uri="{FF2B5EF4-FFF2-40B4-BE49-F238E27FC236}">
                <a16:creationId xmlns:a16="http://schemas.microsoft.com/office/drawing/2014/main" id="{DF71F725-84BE-5C1E-7C9E-D24FE2961EE0}"/>
              </a:ext>
            </a:extLst>
          </p:cNvPr>
          <p:cNvSpPr txBox="1"/>
          <p:nvPr/>
        </p:nvSpPr>
        <p:spPr>
          <a:xfrm>
            <a:off x="453097" y="8820160"/>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9666105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96787-2D7E-BD15-00FB-64F7C86FECE7}"/>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6230DAF1-3836-62E9-C16A-5DC64C20DC62}"/>
              </a:ext>
            </a:extLst>
          </p:cNvPr>
          <p:cNvSpPr txBox="1"/>
          <p:nvPr/>
        </p:nvSpPr>
        <p:spPr>
          <a:xfrm>
            <a:off x="1378074" y="221111"/>
            <a:ext cx="4356548" cy="584775"/>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anose="020B0606020202030204" pitchFamily="34" charset="0"/>
              </a:rPr>
              <a:t> the importance of aquaculture in addressing global food security</a:t>
            </a:r>
            <a:endParaRPr lang="en-US" sz="1200" b="1" dirty="0">
              <a:latin typeface="Arial Narrow" pitchFamily="34" charset="0"/>
            </a:endParaRPr>
          </a:p>
        </p:txBody>
      </p:sp>
      <p:sp>
        <p:nvSpPr>
          <p:cNvPr id="31" name="TextBox 30">
            <a:extLst>
              <a:ext uri="{FF2B5EF4-FFF2-40B4-BE49-F238E27FC236}">
                <a16:creationId xmlns:a16="http://schemas.microsoft.com/office/drawing/2014/main" id="{F3CF2E2D-718E-CA6C-F247-75272E4AA05E}"/>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AC056DC9-D1D3-D34B-FC90-C886E9D7486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D78F6A38-61E1-2520-45B7-DADE53F2518C}"/>
              </a:ext>
            </a:extLst>
          </p:cNvPr>
          <p:cNvSpPr/>
          <p:nvPr/>
        </p:nvSpPr>
        <p:spPr>
          <a:xfrm>
            <a:off x="508863" y="964142"/>
            <a:ext cx="5844292" cy="77999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6EB11DEB-DDDF-8CF9-AD67-119C7F48B432}"/>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548D5344-F8C6-281D-F0F3-2C858B84F6D9}"/>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B07E2EB6-92DB-55B2-C58A-B21BE1A4237A}"/>
              </a:ext>
            </a:extLst>
          </p:cNvPr>
          <p:cNvSpPr txBox="1"/>
          <p:nvPr/>
        </p:nvSpPr>
        <p:spPr>
          <a:xfrm>
            <a:off x="5687144" y="214200"/>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25154575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487775" y="1066761"/>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80171" y="133951"/>
            <a:ext cx="4112221" cy="923330"/>
          </a:xfrm>
          <a:prstGeom prst="rect">
            <a:avLst/>
          </a:prstGeom>
          <a:noFill/>
        </p:spPr>
        <p:txBody>
          <a:bodyPr wrap="square" rtlCol="0">
            <a:spAutoFit/>
          </a:bodyPr>
          <a:lstStyle/>
          <a:p>
            <a:r>
              <a:rPr lang="en-US" b="1" dirty="0">
                <a:latin typeface="Arial Narrow" pitchFamily="34" charset="0"/>
              </a:rPr>
              <a:t>27. ABARES –</a:t>
            </a:r>
            <a:r>
              <a:rPr lang="en-US" sz="1200" b="1" dirty="0">
                <a:latin typeface="Arial Narrow" panose="020B0606020202030204" pitchFamily="34" charset="0"/>
              </a:rPr>
              <a:t> </a:t>
            </a:r>
            <a:r>
              <a:rPr lang="en-US" sz="900" dirty="0">
                <a:latin typeface="Arial Narrow" panose="020B0606020202030204" pitchFamily="34" charset="0"/>
              </a:rPr>
              <a:t>Interpret evidence from Australian Bureau of Agricultural and Resource Economics and Sciences (ABARES) fisheries reports to determine changes in fisheries practices over the past 10 years, including</a:t>
            </a:r>
          </a:p>
          <a:p>
            <a:r>
              <a:rPr lang="en-US" sz="900" dirty="0">
                <a:latin typeface="Arial Narrow" panose="020B0606020202030204" pitchFamily="34" charset="0"/>
              </a:rPr>
              <a:t>- economic contribution of aquaculture relative to wild catch</a:t>
            </a:r>
          </a:p>
          <a:p>
            <a:r>
              <a:rPr lang="en-US" sz="900" dirty="0">
                <a:latin typeface="Arial Narrow" panose="020B0606020202030204" pitchFamily="34" charset="0"/>
              </a:rPr>
              <a:t>- the top five aquaculture species in Australia by volume and value.</a:t>
            </a:r>
            <a:endParaRPr lang="en-US" sz="1200" i="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BEB4C2D1-FF1B-4EEE-ADBB-D8E222A18DDB}"/>
              </a:ext>
            </a:extLst>
          </p:cNvPr>
          <p:cNvSpPr/>
          <p:nvPr/>
        </p:nvSpPr>
        <p:spPr>
          <a:xfrm>
            <a:off x="499893" y="4639815"/>
            <a:ext cx="5861883" cy="313460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3DA4269B-28B5-4F49-8573-12A39C814ECF}"/>
              </a:ext>
            </a:extLst>
          </p:cNvPr>
          <p:cNvSpPr txBox="1"/>
          <p:nvPr/>
        </p:nvSpPr>
        <p:spPr>
          <a:xfrm>
            <a:off x="509910" y="4674798"/>
            <a:ext cx="5907340" cy="261610"/>
          </a:xfrm>
          <a:prstGeom prst="rect">
            <a:avLst/>
          </a:prstGeom>
          <a:noFill/>
        </p:spPr>
        <p:txBody>
          <a:bodyPr wrap="square" rtlCol="0">
            <a:spAutoFit/>
          </a:bodyPr>
          <a:lstStyle/>
          <a:p>
            <a:r>
              <a:rPr lang="en-AU" sz="1100" b="1" dirty="0">
                <a:latin typeface="Arial Narrow" panose="020B0606020202030204" pitchFamily="34" charset="0"/>
              </a:rPr>
              <a:t>Activity: Identify the top 5 </a:t>
            </a:r>
            <a:r>
              <a:rPr lang="en-AU" sz="1100" b="1" i="1" dirty="0">
                <a:latin typeface="Arial Narrow" panose="020B0606020202030204" pitchFamily="34" charset="0"/>
              </a:rPr>
              <a:t>aquaculture</a:t>
            </a:r>
            <a:r>
              <a:rPr lang="en-AU" sz="1100" b="1" dirty="0">
                <a:latin typeface="Arial Narrow" panose="020B0606020202030204" pitchFamily="34" charset="0"/>
              </a:rPr>
              <a:t> species in Australia by volume and value</a:t>
            </a:r>
          </a:p>
        </p:txBody>
      </p:sp>
      <p:sp>
        <p:nvSpPr>
          <p:cNvPr id="23" name="Rectangle 22">
            <a:extLst>
              <a:ext uri="{FF2B5EF4-FFF2-40B4-BE49-F238E27FC236}">
                <a16:creationId xmlns:a16="http://schemas.microsoft.com/office/drawing/2014/main" id="{9A223B41-6272-4594-9963-02CF61EAFADA}"/>
              </a:ext>
            </a:extLst>
          </p:cNvPr>
          <p:cNvSpPr/>
          <p:nvPr/>
        </p:nvSpPr>
        <p:spPr>
          <a:xfrm>
            <a:off x="558826" y="4958438"/>
            <a:ext cx="5721382" cy="272623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768354C5-423B-4DE3-B795-35FC73E0ADD9}"/>
              </a:ext>
            </a:extLst>
          </p:cNvPr>
          <p:cNvSpPr/>
          <p:nvPr/>
        </p:nvSpPr>
        <p:spPr>
          <a:xfrm>
            <a:off x="505325" y="1492163"/>
            <a:ext cx="5861883" cy="305172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TextBox 35">
            <a:extLst>
              <a:ext uri="{FF2B5EF4-FFF2-40B4-BE49-F238E27FC236}">
                <a16:creationId xmlns:a16="http://schemas.microsoft.com/office/drawing/2014/main" id="{6661AEEE-FD9D-4D98-BFBD-3FC9511314B9}"/>
              </a:ext>
            </a:extLst>
          </p:cNvPr>
          <p:cNvSpPr txBox="1"/>
          <p:nvPr/>
        </p:nvSpPr>
        <p:spPr>
          <a:xfrm>
            <a:off x="500393" y="1517754"/>
            <a:ext cx="5907340" cy="261610"/>
          </a:xfrm>
          <a:prstGeom prst="rect">
            <a:avLst/>
          </a:prstGeom>
          <a:noFill/>
        </p:spPr>
        <p:txBody>
          <a:bodyPr wrap="square" rtlCol="0">
            <a:spAutoFit/>
          </a:bodyPr>
          <a:lstStyle/>
          <a:p>
            <a:r>
              <a:rPr lang="en-AU" sz="1100" b="1" dirty="0">
                <a:latin typeface="Arial Narrow" panose="020B0606020202030204" pitchFamily="34" charset="0"/>
              </a:rPr>
              <a:t>Activity: Identify the economic contribution of aquaculture to wild catch in Australia</a:t>
            </a:r>
          </a:p>
        </p:txBody>
      </p:sp>
      <p:sp>
        <p:nvSpPr>
          <p:cNvPr id="37" name="Rectangle 36">
            <a:extLst>
              <a:ext uri="{FF2B5EF4-FFF2-40B4-BE49-F238E27FC236}">
                <a16:creationId xmlns:a16="http://schemas.microsoft.com/office/drawing/2014/main" id="{1249FEB9-6865-40FF-A595-3902C0E6E651}"/>
              </a:ext>
            </a:extLst>
          </p:cNvPr>
          <p:cNvSpPr/>
          <p:nvPr/>
        </p:nvSpPr>
        <p:spPr>
          <a:xfrm>
            <a:off x="571393" y="1836784"/>
            <a:ext cx="5714247" cy="260212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D6F1EFEF-846B-4777-9606-D2BA8F806036}"/>
              </a:ext>
            </a:extLst>
          </p:cNvPr>
          <p:cNvSpPr/>
          <p:nvPr/>
        </p:nvSpPr>
        <p:spPr>
          <a:xfrm>
            <a:off x="505325" y="1134823"/>
            <a:ext cx="5870408" cy="261610"/>
          </a:xfrm>
          <a:prstGeom prst="rect">
            <a:avLst/>
          </a:prstGeom>
          <a:solidFill>
            <a:schemeClr val="tx1"/>
          </a:solidFill>
        </p:spPr>
        <p:txBody>
          <a:bodyPr wrap="square">
            <a:spAutoFit/>
          </a:bodyPr>
          <a:lstStyle/>
          <a:p>
            <a:r>
              <a:rPr lang="en-AU" sz="1100" b="1" dirty="0">
                <a:solidFill>
                  <a:schemeClr val="bg1"/>
                </a:solidFill>
                <a:latin typeface="Arial Narrow" panose="020B0606020202030204" pitchFamily="34" charset="0"/>
              </a:rPr>
              <a:t>Activity: Download the latest ABARES fisheries </a:t>
            </a:r>
            <a:r>
              <a:rPr lang="en-AU" sz="1100" b="1" i="1" dirty="0">
                <a:solidFill>
                  <a:schemeClr val="bg1"/>
                </a:solidFill>
                <a:latin typeface="Arial Narrow" panose="020B0606020202030204" pitchFamily="34" charset="0"/>
              </a:rPr>
              <a:t>and aquaculture </a:t>
            </a:r>
            <a:r>
              <a:rPr lang="en-AU" sz="1100" b="1" dirty="0">
                <a:solidFill>
                  <a:schemeClr val="bg1"/>
                </a:solidFill>
                <a:latin typeface="Arial Narrow" panose="020B0606020202030204" pitchFamily="34" charset="0"/>
              </a:rPr>
              <a:t>report</a:t>
            </a:r>
            <a:r>
              <a:rPr lang="en-AU" sz="1100" b="1" baseline="30000" dirty="0">
                <a:solidFill>
                  <a:schemeClr val="bg1"/>
                </a:solidFill>
                <a:latin typeface="Arial Narrow" panose="020B0606020202030204" pitchFamily="34" charset="0"/>
              </a:rPr>
              <a:t>[1]</a:t>
            </a:r>
            <a:r>
              <a:rPr lang="en-AU" sz="1100" b="1" dirty="0">
                <a:solidFill>
                  <a:schemeClr val="bg1"/>
                </a:solidFill>
                <a:latin typeface="Arial Narrow" panose="020B0606020202030204" pitchFamily="34" charset="0"/>
              </a:rPr>
              <a:t> </a:t>
            </a:r>
            <a:endParaRPr lang="en-AU" sz="1100" dirty="0">
              <a:solidFill>
                <a:schemeClr val="bg1"/>
              </a:solidFill>
            </a:endParaRPr>
          </a:p>
        </p:txBody>
      </p:sp>
      <p:sp>
        <p:nvSpPr>
          <p:cNvPr id="29" name="Rectangle 28">
            <a:extLst>
              <a:ext uri="{FF2B5EF4-FFF2-40B4-BE49-F238E27FC236}">
                <a16:creationId xmlns:a16="http://schemas.microsoft.com/office/drawing/2014/main" id="{B4113F13-B933-4379-B567-A37DF3A6F7CF}"/>
              </a:ext>
            </a:extLst>
          </p:cNvPr>
          <p:cNvSpPr/>
          <p:nvPr/>
        </p:nvSpPr>
        <p:spPr>
          <a:xfrm>
            <a:off x="494508" y="7860883"/>
            <a:ext cx="5882999" cy="630942"/>
          </a:xfrm>
          <a:prstGeom prst="rect">
            <a:avLst/>
          </a:prstGeom>
          <a:solidFill>
            <a:schemeClr val="bg1">
              <a:lumMod val="85000"/>
            </a:schemeClr>
          </a:solidFill>
          <a:ln w="19050">
            <a:solidFill>
              <a:schemeClr val="tx1"/>
            </a:solidFill>
          </a:ln>
          <a:effectLst>
            <a:outerShdw blurRad="50800" dist="38100" dir="2700000" algn="tl" rotWithShape="0">
              <a:prstClr val="black">
                <a:alpha val="40000"/>
              </a:prstClr>
            </a:outerShdw>
          </a:effectLst>
        </p:spPr>
        <p:txBody>
          <a:bodyPr wrap="square">
            <a:spAutoFit/>
          </a:bodyPr>
          <a:lstStyle/>
          <a:p>
            <a:r>
              <a:rPr lang="en-AU" sz="1200" b="1" dirty="0">
                <a:latin typeface="Arial Narrow" panose="020B0606020202030204" pitchFamily="34" charset="0"/>
              </a:rPr>
              <a:t>Activity:</a:t>
            </a:r>
            <a:r>
              <a:rPr lang="en-US" sz="1200" b="1" dirty="0">
                <a:latin typeface="Arial Narrow" panose="020B0606020202030204" pitchFamily="34" charset="0"/>
              </a:rPr>
              <a:t> COMPARE</a:t>
            </a:r>
            <a:r>
              <a:rPr lang="en-US" sz="1200" b="1" i="1" dirty="0">
                <a:latin typeface="Arial Narrow" panose="020B0606020202030204" pitchFamily="34" charset="0"/>
              </a:rPr>
              <a:t> Queensland</a:t>
            </a:r>
            <a:r>
              <a:rPr lang="en-US" sz="1200" b="1" dirty="0">
                <a:latin typeface="Arial Narrow" panose="020B0606020202030204" pitchFamily="34" charset="0"/>
              </a:rPr>
              <a:t> trends to </a:t>
            </a:r>
            <a:r>
              <a:rPr lang="en-US" sz="1200" b="1" i="1" dirty="0">
                <a:latin typeface="Arial Narrow" panose="020B0606020202030204" pitchFamily="34" charset="0"/>
              </a:rPr>
              <a:t>Australian</a:t>
            </a:r>
            <a:r>
              <a:rPr lang="en-US" sz="1200" b="1" dirty="0">
                <a:latin typeface="Arial Narrow" panose="020B0606020202030204" pitchFamily="34" charset="0"/>
              </a:rPr>
              <a:t> trends in aquaculture value</a:t>
            </a:r>
            <a:r>
              <a:rPr lang="en-US" sz="1200" b="1" i="1" dirty="0">
                <a:latin typeface="Arial Narrow" panose="020B0606020202030204" pitchFamily="34" charset="0"/>
              </a:rPr>
              <a:t> </a:t>
            </a:r>
            <a:r>
              <a:rPr lang="en-US" sz="1200" b="1" dirty="0">
                <a:latin typeface="Arial Narrow" panose="020B0606020202030204" pitchFamily="34" charset="0"/>
              </a:rPr>
              <a:t>and volume.</a:t>
            </a:r>
          </a:p>
          <a:p>
            <a:endParaRPr lang="en-US" sz="300" b="1" dirty="0">
              <a:latin typeface="Arial Narrow" panose="020B0606020202030204" pitchFamily="34" charset="0"/>
            </a:endParaRPr>
          </a:p>
          <a:p>
            <a:endParaRPr lang="en-US" sz="400" b="1" i="1" dirty="0">
              <a:latin typeface="Arial Narrow" panose="020B0606020202030204" pitchFamily="34" charset="0"/>
            </a:endParaRPr>
          </a:p>
          <a:p>
            <a:r>
              <a:rPr lang="en-US" sz="800" i="1" dirty="0">
                <a:latin typeface="Arial Narrow" panose="020B0606020202030204" pitchFamily="34" charset="0"/>
              </a:rPr>
              <a:t>Hint: </a:t>
            </a:r>
            <a:r>
              <a:rPr lang="en-US" sz="800" dirty="0">
                <a:latin typeface="Arial Narrow" panose="020B0606020202030204" pitchFamily="34" charset="0"/>
              </a:rPr>
              <a:t>D</a:t>
            </a:r>
            <a:r>
              <a:rPr lang="en-AU" sz="800" dirty="0" err="1">
                <a:latin typeface="Arial Narrow" panose="020B0606020202030204" pitchFamily="34" charset="0"/>
              </a:rPr>
              <a:t>ownload</a:t>
            </a:r>
            <a:r>
              <a:rPr lang="en-AU" sz="800" dirty="0">
                <a:latin typeface="Arial Narrow" panose="020B0606020202030204" pitchFamily="34" charset="0"/>
              </a:rPr>
              <a:t> the latest </a:t>
            </a:r>
            <a:r>
              <a:rPr lang="en-AU" sz="800" i="1" dirty="0">
                <a:latin typeface="Arial Narrow" panose="020B0606020202030204" pitchFamily="34" charset="0"/>
              </a:rPr>
              <a:t>Industry Performance Annual Report </a:t>
            </a:r>
            <a:r>
              <a:rPr lang="en-AU" sz="800" dirty="0">
                <a:latin typeface="Arial Narrow" panose="020B0606020202030204" pitchFamily="34" charset="0"/>
              </a:rPr>
              <a:t>from the Queensland Government’s </a:t>
            </a:r>
            <a:r>
              <a:rPr lang="en-AU" sz="800" i="1" dirty="0">
                <a:latin typeface="Arial Narrow" panose="020B0606020202030204" pitchFamily="34" charset="0"/>
              </a:rPr>
              <a:t>Department of Agriculture and Fisheries </a:t>
            </a:r>
            <a:r>
              <a:rPr lang="en-AU" sz="800" dirty="0">
                <a:latin typeface="Arial Narrow" panose="020B0606020202030204" pitchFamily="34" charset="0"/>
              </a:rPr>
              <a:t>website </a:t>
            </a:r>
            <a:r>
              <a:rPr lang="en-US" sz="800" dirty="0">
                <a:latin typeface="Arial Narrow" panose="020B0606020202030204" pitchFamily="34" charset="0"/>
              </a:rPr>
              <a:t>www.daf.qld.gov.au &gt; Home &gt; Business Priorities &gt; Fisheries &gt; Aquaculture &gt; Aquaculture Investment &gt; Industry Performance Annual Reports.</a:t>
            </a:r>
            <a:endParaRPr lang="en-AU" sz="1050" dirty="0"/>
          </a:p>
        </p:txBody>
      </p:sp>
      <p:sp>
        <p:nvSpPr>
          <p:cNvPr id="2" name="Rectangle 1">
            <a:extLst>
              <a:ext uri="{FF2B5EF4-FFF2-40B4-BE49-F238E27FC236}">
                <a16:creationId xmlns:a16="http://schemas.microsoft.com/office/drawing/2014/main" id="{9953B45B-597F-4C10-9A20-745EB4604FF4}"/>
              </a:ext>
            </a:extLst>
          </p:cNvPr>
          <p:cNvSpPr/>
          <p:nvPr/>
        </p:nvSpPr>
        <p:spPr>
          <a:xfrm>
            <a:off x="441221" y="8513169"/>
            <a:ext cx="6010156" cy="323165"/>
          </a:xfrm>
          <a:prstGeom prst="rect">
            <a:avLst/>
          </a:prstGeom>
        </p:spPr>
        <p:txBody>
          <a:bodyPr wrap="square">
            <a:spAutoFit/>
          </a:bodyPr>
          <a:lstStyle/>
          <a:p>
            <a:r>
              <a:rPr lang="en-US" sz="750" baseline="30000" dirty="0">
                <a:latin typeface="Arial Narrow" panose="020B0606020202030204" pitchFamily="34" charset="0"/>
              </a:rPr>
              <a:t>[1] </a:t>
            </a:r>
            <a:r>
              <a:rPr lang="en-US" sz="750" dirty="0">
                <a:latin typeface="Arial Narrow" panose="020B0606020202030204" pitchFamily="34" charset="0"/>
              </a:rPr>
              <a:t>Steven, AH, </a:t>
            </a:r>
            <a:r>
              <a:rPr lang="en-US" sz="750" dirty="0" err="1">
                <a:latin typeface="Arial Narrow" panose="020B0606020202030204" pitchFamily="34" charset="0"/>
              </a:rPr>
              <a:t>Mobsby</a:t>
            </a:r>
            <a:r>
              <a:rPr lang="en-US" sz="750" dirty="0">
                <a:latin typeface="Arial Narrow" panose="020B0606020202030204" pitchFamily="34" charset="0"/>
              </a:rPr>
              <a:t>, D and </a:t>
            </a:r>
            <a:r>
              <a:rPr lang="en-US" sz="750" dirty="0" err="1">
                <a:latin typeface="Arial Narrow" panose="020B0606020202030204" pitchFamily="34" charset="0"/>
              </a:rPr>
              <a:t>Curtotti</a:t>
            </a:r>
            <a:r>
              <a:rPr lang="en-US" sz="750" dirty="0">
                <a:latin typeface="Arial Narrow" panose="020B0606020202030204" pitchFamily="34" charset="0"/>
              </a:rPr>
              <a:t>, R. (2020). Australian fisheries and aquaculture statistics 2018, Fisheries Research and Development Corporation project 2019-093, ABARES, Canberra, April. CC BY 4.0. https://doi.org/10.25814/5de0959d55bab.</a:t>
            </a:r>
          </a:p>
        </p:txBody>
      </p:sp>
      <p:pic>
        <p:nvPicPr>
          <p:cNvPr id="4" name="Picture 3">
            <a:extLst>
              <a:ext uri="{FF2B5EF4-FFF2-40B4-BE49-F238E27FC236}">
                <a16:creationId xmlns:a16="http://schemas.microsoft.com/office/drawing/2014/main" id="{8C25397F-35B3-4CAC-8150-0B9581B8C4C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r="12950"/>
          <a:stretch/>
        </p:blipFill>
        <p:spPr>
          <a:xfrm>
            <a:off x="1590399" y="1941485"/>
            <a:ext cx="3638801" cy="2403585"/>
          </a:xfrm>
          <a:prstGeom prst="rect">
            <a:avLst/>
          </a:prstGeom>
        </p:spPr>
      </p:pic>
      <p:sp>
        <p:nvSpPr>
          <p:cNvPr id="6" name="TextBox 5">
            <a:extLst>
              <a:ext uri="{FF2B5EF4-FFF2-40B4-BE49-F238E27FC236}">
                <a16:creationId xmlns:a16="http://schemas.microsoft.com/office/drawing/2014/main" id="{60B3D9CD-EF63-44CF-90D8-70D6DC45A440}"/>
              </a:ext>
            </a:extLst>
          </p:cNvPr>
          <p:cNvSpPr txBox="1"/>
          <p:nvPr/>
        </p:nvSpPr>
        <p:spPr>
          <a:xfrm rot="16200000">
            <a:off x="1098375" y="2762045"/>
            <a:ext cx="1145747" cy="297517"/>
          </a:xfrm>
          <a:prstGeom prst="rect">
            <a:avLst/>
          </a:prstGeom>
          <a:noFill/>
        </p:spPr>
        <p:txBody>
          <a:bodyPr wrap="square" rtlCol="0">
            <a:spAutoFit/>
          </a:bodyPr>
          <a:lstStyle/>
          <a:p>
            <a:endParaRPr lang="en-AU" sz="800" baseline="30000" dirty="0">
              <a:solidFill>
                <a:schemeClr val="tx1">
                  <a:lumMod val="50000"/>
                  <a:lumOff val="50000"/>
                </a:schemeClr>
              </a:solidFill>
              <a:latin typeface="Comic Sans MS" panose="030F0702030302020204" pitchFamily="66" charset="0"/>
            </a:endParaRPr>
          </a:p>
          <a:p>
            <a:r>
              <a:rPr lang="en-AU" sz="800" dirty="0">
                <a:solidFill>
                  <a:schemeClr val="tx1">
                    <a:lumMod val="50000"/>
                    <a:lumOff val="50000"/>
                  </a:schemeClr>
                </a:solidFill>
                <a:latin typeface="Comic Sans MS" panose="030F0702030302020204" pitchFamily="66" charset="0"/>
              </a:rPr>
              <a:t>Value in billions ($)</a:t>
            </a:r>
          </a:p>
        </p:txBody>
      </p:sp>
      <p:sp>
        <p:nvSpPr>
          <p:cNvPr id="7" name="TextBox 6">
            <a:extLst>
              <a:ext uri="{FF2B5EF4-FFF2-40B4-BE49-F238E27FC236}">
                <a16:creationId xmlns:a16="http://schemas.microsoft.com/office/drawing/2014/main" id="{794C7436-3C4F-4424-9541-E9AFF0B932D9}"/>
              </a:ext>
            </a:extLst>
          </p:cNvPr>
          <p:cNvSpPr txBox="1"/>
          <p:nvPr/>
        </p:nvSpPr>
        <p:spPr>
          <a:xfrm>
            <a:off x="3429001" y="4140105"/>
            <a:ext cx="3004276" cy="276999"/>
          </a:xfrm>
          <a:prstGeom prst="rect">
            <a:avLst/>
          </a:prstGeom>
          <a:noFill/>
        </p:spPr>
        <p:txBody>
          <a:bodyPr wrap="square" rtlCol="0">
            <a:spAutoFit/>
          </a:bodyPr>
          <a:lstStyle/>
          <a:p>
            <a:r>
              <a:rPr lang="en-AU" sz="1200" i="1" dirty="0">
                <a:solidFill>
                  <a:schemeClr val="bg1">
                    <a:lumMod val="50000"/>
                  </a:schemeClr>
                </a:solidFill>
                <a:latin typeface="Comic Sans MS" panose="030F0702030302020204" pitchFamily="66" charset="0"/>
              </a:rPr>
              <a:t>Note: </a:t>
            </a:r>
            <a:r>
              <a:rPr lang="en-AU" sz="1200" dirty="0">
                <a:solidFill>
                  <a:schemeClr val="bg1">
                    <a:lumMod val="50000"/>
                  </a:schemeClr>
                </a:solidFill>
                <a:latin typeface="Comic Sans MS" panose="030F0702030302020204" pitchFamily="66" charset="0"/>
              </a:rPr>
              <a:t>GVP = Gross Value of Production</a:t>
            </a:r>
          </a:p>
        </p:txBody>
      </p:sp>
      <p:pic>
        <p:nvPicPr>
          <p:cNvPr id="8" name="Picture 7">
            <a:extLst>
              <a:ext uri="{FF2B5EF4-FFF2-40B4-BE49-F238E27FC236}">
                <a16:creationId xmlns:a16="http://schemas.microsoft.com/office/drawing/2014/main" id="{A94F4DF1-C9F6-4732-84B4-8345FBE2D63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Lst>
          </a:blip>
          <a:stretch>
            <a:fillRect/>
          </a:stretch>
        </p:blipFill>
        <p:spPr>
          <a:xfrm>
            <a:off x="737708" y="4970560"/>
            <a:ext cx="4033572" cy="2681277"/>
          </a:xfrm>
          <a:prstGeom prst="rect">
            <a:avLst/>
          </a:prstGeom>
        </p:spPr>
      </p:pic>
      <p:sp>
        <p:nvSpPr>
          <p:cNvPr id="9" name="TextBox 8">
            <a:extLst>
              <a:ext uri="{FF2B5EF4-FFF2-40B4-BE49-F238E27FC236}">
                <a16:creationId xmlns:a16="http://schemas.microsoft.com/office/drawing/2014/main" id="{BF4518FD-26B0-47CE-BCC4-C3286871703C}"/>
              </a:ext>
            </a:extLst>
          </p:cNvPr>
          <p:cNvSpPr txBox="1"/>
          <p:nvPr/>
        </p:nvSpPr>
        <p:spPr>
          <a:xfrm rot="16200000">
            <a:off x="200341" y="6061179"/>
            <a:ext cx="1145747" cy="297517"/>
          </a:xfrm>
          <a:prstGeom prst="rect">
            <a:avLst/>
          </a:prstGeom>
          <a:noFill/>
        </p:spPr>
        <p:txBody>
          <a:bodyPr wrap="square" rtlCol="0">
            <a:spAutoFit/>
          </a:bodyPr>
          <a:lstStyle/>
          <a:p>
            <a:endParaRPr lang="en-AU" sz="800" baseline="30000" dirty="0">
              <a:solidFill>
                <a:schemeClr val="tx1">
                  <a:lumMod val="50000"/>
                  <a:lumOff val="50000"/>
                </a:schemeClr>
              </a:solidFill>
              <a:latin typeface="Comic Sans MS" panose="030F0702030302020204" pitchFamily="66" charset="0"/>
            </a:endParaRPr>
          </a:p>
          <a:p>
            <a:r>
              <a:rPr lang="en-AU" sz="800" dirty="0">
                <a:solidFill>
                  <a:schemeClr val="tx1">
                    <a:lumMod val="50000"/>
                    <a:lumOff val="50000"/>
                  </a:schemeClr>
                </a:solidFill>
                <a:latin typeface="Comic Sans MS" panose="030F0702030302020204" pitchFamily="66" charset="0"/>
              </a:rPr>
              <a:t>Value in millions ($)</a:t>
            </a:r>
          </a:p>
        </p:txBody>
      </p:sp>
      <p:sp>
        <p:nvSpPr>
          <p:cNvPr id="14" name="TextBox 13">
            <a:extLst>
              <a:ext uri="{FF2B5EF4-FFF2-40B4-BE49-F238E27FC236}">
                <a16:creationId xmlns:a16="http://schemas.microsoft.com/office/drawing/2014/main" id="{755DA17C-05B2-4EC5-B879-0D72B30CD1C3}"/>
              </a:ext>
            </a:extLst>
          </p:cNvPr>
          <p:cNvSpPr txBox="1"/>
          <p:nvPr/>
        </p:nvSpPr>
        <p:spPr>
          <a:xfrm>
            <a:off x="4597586" y="5866038"/>
            <a:ext cx="1701588" cy="954107"/>
          </a:xfrm>
          <a:prstGeom prst="rect">
            <a:avLst/>
          </a:prstGeom>
          <a:noFill/>
        </p:spPr>
        <p:txBody>
          <a:bodyPr wrap="square" rtlCol="0">
            <a:spAutoFit/>
          </a:bodyPr>
          <a:lstStyle/>
          <a:p>
            <a:r>
              <a:rPr lang="en-US" sz="800" dirty="0">
                <a:solidFill>
                  <a:schemeClr val="bg1">
                    <a:lumMod val="50000"/>
                  </a:schemeClr>
                </a:solidFill>
                <a:latin typeface="Comic Sans MS" panose="030F0702030302020204" pitchFamily="66" charset="0"/>
              </a:rPr>
              <a:t>TOP 5 (2017-18)</a:t>
            </a:r>
          </a:p>
          <a:p>
            <a:pPr marL="228600" indent="-228600">
              <a:buAutoNum type="arabicPeriod"/>
            </a:pPr>
            <a:r>
              <a:rPr lang="en-US" sz="800" dirty="0">
                <a:solidFill>
                  <a:schemeClr val="bg1">
                    <a:lumMod val="50000"/>
                  </a:schemeClr>
                </a:solidFill>
                <a:latin typeface="Comic Sans MS" panose="030F0702030302020204" pitchFamily="66" charset="0"/>
              </a:rPr>
              <a:t>Salmonids ($855 million)</a:t>
            </a:r>
          </a:p>
          <a:p>
            <a:pPr marL="228600" indent="-228600">
              <a:buAutoNum type="arabicPeriod"/>
            </a:pPr>
            <a:r>
              <a:rPr lang="en-US" sz="800" dirty="0">
                <a:solidFill>
                  <a:schemeClr val="bg1">
                    <a:lumMod val="50000"/>
                  </a:schemeClr>
                </a:solidFill>
                <a:latin typeface="Comic Sans MS" panose="030F0702030302020204" pitchFamily="66" charset="0"/>
              </a:rPr>
              <a:t>Tunas ($126 million)</a:t>
            </a:r>
          </a:p>
          <a:p>
            <a:pPr marL="228600" indent="-228600">
              <a:buAutoNum type="arabicPeriod"/>
            </a:pPr>
            <a:r>
              <a:rPr lang="en-US" sz="800" dirty="0">
                <a:solidFill>
                  <a:schemeClr val="bg1">
                    <a:lumMod val="50000"/>
                  </a:schemeClr>
                </a:solidFill>
                <a:latin typeface="Comic Sans MS" panose="030F0702030302020204" pitchFamily="66" charset="0"/>
              </a:rPr>
              <a:t>Oysters ($102 million)</a:t>
            </a:r>
          </a:p>
          <a:p>
            <a:pPr marL="228600" indent="-228600">
              <a:buAutoNum type="arabicPeriod"/>
            </a:pPr>
            <a:r>
              <a:rPr lang="en-US" sz="800" dirty="0">
                <a:solidFill>
                  <a:schemeClr val="bg1">
                    <a:lumMod val="50000"/>
                  </a:schemeClr>
                </a:solidFill>
                <a:latin typeface="Comic Sans MS" panose="030F0702030302020204" pitchFamily="66" charset="0"/>
              </a:rPr>
              <a:t>Prawns ($80.5 million)</a:t>
            </a:r>
          </a:p>
          <a:p>
            <a:pPr marL="228600" indent="-228600">
              <a:buAutoNum type="arabicPeriod"/>
            </a:pPr>
            <a:r>
              <a:rPr lang="en-US" sz="800" dirty="0">
                <a:solidFill>
                  <a:schemeClr val="bg1">
                    <a:lumMod val="50000"/>
                  </a:schemeClr>
                </a:solidFill>
                <a:latin typeface="Comic Sans MS" panose="030F0702030302020204" pitchFamily="66" charset="0"/>
              </a:rPr>
              <a:t>Barramundi ($54 million)</a:t>
            </a:r>
          </a:p>
          <a:p>
            <a:pPr marL="228600" indent="-228600">
              <a:buAutoNum type="arabicPeriod"/>
            </a:pPr>
            <a:endParaRPr lang="en-AU" sz="800" dirty="0">
              <a:solidFill>
                <a:schemeClr val="bg1">
                  <a:lumMod val="50000"/>
                </a:schemeClr>
              </a:solidFill>
              <a:latin typeface="Comic Sans MS" panose="030F0702030302020204" pitchFamily="66" charset="0"/>
            </a:endParaRPr>
          </a:p>
        </p:txBody>
      </p:sp>
      <p:cxnSp>
        <p:nvCxnSpPr>
          <p:cNvPr id="11" name="Straight Connector 10">
            <a:extLst>
              <a:ext uri="{FF2B5EF4-FFF2-40B4-BE49-F238E27FC236}">
                <a16:creationId xmlns:a16="http://schemas.microsoft.com/office/drawing/2014/main" id="{BF35195A-7ED8-7CBD-B8E6-12DE3503EF38}"/>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36">
            <a:extLst>
              <a:ext uri="{FF2B5EF4-FFF2-40B4-BE49-F238E27FC236}">
                <a16:creationId xmlns:a16="http://schemas.microsoft.com/office/drawing/2014/main" id="{39C5EB83-14E8-2D80-8213-F0FF8606D317}"/>
              </a:ext>
            </a:extLst>
          </p:cNvPr>
          <p:cNvSpPr txBox="1"/>
          <p:nvPr/>
        </p:nvSpPr>
        <p:spPr>
          <a:xfrm>
            <a:off x="2803115" y="8829160"/>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Aquaculture</a:t>
            </a:r>
            <a:endParaRPr lang="en-AU" sz="1100" b="1" dirty="0">
              <a:latin typeface="Arial Narrow" pitchFamily="34" charset="0"/>
            </a:endParaRPr>
          </a:p>
        </p:txBody>
      </p:sp>
      <p:sp>
        <p:nvSpPr>
          <p:cNvPr id="20" name="TextBox 36">
            <a:extLst>
              <a:ext uri="{FF2B5EF4-FFF2-40B4-BE49-F238E27FC236}">
                <a16:creationId xmlns:a16="http://schemas.microsoft.com/office/drawing/2014/main" id="{47A50265-58DB-C558-4F75-03E40DED1D07}"/>
              </a:ext>
            </a:extLst>
          </p:cNvPr>
          <p:cNvSpPr txBox="1"/>
          <p:nvPr/>
        </p:nvSpPr>
        <p:spPr>
          <a:xfrm>
            <a:off x="453097" y="8820160"/>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42469075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ED6A8-3EBC-072C-0E82-3E81284C2C5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54D13BB-CD3F-2702-5369-608AAEDE80E3}"/>
              </a:ext>
            </a:extLst>
          </p:cNvPr>
          <p:cNvSpPr/>
          <p:nvPr/>
        </p:nvSpPr>
        <p:spPr>
          <a:xfrm>
            <a:off x="508863" y="1057280"/>
            <a:ext cx="5844292" cy="770685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79E602A3-51CC-1AB1-1C29-EE6E801857F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FB0CEBB1-B75A-92CC-CE77-0D92CE6414B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861FBE2B-DFDD-9D32-311B-D14DFDA0EDD5}"/>
              </a:ext>
            </a:extLst>
          </p:cNvPr>
          <p:cNvSpPr txBox="1"/>
          <p:nvPr/>
        </p:nvSpPr>
        <p:spPr>
          <a:xfrm>
            <a:off x="5687144" y="214200"/>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
        <p:nvSpPr>
          <p:cNvPr id="2" name="TextBox 1">
            <a:extLst>
              <a:ext uri="{FF2B5EF4-FFF2-40B4-BE49-F238E27FC236}">
                <a16:creationId xmlns:a16="http://schemas.microsoft.com/office/drawing/2014/main" id="{F6600D90-715F-24DC-6FC5-B616D3648D94}"/>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4" name="TextBox 3">
            <a:extLst>
              <a:ext uri="{FF2B5EF4-FFF2-40B4-BE49-F238E27FC236}">
                <a16:creationId xmlns:a16="http://schemas.microsoft.com/office/drawing/2014/main" id="{74E17CD2-42C7-C2BA-B085-6010541F79C4}"/>
              </a:ext>
            </a:extLst>
          </p:cNvPr>
          <p:cNvSpPr txBox="1"/>
          <p:nvPr/>
        </p:nvSpPr>
        <p:spPr>
          <a:xfrm>
            <a:off x="1380171" y="133951"/>
            <a:ext cx="4112221" cy="923330"/>
          </a:xfrm>
          <a:prstGeom prst="rect">
            <a:avLst/>
          </a:prstGeom>
          <a:noFill/>
        </p:spPr>
        <p:txBody>
          <a:bodyPr wrap="square" rtlCol="0">
            <a:spAutoFit/>
          </a:bodyPr>
          <a:lstStyle/>
          <a:p>
            <a:r>
              <a:rPr lang="en-US" b="1" dirty="0">
                <a:latin typeface="Arial Narrow" pitchFamily="34" charset="0"/>
              </a:rPr>
              <a:t>Interpret </a:t>
            </a:r>
            <a:r>
              <a:rPr lang="en-US" sz="900" dirty="0">
                <a:latin typeface="Arial Narrow" panose="020B0606020202030204" pitchFamily="34" charset="0"/>
              </a:rPr>
              <a:t>evidence from Australian Bureau of Agricultural and Resource Economics and Sciences (ABARES) fisheries reports to determine changes in fisheries practices over the past 10 years, including</a:t>
            </a:r>
          </a:p>
          <a:p>
            <a:r>
              <a:rPr lang="en-US" sz="900" dirty="0">
                <a:latin typeface="Arial Narrow" panose="020B0606020202030204" pitchFamily="34" charset="0"/>
              </a:rPr>
              <a:t>- economic contribution of aquaculture relative to wild catch</a:t>
            </a:r>
          </a:p>
          <a:p>
            <a:r>
              <a:rPr lang="en-US" sz="900" dirty="0">
                <a:latin typeface="Arial Narrow" panose="020B0606020202030204" pitchFamily="34" charset="0"/>
              </a:rPr>
              <a:t>- the top five aquaculture species in Australia by volume and value.</a:t>
            </a:r>
            <a:endParaRPr lang="en-US" sz="1200" i="1" dirty="0">
              <a:latin typeface="Arial Narrow" pitchFamily="34" charset="0"/>
            </a:endParaRPr>
          </a:p>
        </p:txBody>
      </p:sp>
    </p:spTree>
    <p:extLst>
      <p:ext uri="{BB962C8B-B14F-4D97-AF65-F5344CB8AC3E}">
        <p14:creationId xmlns:p14="http://schemas.microsoft.com/office/powerpoint/2010/main" val="2384666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923330"/>
          </a:xfrm>
          <a:prstGeom prst="rect">
            <a:avLst/>
          </a:prstGeom>
          <a:noFill/>
        </p:spPr>
        <p:txBody>
          <a:bodyPr wrap="square" rtlCol="0">
            <a:spAutoFit/>
          </a:bodyPr>
          <a:lstStyle/>
          <a:p>
            <a:r>
              <a:rPr lang="en-US" b="1" dirty="0">
                <a:latin typeface="Arial Narrow" pitchFamily="34" charset="0"/>
              </a:rPr>
              <a:t>28. Fishing for Information –</a:t>
            </a:r>
            <a:r>
              <a:rPr lang="en-US" sz="1200" b="1" dirty="0">
                <a:latin typeface="Arial Narrow" panose="020B0606020202030204" pitchFamily="34" charset="0"/>
              </a:rPr>
              <a:t> </a:t>
            </a:r>
            <a:r>
              <a:rPr lang="en-US" sz="1200" dirty="0">
                <a:latin typeface="Arial Narrow" panose="020B0606020202030204" pitchFamily="34" charset="0"/>
              </a:rPr>
              <a:t>Describe attributes </a:t>
            </a:r>
          </a:p>
          <a:p>
            <a:r>
              <a:rPr lang="en-US" sz="1200" dirty="0">
                <a:latin typeface="Arial Narrow" panose="020B0606020202030204" pitchFamily="34" charset="0"/>
              </a:rPr>
              <a:t>(e.g. resilience, growth rate, feed conversion ratio) of an aquaculture species detailing its life cycle, adaptations, requirements and marketability that would make a species desirable to farm</a:t>
            </a:r>
            <a:endParaRPr lang="en-US" sz="1200" i="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4" name="TextBox 13">
            <a:extLst>
              <a:ext uri="{FF2B5EF4-FFF2-40B4-BE49-F238E27FC236}">
                <a16:creationId xmlns:a16="http://schemas.microsoft.com/office/drawing/2014/main" id="{9179DE09-0B81-4D41-8C05-3E3D5E4BB0E5}"/>
              </a:ext>
            </a:extLst>
          </p:cNvPr>
          <p:cNvSpPr txBox="1"/>
          <p:nvPr/>
        </p:nvSpPr>
        <p:spPr>
          <a:xfrm>
            <a:off x="517699" y="1998424"/>
            <a:ext cx="3568209" cy="830997"/>
          </a:xfrm>
          <a:prstGeom prst="rect">
            <a:avLst/>
          </a:prstGeom>
          <a:noFill/>
        </p:spPr>
        <p:txBody>
          <a:bodyPr wrap="square" rtlCol="0">
            <a:spAutoFit/>
          </a:bodyPr>
          <a:lstStyle/>
          <a:p>
            <a:pPr marL="171450" indent="-171450">
              <a:buFont typeface="Wingdings" panose="05000000000000000000" pitchFamily="2" charset="2"/>
              <a:buChar char="q"/>
            </a:pPr>
            <a:r>
              <a:rPr lang="en-US" sz="1200" b="1" dirty="0">
                <a:latin typeface="Arial Narrow" panose="020B0606020202030204" pitchFamily="34" charset="0"/>
              </a:rPr>
              <a:t>They are nutritious, tasty, marketable</a:t>
            </a:r>
          </a:p>
          <a:p>
            <a:pPr marL="171450" indent="-171450">
              <a:buFont typeface="Wingdings" panose="05000000000000000000" pitchFamily="2" charset="2"/>
              <a:buChar char="q"/>
            </a:pPr>
            <a:r>
              <a:rPr lang="en-US" sz="1200" b="1" dirty="0">
                <a:latin typeface="Arial Narrow" panose="020B0606020202030204" pitchFamily="34" charset="0"/>
              </a:rPr>
              <a:t>They grow fast</a:t>
            </a:r>
          </a:p>
          <a:p>
            <a:pPr marL="171450" indent="-171450">
              <a:buFont typeface="Wingdings" panose="05000000000000000000" pitchFamily="2" charset="2"/>
              <a:buChar char="q"/>
            </a:pPr>
            <a:r>
              <a:rPr lang="en-US" sz="1200" b="1" dirty="0">
                <a:latin typeface="Arial Narrow" panose="020B0606020202030204" pitchFamily="34" charset="0"/>
              </a:rPr>
              <a:t>Their food is cheap and accessible</a:t>
            </a:r>
          </a:p>
          <a:p>
            <a:pPr marL="171450" indent="-171450">
              <a:buFont typeface="Wingdings" panose="05000000000000000000" pitchFamily="2" charset="2"/>
              <a:buChar char="q"/>
            </a:pPr>
            <a:r>
              <a:rPr lang="en-US" sz="1200" b="1" dirty="0">
                <a:latin typeface="Arial Narrow" panose="020B0606020202030204" pitchFamily="34" charset="0"/>
              </a:rPr>
              <a:t>You can grow them from larvae</a:t>
            </a:r>
          </a:p>
        </p:txBody>
      </p:sp>
      <p:sp>
        <p:nvSpPr>
          <p:cNvPr id="18" name="Rectangle 17">
            <a:extLst>
              <a:ext uri="{FF2B5EF4-FFF2-40B4-BE49-F238E27FC236}">
                <a16:creationId xmlns:a16="http://schemas.microsoft.com/office/drawing/2014/main" id="{D44C63ED-9EDA-4A6A-A874-FC14DD90A893}"/>
              </a:ext>
            </a:extLst>
          </p:cNvPr>
          <p:cNvSpPr/>
          <p:nvPr/>
        </p:nvSpPr>
        <p:spPr>
          <a:xfrm>
            <a:off x="503828" y="1027310"/>
            <a:ext cx="5866854" cy="964208"/>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02D51028-5935-4560-AB25-2B653BF4F077}"/>
              </a:ext>
            </a:extLst>
          </p:cNvPr>
          <p:cNvSpPr/>
          <p:nvPr/>
        </p:nvSpPr>
        <p:spPr>
          <a:xfrm>
            <a:off x="503828" y="3043219"/>
            <a:ext cx="5866854" cy="156055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2E73BCC7-44D1-4721-BF67-1632518FAC76}"/>
              </a:ext>
            </a:extLst>
          </p:cNvPr>
          <p:cNvSpPr/>
          <p:nvPr/>
        </p:nvSpPr>
        <p:spPr>
          <a:xfrm>
            <a:off x="613097" y="3117605"/>
            <a:ext cx="5643039" cy="137726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15C1F534-5337-44BA-BFC3-364DC7540199}"/>
              </a:ext>
            </a:extLst>
          </p:cNvPr>
          <p:cNvSpPr/>
          <p:nvPr/>
        </p:nvSpPr>
        <p:spPr>
          <a:xfrm>
            <a:off x="503828" y="7941121"/>
            <a:ext cx="5866854" cy="700637"/>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TextBox 30">
            <a:extLst>
              <a:ext uri="{FF2B5EF4-FFF2-40B4-BE49-F238E27FC236}">
                <a16:creationId xmlns:a16="http://schemas.microsoft.com/office/drawing/2014/main" id="{BA81B72D-12FE-48A1-B4B2-14217E2B652F}"/>
              </a:ext>
            </a:extLst>
          </p:cNvPr>
          <p:cNvSpPr txBox="1"/>
          <p:nvPr/>
        </p:nvSpPr>
        <p:spPr>
          <a:xfrm>
            <a:off x="517699" y="7941123"/>
            <a:ext cx="6159075" cy="276999"/>
          </a:xfrm>
          <a:prstGeom prst="rect">
            <a:avLst/>
          </a:prstGeom>
          <a:noFill/>
        </p:spPr>
        <p:txBody>
          <a:bodyPr wrap="square" rtlCol="0">
            <a:spAutoFit/>
          </a:bodyPr>
          <a:lstStyle/>
          <a:p>
            <a:r>
              <a:rPr lang="en-AU" sz="1200" b="1" dirty="0">
                <a:solidFill>
                  <a:schemeClr val="bg1"/>
                </a:solidFill>
                <a:latin typeface="Arial Narrow" panose="020B0606020202030204" pitchFamily="34" charset="0"/>
              </a:rPr>
              <a:t>Q. Is the list of criteria realistic (can the farmer realistically tick all those boxes)? WHY? Ans.</a:t>
            </a:r>
            <a:r>
              <a:rPr lang="en-AU" sz="1200" b="1" dirty="0">
                <a:latin typeface="Arial Narrow" panose="020B0606020202030204" pitchFamily="34" charset="0"/>
              </a:rPr>
              <a:t>. </a:t>
            </a:r>
          </a:p>
        </p:txBody>
      </p:sp>
      <p:sp>
        <p:nvSpPr>
          <p:cNvPr id="32" name="Rectangle 31">
            <a:extLst>
              <a:ext uri="{FF2B5EF4-FFF2-40B4-BE49-F238E27FC236}">
                <a16:creationId xmlns:a16="http://schemas.microsoft.com/office/drawing/2014/main" id="{840E6FE5-72C5-4214-98B2-D29D8EAE83D9}"/>
              </a:ext>
            </a:extLst>
          </p:cNvPr>
          <p:cNvSpPr/>
          <p:nvPr/>
        </p:nvSpPr>
        <p:spPr>
          <a:xfrm>
            <a:off x="614762" y="8232517"/>
            <a:ext cx="5643039" cy="3057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F948B4B3-DEC7-4189-8C44-7A62C638CC8A}"/>
              </a:ext>
            </a:extLst>
          </p:cNvPr>
          <p:cNvSpPr/>
          <p:nvPr/>
        </p:nvSpPr>
        <p:spPr>
          <a:xfrm rot="20319319">
            <a:off x="409605" y="2864894"/>
            <a:ext cx="381008" cy="43203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b="1" dirty="0">
                <a:latin typeface="Arial Narrow" panose="020B0606020202030204" pitchFamily="34" charset="0"/>
              </a:rPr>
              <a:t>1</a:t>
            </a:r>
          </a:p>
        </p:txBody>
      </p:sp>
      <p:sp>
        <p:nvSpPr>
          <p:cNvPr id="5" name="TextBox 4">
            <a:extLst>
              <a:ext uri="{FF2B5EF4-FFF2-40B4-BE49-F238E27FC236}">
                <a16:creationId xmlns:a16="http://schemas.microsoft.com/office/drawing/2014/main" id="{BC675F2B-8833-4ED6-9877-F7A94B0DDB3D}"/>
              </a:ext>
            </a:extLst>
          </p:cNvPr>
          <p:cNvSpPr txBox="1"/>
          <p:nvPr/>
        </p:nvSpPr>
        <p:spPr>
          <a:xfrm>
            <a:off x="690895" y="3104372"/>
            <a:ext cx="5554008" cy="1384995"/>
          </a:xfrm>
          <a:prstGeom prst="rect">
            <a:avLst/>
          </a:prstGeom>
          <a:noFill/>
        </p:spPr>
        <p:txBody>
          <a:bodyPr wrap="square" rtlCol="0">
            <a:spAutoFit/>
          </a:bodyPr>
          <a:lstStyle/>
          <a:p>
            <a:r>
              <a:rPr lang="en-AU" sz="1200" u="sng" dirty="0">
                <a:solidFill>
                  <a:schemeClr val="tx1">
                    <a:lumMod val="65000"/>
                    <a:lumOff val="35000"/>
                  </a:schemeClr>
                </a:solidFill>
                <a:latin typeface="Comic Sans MS" panose="030F0702030302020204" pitchFamily="66" charset="0"/>
              </a:rPr>
              <a:t>Suggestions from the syllabus</a:t>
            </a:r>
          </a:p>
          <a:p>
            <a:r>
              <a:rPr lang="en-AU" sz="1200" dirty="0">
                <a:solidFill>
                  <a:schemeClr val="tx1">
                    <a:lumMod val="65000"/>
                    <a:lumOff val="35000"/>
                  </a:schemeClr>
                </a:solidFill>
                <a:latin typeface="Comic Sans MS" panose="030F0702030302020204" pitchFamily="66" charset="0"/>
              </a:rPr>
              <a:t>bluefin tuna (</a:t>
            </a:r>
            <a:r>
              <a:rPr lang="en-AU" sz="1200" i="1" dirty="0" err="1">
                <a:solidFill>
                  <a:schemeClr val="tx1">
                    <a:lumMod val="65000"/>
                    <a:lumOff val="35000"/>
                  </a:schemeClr>
                </a:solidFill>
                <a:latin typeface="Comic Sans MS" panose="030F0702030302020204" pitchFamily="66" charset="0"/>
              </a:rPr>
              <a:t>Thunnus</a:t>
            </a:r>
            <a:r>
              <a:rPr lang="en-AU" sz="1200" i="1" dirty="0">
                <a:solidFill>
                  <a:schemeClr val="tx1">
                    <a:lumMod val="65000"/>
                    <a:lumOff val="35000"/>
                  </a:schemeClr>
                </a:solidFill>
                <a:latin typeface="Comic Sans MS" panose="030F0702030302020204" pitchFamily="66" charset="0"/>
              </a:rPr>
              <a:t> </a:t>
            </a:r>
            <a:r>
              <a:rPr lang="en-AU" sz="1200" i="1" dirty="0" err="1">
                <a:solidFill>
                  <a:schemeClr val="tx1">
                    <a:lumMod val="65000"/>
                    <a:lumOff val="35000"/>
                  </a:schemeClr>
                </a:solidFill>
                <a:latin typeface="Comic Sans MS" panose="030F0702030302020204" pitchFamily="66" charset="0"/>
              </a:rPr>
              <a:t>maccoyii</a:t>
            </a:r>
            <a:r>
              <a:rPr lang="en-AU" sz="1200" dirty="0">
                <a:solidFill>
                  <a:schemeClr val="tx1">
                    <a:lumMod val="65000"/>
                    <a:lumOff val="35000"/>
                  </a:schemeClr>
                </a:solidFill>
                <a:latin typeface="Comic Sans MS" panose="030F0702030302020204" pitchFamily="66" charset="0"/>
              </a:rPr>
              <a:t>), salmon (</a:t>
            </a:r>
            <a:r>
              <a:rPr lang="en-AU" sz="1200" i="1" dirty="0">
                <a:solidFill>
                  <a:schemeClr val="tx1">
                    <a:lumMod val="65000"/>
                    <a:lumOff val="35000"/>
                  </a:schemeClr>
                </a:solidFill>
                <a:latin typeface="Comic Sans MS" panose="030F0702030302020204" pitchFamily="66" charset="0"/>
              </a:rPr>
              <a:t>Oncorhynchus spp</a:t>
            </a:r>
            <a:r>
              <a:rPr lang="en-AU" sz="1200" dirty="0">
                <a:solidFill>
                  <a:schemeClr val="tx1">
                    <a:lumMod val="65000"/>
                    <a:lumOff val="35000"/>
                  </a:schemeClr>
                </a:solidFill>
                <a:latin typeface="Comic Sans MS" panose="030F0702030302020204" pitchFamily="66" charset="0"/>
              </a:rPr>
              <a:t>.), barramundi (</a:t>
            </a:r>
            <a:r>
              <a:rPr lang="en-AU" sz="1200" i="1" dirty="0" err="1">
                <a:solidFill>
                  <a:schemeClr val="tx1">
                    <a:lumMod val="65000"/>
                    <a:lumOff val="35000"/>
                  </a:schemeClr>
                </a:solidFill>
                <a:latin typeface="Comic Sans MS" panose="030F0702030302020204" pitchFamily="66" charset="0"/>
              </a:rPr>
              <a:t>Lates</a:t>
            </a:r>
            <a:r>
              <a:rPr lang="en-AU" sz="1200" i="1" dirty="0">
                <a:solidFill>
                  <a:schemeClr val="tx1">
                    <a:lumMod val="65000"/>
                    <a:lumOff val="35000"/>
                  </a:schemeClr>
                </a:solidFill>
                <a:latin typeface="Comic Sans MS" panose="030F0702030302020204" pitchFamily="66" charset="0"/>
              </a:rPr>
              <a:t> </a:t>
            </a:r>
            <a:r>
              <a:rPr lang="en-AU" sz="1200" i="1" dirty="0" err="1">
                <a:solidFill>
                  <a:schemeClr val="tx1">
                    <a:lumMod val="65000"/>
                    <a:lumOff val="35000"/>
                  </a:schemeClr>
                </a:solidFill>
                <a:latin typeface="Comic Sans MS" panose="030F0702030302020204" pitchFamily="66" charset="0"/>
              </a:rPr>
              <a:t>calcarifer</a:t>
            </a:r>
            <a:r>
              <a:rPr lang="en-AU" sz="1200" dirty="0">
                <a:solidFill>
                  <a:schemeClr val="tx1">
                    <a:lumMod val="65000"/>
                    <a:lumOff val="35000"/>
                  </a:schemeClr>
                </a:solidFill>
                <a:latin typeface="Comic Sans MS" panose="030F0702030302020204" pitchFamily="66" charset="0"/>
              </a:rPr>
              <a:t>), freshwater fish including eels (</a:t>
            </a:r>
            <a:r>
              <a:rPr lang="en-AU" sz="1200" i="1" dirty="0">
                <a:solidFill>
                  <a:schemeClr val="tx1">
                    <a:lumMod val="65000"/>
                    <a:lumOff val="35000"/>
                  </a:schemeClr>
                </a:solidFill>
                <a:latin typeface="Comic Sans MS" panose="030F0702030302020204" pitchFamily="66" charset="0"/>
              </a:rPr>
              <a:t>Anguilla spp</a:t>
            </a:r>
            <a:r>
              <a:rPr lang="en-AU" sz="1200" dirty="0">
                <a:solidFill>
                  <a:schemeClr val="tx1">
                    <a:lumMod val="65000"/>
                    <a:lumOff val="35000"/>
                  </a:schemeClr>
                </a:solidFill>
                <a:latin typeface="Comic Sans MS" panose="030F0702030302020204" pitchFamily="66" charset="0"/>
              </a:rPr>
              <a:t>.), abalone (</a:t>
            </a:r>
            <a:r>
              <a:rPr lang="en-AU" sz="1200" i="1" dirty="0" err="1">
                <a:solidFill>
                  <a:schemeClr val="tx1">
                    <a:lumMod val="65000"/>
                    <a:lumOff val="35000"/>
                  </a:schemeClr>
                </a:solidFill>
                <a:latin typeface="Comic Sans MS" panose="030F0702030302020204" pitchFamily="66" charset="0"/>
              </a:rPr>
              <a:t>Haliotidae</a:t>
            </a:r>
            <a:r>
              <a:rPr lang="en-AU" sz="1200" dirty="0">
                <a:solidFill>
                  <a:schemeClr val="tx1">
                    <a:lumMod val="65000"/>
                    <a:lumOff val="35000"/>
                  </a:schemeClr>
                </a:solidFill>
                <a:latin typeface="Comic Sans MS" panose="030F0702030302020204" pitchFamily="66" charset="0"/>
              </a:rPr>
              <a:t>), oysters (mainly </a:t>
            </a:r>
            <a:r>
              <a:rPr lang="en-AU" sz="1200" i="1" dirty="0" err="1">
                <a:solidFill>
                  <a:schemeClr val="tx1">
                    <a:lumMod val="65000"/>
                    <a:lumOff val="35000"/>
                  </a:schemeClr>
                </a:solidFill>
                <a:latin typeface="Comic Sans MS" panose="030F0702030302020204" pitchFamily="66" charset="0"/>
              </a:rPr>
              <a:t>Crassostreas</a:t>
            </a:r>
            <a:r>
              <a:rPr lang="en-AU" sz="1200" i="1" dirty="0">
                <a:solidFill>
                  <a:schemeClr val="tx1">
                    <a:lumMod val="65000"/>
                    <a:lumOff val="35000"/>
                  </a:schemeClr>
                </a:solidFill>
                <a:latin typeface="Comic Sans MS" panose="030F0702030302020204" pitchFamily="66" charset="0"/>
              </a:rPr>
              <a:t> </a:t>
            </a:r>
            <a:r>
              <a:rPr lang="en-AU" sz="1200" i="1" dirty="0" err="1">
                <a:solidFill>
                  <a:schemeClr val="tx1">
                    <a:lumMod val="65000"/>
                    <a:lumOff val="35000"/>
                  </a:schemeClr>
                </a:solidFill>
                <a:latin typeface="Comic Sans MS" panose="030F0702030302020204" pitchFamily="66" charset="0"/>
              </a:rPr>
              <a:t>gigas</a:t>
            </a:r>
            <a:r>
              <a:rPr lang="en-AU" sz="1200" i="1" dirty="0">
                <a:solidFill>
                  <a:schemeClr val="tx1">
                    <a:lumMod val="65000"/>
                    <a:lumOff val="35000"/>
                  </a:schemeClr>
                </a:solidFill>
                <a:latin typeface="Comic Sans MS" panose="030F0702030302020204" pitchFamily="66" charset="0"/>
              </a:rPr>
              <a:t>, Saccostrea </a:t>
            </a:r>
            <a:r>
              <a:rPr lang="en-AU" sz="1200" i="1" dirty="0" err="1">
                <a:solidFill>
                  <a:schemeClr val="tx1">
                    <a:lumMod val="65000"/>
                    <a:lumOff val="35000"/>
                  </a:schemeClr>
                </a:solidFill>
                <a:latin typeface="Comic Sans MS" panose="030F0702030302020204" pitchFamily="66" charset="0"/>
              </a:rPr>
              <a:t>glomerata</a:t>
            </a:r>
            <a:r>
              <a:rPr lang="en-AU" sz="1200" dirty="0">
                <a:solidFill>
                  <a:schemeClr val="tx1">
                    <a:lumMod val="65000"/>
                    <a:lumOff val="35000"/>
                  </a:schemeClr>
                </a:solidFill>
                <a:latin typeface="Comic Sans MS" panose="030F0702030302020204" pitchFamily="66" charset="0"/>
              </a:rPr>
              <a:t>), prawns (</a:t>
            </a:r>
            <a:r>
              <a:rPr lang="en-AU" sz="1200" i="1" dirty="0">
                <a:solidFill>
                  <a:schemeClr val="tx1">
                    <a:lumMod val="65000"/>
                    <a:lumOff val="35000"/>
                  </a:schemeClr>
                </a:solidFill>
                <a:latin typeface="Comic Sans MS" panose="030F0702030302020204" pitchFamily="66" charset="0"/>
              </a:rPr>
              <a:t>Penaeus spp., </a:t>
            </a:r>
            <a:r>
              <a:rPr lang="en-AU" sz="1200" i="1" dirty="0" err="1">
                <a:solidFill>
                  <a:schemeClr val="tx1">
                    <a:lumMod val="65000"/>
                    <a:lumOff val="35000"/>
                  </a:schemeClr>
                </a:solidFill>
                <a:latin typeface="Comic Sans MS" panose="030F0702030302020204" pitchFamily="66" charset="0"/>
              </a:rPr>
              <a:t>Fenneropenaeus</a:t>
            </a:r>
            <a:r>
              <a:rPr lang="en-AU" sz="1200" i="1" dirty="0">
                <a:solidFill>
                  <a:schemeClr val="tx1">
                    <a:lumMod val="65000"/>
                    <a:lumOff val="35000"/>
                  </a:schemeClr>
                </a:solidFill>
                <a:latin typeface="Comic Sans MS" panose="030F0702030302020204" pitchFamily="66" charset="0"/>
              </a:rPr>
              <a:t> </a:t>
            </a:r>
            <a:r>
              <a:rPr lang="en-AU" sz="1200" i="1" dirty="0" err="1">
                <a:solidFill>
                  <a:schemeClr val="tx1">
                    <a:lumMod val="65000"/>
                    <a:lumOff val="35000"/>
                  </a:schemeClr>
                </a:solidFill>
                <a:latin typeface="Comic Sans MS" panose="030F0702030302020204" pitchFamily="66" charset="0"/>
              </a:rPr>
              <a:t>merguiensis</a:t>
            </a:r>
            <a:r>
              <a:rPr lang="en-AU" sz="1200" dirty="0">
                <a:solidFill>
                  <a:schemeClr val="tx1">
                    <a:lumMod val="65000"/>
                    <a:lumOff val="35000"/>
                  </a:schemeClr>
                </a:solidFill>
                <a:latin typeface="Comic Sans MS" panose="030F0702030302020204" pitchFamily="66" charset="0"/>
              </a:rPr>
              <a:t>), yabbies (</a:t>
            </a:r>
            <a:r>
              <a:rPr lang="en-AU" sz="1200" i="1" dirty="0" err="1">
                <a:solidFill>
                  <a:schemeClr val="tx1">
                    <a:lumMod val="65000"/>
                    <a:lumOff val="35000"/>
                  </a:schemeClr>
                </a:solidFill>
                <a:latin typeface="Comic Sans MS" panose="030F0702030302020204" pitchFamily="66" charset="0"/>
              </a:rPr>
              <a:t>Cherax</a:t>
            </a:r>
            <a:r>
              <a:rPr lang="en-AU" sz="1200" i="1" dirty="0">
                <a:solidFill>
                  <a:schemeClr val="tx1">
                    <a:lumMod val="65000"/>
                    <a:lumOff val="35000"/>
                  </a:schemeClr>
                </a:solidFill>
                <a:latin typeface="Comic Sans MS" panose="030F0702030302020204" pitchFamily="66" charset="0"/>
              </a:rPr>
              <a:t> destructor</a:t>
            </a:r>
            <a:r>
              <a:rPr lang="en-AU" sz="1200" dirty="0">
                <a:solidFill>
                  <a:schemeClr val="tx1">
                    <a:lumMod val="65000"/>
                    <a:lumOff val="35000"/>
                  </a:schemeClr>
                </a:solidFill>
                <a:latin typeface="Comic Sans MS" panose="030F0702030302020204" pitchFamily="66" charset="0"/>
              </a:rPr>
              <a:t>), </a:t>
            </a:r>
            <a:r>
              <a:rPr lang="en-AU" sz="1200" dirty="0" err="1">
                <a:solidFill>
                  <a:schemeClr val="tx1">
                    <a:lumMod val="65000"/>
                    <a:lumOff val="35000"/>
                  </a:schemeClr>
                </a:solidFill>
                <a:latin typeface="Comic Sans MS" panose="030F0702030302020204" pitchFamily="66" charset="0"/>
              </a:rPr>
              <a:t>redclaw</a:t>
            </a:r>
            <a:r>
              <a:rPr lang="en-AU" sz="1200" dirty="0">
                <a:solidFill>
                  <a:schemeClr val="tx1">
                    <a:lumMod val="65000"/>
                    <a:lumOff val="35000"/>
                  </a:schemeClr>
                </a:solidFill>
                <a:latin typeface="Comic Sans MS" panose="030F0702030302020204" pitchFamily="66" charset="0"/>
              </a:rPr>
              <a:t> crayfish (</a:t>
            </a:r>
            <a:r>
              <a:rPr lang="en-AU" sz="1200" i="1" dirty="0" err="1">
                <a:solidFill>
                  <a:schemeClr val="tx1">
                    <a:lumMod val="65000"/>
                    <a:lumOff val="35000"/>
                  </a:schemeClr>
                </a:solidFill>
                <a:latin typeface="Comic Sans MS" panose="030F0702030302020204" pitchFamily="66" charset="0"/>
              </a:rPr>
              <a:t>Cherax</a:t>
            </a:r>
            <a:r>
              <a:rPr lang="en-AU" sz="1200" i="1" dirty="0">
                <a:solidFill>
                  <a:schemeClr val="tx1">
                    <a:lumMod val="65000"/>
                    <a:lumOff val="35000"/>
                  </a:schemeClr>
                </a:solidFill>
                <a:latin typeface="Comic Sans MS" panose="030F0702030302020204" pitchFamily="66" charset="0"/>
              </a:rPr>
              <a:t> </a:t>
            </a:r>
            <a:r>
              <a:rPr lang="en-AU" sz="1200" i="1" dirty="0" err="1">
                <a:solidFill>
                  <a:schemeClr val="tx1">
                    <a:lumMod val="65000"/>
                    <a:lumOff val="35000"/>
                  </a:schemeClr>
                </a:solidFill>
                <a:latin typeface="Comic Sans MS" panose="030F0702030302020204" pitchFamily="66" charset="0"/>
              </a:rPr>
              <a:t>quadricarinatus</a:t>
            </a:r>
            <a:r>
              <a:rPr lang="en-AU" sz="1200" dirty="0">
                <a:solidFill>
                  <a:schemeClr val="tx1">
                    <a:lumMod val="65000"/>
                    <a:lumOff val="35000"/>
                  </a:schemeClr>
                </a:solidFill>
                <a:latin typeface="Comic Sans MS" panose="030F0702030302020204" pitchFamily="66" charset="0"/>
              </a:rPr>
              <a:t>), silver perch (</a:t>
            </a:r>
            <a:r>
              <a:rPr lang="en-AU" sz="1200" i="1" dirty="0" err="1">
                <a:solidFill>
                  <a:schemeClr val="tx1">
                    <a:lumMod val="65000"/>
                    <a:lumOff val="35000"/>
                  </a:schemeClr>
                </a:solidFill>
                <a:latin typeface="Comic Sans MS" panose="030F0702030302020204" pitchFamily="66" charset="0"/>
              </a:rPr>
              <a:t>Bidyanus</a:t>
            </a:r>
            <a:r>
              <a:rPr lang="en-AU" sz="1200" i="1" dirty="0">
                <a:solidFill>
                  <a:schemeClr val="tx1">
                    <a:lumMod val="65000"/>
                    <a:lumOff val="35000"/>
                  </a:schemeClr>
                </a:solidFill>
                <a:latin typeface="Comic Sans MS" panose="030F0702030302020204" pitchFamily="66" charset="0"/>
              </a:rPr>
              <a:t> </a:t>
            </a:r>
            <a:r>
              <a:rPr lang="en-AU" sz="1200" i="1" dirty="0" err="1">
                <a:solidFill>
                  <a:schemeClr val="tx1">
                    <a:lumMod val="65000"/>
                    <a:lumOff val="35000"/>
                  </a:schemeClr>
                </a:solidFill>
                <a:latin typeface="Comic Sans MS" panose="030F0702030302020204" pitchFamily="66" charset="0"/>
              </a:rPr>
              <a:t>bidyanus</a:t>
            </a:r>
            <a:r>
              <a:rPr lang="en-AU" sz="1200" dirty="0">
                <a:solidFill>
                  <a:schemeClr val="tx1">
                    <a:lumMod val="65000"/>
                    <a:lumOff val="35000"/>
                  </a:schemeClr>
                </a:solidFill>
                <a:latin typeface="Comic Sans MS" panose="030F0702030302020204" pitchFamily="66" charset="0"/>
              </a:rPr>
              <a:t>) or Murray cod (</a:t>
            </a:r>
            <a:r>
              <a:rPr lang="en-AU" sz="1200" i="1" dirty="0" err="1">
                <a:solidFill>
                  <a:schemeClr val="tx1">
                    <a:lumMod val="65000"/>
                    <a:lumOff val="35000"/>
                  </a:schemeClr>
                </a:solidFill>
                <a:latin typeface="Comic Sans MS" panose="030F0702030302020204" pitchFamily="66" charset="0"/>
              </a:rPr>
              <a:t>Maccullochella</a:t>
            </a:r>
            <a:r>
              <a:rPr lang="en-AU" sz="1200" i="1" dirty="0">
                <a:solidFill>
                  <a:schemeClr val="tx1">
                    <a:lumMod val="65000"/>
                    <a:lumOff val="35000"/>
                  </a:schemeClr>
                </a:solidFill>
                <a:latin typeface="Comic Sans MS" panose="030F0702030302020204" pitchFamily="66" charset="0"/>
              </a:rPr>
              <a:t> </a:t>
            </a:r>
            <a:r>
              <a:rPr lang="en-AU" sz="1200" i="1" dirty="0" err="1">
                <a:solidFill>
                  <a:schemeClr val="tx1">
                    <a:lumMod val="65000"/>
                    <a:lumOff val="35000"/>
                  </a:schemeClr>
                </a:solidFill>
                <a:latin typeface="Comic Sans MS" panose="030F0702030302020204" pitchFamily="66" charset="0"/>
              </a:rPr>
              <a:t>peelii</a:t>
            </a:r>
            <a:r>
              <a:rPr lang="en-AU" sz="1200" i="1" dirty="0">
                <a:solidFill>
                  <a:schemeClr val="tx1">
                    <a:lumMod val="65000"/>
                    <a:lumOff val="35000"/>
                  </a:schemeClr>
                </a:solidFill>
                <a:latin typeface="Comic Sans MS" panose="030F0702030302020204" pitchFamily="66" charset="0"/>
              </a:rPr>
              <a:t> </a:t>
            </a:r>
            <a:r>
              <a:rPr lang="en-AU" sz="1200" i="1" dirty="0" err="1">
                <a:solidFill>
                  <a:schemeClr val="tx1">
                    <a:lumMod val="65000"/>
                    <a:lumOff val="35000"/>
                  </a:schemeClr>
                </a:solidFill>
                <a:latin typeface="Comic Sans MS" panose="030F0702030302020204" pitchFamily="66" charset="0"/>
              </a:rPr>
              <a:t>peelii</a:t>
            </a:r>
            <a:r>
              <a:rPr lang="en-AU" sz="1200" dirty="0">
                <a:solidFill>
                  <a:schemeClr val="tx1">
                    <a:lumMod val="65000"/>
                    <a:lumOff val="35000"/>
                  </a:schemeClr>
                </a:solidFill>
                <a:latin typeface="Comic Sans MS" panose="030F0702030302020204" pitchFamily="66" charset="0"/>
              </a:rPr>
              <a:t>). </a:t>
            </a:r>
          </a:p>
        </p:txBody>
      </p:sp>
      <p:sp>
        <p:nvSpPr>
          <p:cNvPr id="7" name="Rectangle 6">
            <a:extLst>
              <a:ext uri="{FF2B5EF4-FFF2-40B4-BE49-F238E27FC236}">
                <a16:creationId xmlns:a16="http://schemas.microsoft.com/office/drawing/2014/main" id="{D86F1519-54BE-44D1-AE01-5ABFD22B025F}"/>
              </a:ext>
            </a:extLst>
          </p:cNvPr>
          <p:cNvSpPr/>
          <p:nvPr/>
        </p:nvSpPr>
        <p:spPr>
          <a:xfrm>
            <a:off x="3000651" y="2016647"/>
            <a:ext cx="3485951" cy="1015663"/>
          </a:xfrm>
          <a:prstGeom prst="rect">
            <a:avLst/>
          </a:prstGeom>
        </p:spPr>
        <p:txBody>
          <a:bodyPr wrap="square">
            <a:spAutoFit/>
          </a:bodyPr>
          <a:lstStyle/>
          <a:p>
            <a:pPr marL="171450" indent="-171450">
              <a:buFont typeface="Wingdings" panose="05000000000000000000" pitchFamily="2" charset="2"/>
              <a:buChar char="q"/>
            </a:pPr>
            <a:r>
              <a:rPr lang="en-US" sz="1200" b="1" dirty="0">
                <a:latin typeface="Arial Narrow" panose="020B0606020202030204" pitchFamily="34" charset="0"/>
              </a:rPr>
              <a:t>They do not die easy</a:t>
            </a:r>
          </a:p>
          <a:p>
            <a:pPr marL="171450" indent="-171450">
              <a:buFont typeface="Wingdings" panose="05000000000000000000" pitchFamily="2" charset="2"/>
              <a:buChar char="q"/>
            </a:pPr>
            <a:r>
              <a:rPr lang="en-US" sz="1200" b="1" dirty="0">
                <a:latin typeface="Arial Narrow" panose="020B0606020202030204" pitchFamily="34" charset="0"/>
              </a:rPr>
              <a:t>They do not care if it is crowded!</a:t>
            </a:r>
          </a:p>
          <a:p>
            <a:pPr marL="171450" indent="-171450">
              <a:buFont typeface="Wingdings" panose="05000000000000000000" pitchFamily="2" charset="2"/>
              <a:buChar char="q"/>
            </a:pPr>
            <a:r>
              <a:rPr lang="en-US" sz="1200" b="1" dirty="0">
                <a:latin typeface="Arial Narrow" panose="020B0606020202030204" pitchFamily="34" charset="0"/>
              </a:rPr>
              <a:t>They do not care if the water quality is not the best</a:t>
            </a:r>
          </a:p>
          <a:p>
            <a:pPr marL="171450" indent="-171450">
              <a:buFont typeface="Wingdings" panose="05000000000000000000" pitchFamily="2" charset="2"/>
              <a:buChar char="q"/>
            </a:pPr>
            <a:r>
              <a:rPr lang="en-US" sz="1200" b="1" dirty="0">
                <a:latin typeface="Arial Narrow" panose="020B0606020202030204" pitchFamily="34" charset="0"/>
              </a:rPr>
              <a:t>They are resistant to disease</a:t>
            </a:r>
          </a:p>
          <a:p>
            <a:pPr marL="171450" indent="-171450">
              <a:buFont typeface="Wingdings" panose="05000000000000000000" pitchFamily="2" charset="2"/>
              <a:buChar char="q"/>
            </a:pPr>
            <a:r>
              <a:rPr lang="en-US" sz="1200" b="1" dirty="0">
                <a:latin typeface="Arial Narrow" panose="020B0606020202030204" pitchFamily="34" charset="0"/>
              </a:rPr>
              <a:t>They have a low-feed conversion ratio or FCR</a:t>
            </a:r>
            <a:r>
              <a:rPr lang="en-US" sz="1200" b="1" baseline="30000" dirty="0">
                <a:latin typeface="Arial Narrow" panose="020B0606020202030204" pitchFamily="34" charset="0"/>
              </a:rPr>
              <a:t>[1]</a:t>
            </a:r>
            <a:r>
              <a:rPr lang="en-US" sz="1200" b="1" dirty="0">
                <a:latin typeface="Arial Narrow" panose="020B0606020202030204" pitchFamily="34" charset="0"/>
              </a:rPr>
              <a:t> </a:t>
            </a:r>
          </a:p>
        </p:txBody>
      </p:sp>
      <p:sp>
        <p:nvSpPr>
          <p:cNvPr id="46" name="Rectangle 45">
            <a:extLst>
              <a:ext uri="{FF2B5EF4-FFF2-40B4-BE49-F238E27FC236}">
                <a16:creationId xmlns:a16="http://schemas.microsoft.com/office/drawing/2014/main" id="{C61C71FC-3C5B-4033-A159-6FB54E948F75}"/>
              </a:ext>
            </a:extLst>
          </p:cNvPr>
          <p:cNvSpPr/>
          <p:nvPr/>
        </p:nvSpPr>
        <p:spPr>
          <a:xfrm>
            <a:off x="503828" y="4671672"/>
            <a:ext cx="5866854" cy="156055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46">
            <a:extLst>
              <a:ext uri="{FF2B5EF4-FFF2-40B4-BE49-F238E27FC236}">
                <a16:creationId xmlns:a16="http://schemas.microsoft.com/office/drawing/2014/main" id="{5535EFE3-6EAD-43AC-AAFE-887E4FFB0D08}"/>
              </a:ext>
            </a:extLst>
          </p:cNvPr>
          <p:cNvSpPr/>
          <p:nvPr/>
        </p:nvSpPr>
        <p:spPr>
          <a:xfrm>
            <a:off x="613097" y="4746058"/>
            <a:ext cx="5643039" cy="137726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Oval 47">
            <a:extLst>
              <a:ext uri="{FF2B5EF4-FFF2-40B4-BE49-F238E27FC236}">
                <a16:creationId xmlns:a16="http://schemas.microsoft.com/office/drawing/2014/main" id="{8DB4C9E0-1218-4459-B412-7CDA1748AF8F}"/>
              </a:ext>
            </a:extLst>
          </p:cNvPr>
          <p:cNvSpPr/>
          <p:nvPr/>
        </p:nvSpPr>
        <p:spPr>
          <a:xfrm rot="20319319">
            <a:off x="409605" y="4493347"/>
            <a:ext cx="381008" cy="43203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b="1" dirty="0">
                <a:latin typeface="Arial Narrow" panose="020B0606020202030204" pitchFamily="34" charset="0"/>
              </a:rPr>
              <a:t>2</a:t>
            </a:r>
          </a:p>
        </p:txBody>
      </p:sp>
      <p:sp>
        <p:nvSpPr>
          <p:cNvPr id="52" name="Rectangle 51">
            <a:extLst>
              <a:ext uri="{FF2B5EF4-FFF2-40B4-BE49-F238E27FC236}">
                <a16:creationId xmlns:a16="http://schemas.microsoft.com/office/drawing/2014/main" id="{58F73142-DFF1-49B5-9D5D-DE3B255C4FF2}"/>
              </a:ext>
            </a:extLst>
          </p:cNvPr>
          <p:cNvSpPr/>
          <p:nvPr/>
        </p:nvSpPr>
        <p:spPr>
          <a:xfrm>
            <a:off x="498211" y="6302108"/>
            <a:ext cx="5866854" cy="156055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Rectangle 52">
            <a:extLst>
              <a:ext uri="{FF2B5EF4-FFF2-40B4-BE49-F238E27FC236}">
                <a16:creationId xmlns:a16="http://schemas.microsoft.com/office/drawing/2014/main" id="{EC93EB81-95E0-4B59-A0D1-A2D8568832A9}"/>
              </a:ext>
            </a:extLst>
          </p:cNvPr>
          <p:cNvSpPr/>
          <p:nvPr/>
        </p:nvSpPr>
        <p:spPr>
          <a:xfrm>
            <a:off x="607480" y="6376494"/>
            <a:ext cx="5643039" cy="137726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Oval 53">
            <a:extLst>
              <a:ext uri="{FF2B5EF4-FFF2-40B4-BE49-F238E27FC236}">
                <a16:creationId xmlns:a16="http://schemas.microsoft.com/office/drawing/2014/main" id="{6EC2406E-320A-4E8D-A4FD-755ADB31E86E}"/>
              </a:ext>
            </a:extLst>
          </p:cNvPr>
          <p:cNvSpPr/>
          <p:nvPr/>
        </p:nvSpPr>
        <p:spPr>
          <a:xfrm rot="20319319">
            <a:off x="403988" y="6123783"/>
            <a:ext cx="381008" cy="43203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b="1" dirty="0">
                <a:latin typeface="Arial Narrow" panose="020B0606020202030204" pitchFamily="34" charset="0"/>
              </a:rPr>
              <a:t>3</a:t>
            </a:r>
          </a:p>
        </p:txBody>
      </p:sp>
      <p:sp>
        <p:nvSpPr>
          <p:cNvPr id="30" name="TextBox 29">
            <a:extLst>
              <a:ext uri="{FF2B5EF4-FFF2-40B4-BE49-F238E27FC236}">
                <a16:creationId xmlns:a16="http://schemas.microsoft.com/office/drawing/2014/main" id="{C2EB8109-1A58-4BAB-9577-06D184FF8F70}"/>
              </a:ext>
            </a:extLst>
          </p:cNvPr>
          <p:cNvSpPr txBox="1"/>
          <p:nvPr/>
        </p:nvSpPr>
        <p:spPr>
          <a:xfrm>
            <a:off x="690895" y="4773455"/>
            <a:ext cx="5643039" cy="1446550"/>
          </a:xfrm>
          <a:prstGeom prst="rect">
            <a:avLst/>
          </a:prstGeom>
          <a:noFill/>
        </p:spPr>
        <p:txBody>
          <a:bodyPr wrap="square" rtlCol="0">
            <a:spAutoFit/>
          </a:bodyPr>
          <a:lstStyle/>
          <a:p>
            <a:r>
              <a:rPr lang="en-AU" sz="1200" u="sng" dirty="0">
                <a:solidFill>
                  <a:schemeClr val="tx1">
                    <a:lumMod val="65000"/>
                    <a:lumOff val="35000"/>
                  </a:schemeClr>
                </a:solidFill>
                <a:latin typeface="Comic Sans MS" panose="030F0702030302020204" pitchFamily="66" charset="0"/>
              </a:rPr>
              <a:t>Recommended Reading </a:t>
            </a:r>
          </a:p>
          <a:p>
            <a:r>
              <a:rPr lang="en-AU" sz="1200" dirty="0">
                <a:solidFill>
                  <a:schemeClr val="tx1">
                    <a:lumMod val="65000"/>
                    <a:lumOff val="35000"/>
                  </a:schemeClr>
                </a:solidFill>
                <a:latin typeface="Comic Sans MS" panose="030F0702030302020204" pitchFamily="66" charset="0"/>
              </a:rPr>
              <a:t>Queensland Government </a:t>
            </a:r>
            <a:r>
              <a:rPr lang="en-AU" sz="1200" i="1" dirty="0">
                <a:solidFill>
                  <a:schemeClr val="tx1">
                    <a:lumMod val="65000"/>
                    <a:lumOff val="35000"/>
                  </a:schemeClr>
                </a:solidFill>
                <a:latin typeface="Comic Sans MS" panose="030F0702030302020204" pitchFamily="66" charset="0"/>
              </a:rPr>
              <a:t>Business Queensland </a:t>
            </a:r>
            <a:r>
              <a:rPr lang="en-AU" sz="1200" dirty="0">
                <a:solidFill>
                  <a:schemeClr val="tx1">
                    <a:lumMod val="65000"/>
                    <a:lumOff val="35000"/>
                  </a:schemeClr>
                </a:solidFill>
                <a:latin typeface="Comic Sans MS" panose="030F0702030302020204" pitchFamily="66" charset="0"/>
              </a:rPr>
              <a:t>website www.business.qld.gov.au/ (Home &gt; Industries &gt; Farms, Fishing and Forestry &gt; Fishing and Aquaculture &gt; Aquaculture &gt; Aquaculture species). </a:t>
            </a:r>
          </a:p>
          <a:p>
            <a:endParaRPr lang="en-AU" sz="400" dirty="0">
              <a:solidFill>
                <a:schemeClr val="tx1">
                  <a:lumMod val="65000"/>
                  <a:lumOff val="35000"/>
                </a:schemeClr>
              </a:solidFill>
              <a:latin typeface="Comic Sans MS" panose="030F0702030302020204" pitchFamily="66" charset="0"/>
            </a:endParaRPr>
          </a:p>
          <a:p>
            <a:r>
              <a:rPr lang="en-AU" sz="1200" u="sng" dirty="0">
                <a:solidFill>
                  <a:schemeClr val="tx1">
                    <a:lumMod val="65000"/>
                    <a:lumOff val="35000"/>
                  </a:schemeClr>
                </a:solidFill>
                <a:latin typeface="Comic Sans MS" panose="030F0702030302020204" pitchFamily="66" charset="0"/>
              </a:rPr>
              <a:t>Suggested Practical </a:t>
            </a:r>
            <a:r>
              <a:rPr lang="en-AU" sz="1200" dirty="0">
                <a:solidFill>
                  <a:schemeClr val="tx1">
                    <a:lumMod val="65000"/>
                    <a:lumOff val="35000"/>
                  </a:schemeClr>
                </a:solidFill>
                <a:latin typeface="Comic Sans MS" panose="030F0702030302020204" pitchFamily="66" charset="0"/>
              </a:rPr>
              <a:t>(syllabus)</a:t>
            </a:r>
          </a:p>
          <a:p>
            <a:r>
              <a:rPr lang="en-AU" sz="1200" dirty="0">
                <a:solidFill>
                  <a:schemeClr val="tx1">
                    <a:lumMod val="65000"/>
                    <a:lumOff val="35000"/>
                  </a:schemeClr>
                </a:solidFill>
                <a:latin typeface="Comic Sans MS" panose="030F0702030302020204" pitchFamily="66" charset="0"/>
              </a:rPr>
              <a:t>Investigate factors that affect the growth rate of an aquaculture species</a:t>
            </a:r>
          </a:p>
          <a:p>
            <a:endParaRPr lang="en-AU" sz="1200" dirty="0">
              <a:solidFill>
                <a:schemeClr val="tx1">
                  <a:lumMod val="65000"/>
                  <a:lumOff val="35000"/>
                </a:schemeClr>
              </a:solidFill>
              <a:latin typeface="Comic Sans MS" panose="030F0702030302020204" pitchFamily="66" charset="0"/>
            </a:endParaRPr>
          </a:p>
        </p:txBody>
      </p:sp>
      <p:sp>
        <p:nvSpPr>
          <p:cNvPr id="33" name="TextBox 32">
            <a:extLst>
              <a:ext uri="{FF2B5EF4-FFF2-40B4-BE49-F238E27FC236}">
                <a16:creationId xmlns:a16="http://schemas.microsoft.com/office/drawing/2014/main" id="{0FB84AEA-8682-4EEC-A9B0-0AD9B8ECD8C4}"/>
              </a:ext>
            </a:extLst>
          </p:cNvPr>
          <p:cNvSpPr txBox="1"/>
          <p:nvPr/>
        </p:nvSpPr>
        <p:spPr>
          <a:xfrm>
            <a:off x="693516" y="6420675"/>
            <a:ext cx="5623818" cy="1282402"/>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What is the ‘feed conversion ratio’? FCR is the weight of feed administered over the lifetime of an animal (i.e. kg of feed) divided by weight gained </a:t>
            </a:r>
            <a:br>
              <a:rPr lang="en-AU" sz="1200" dirty="0">
                <a:solidFill>
                  <a:schemeClr val="tx1">
                    <a:lumMod val="65000"/>
                    <a:lumOff val="35000"/>
                  </a:schemeClr>
                </a:solidFill>
                <a:latin typeface="Comic Sans MS" panose="030F0702030302020204" pitchFamily="66" charset="0"/>
              </a:rPr>
            </a:br>
            <a:r>
              <a:rPr lang="en-AU" sz="1200" dirty="0">
                <a:solidFill>
                  <a:schemeClr val="tx1">
                    <a:lumMod val="65000"/>
                    <a:lumOff val="35000"/>
                  </a:schemeClr>
                </a:solidFill>
                <a:latin typeface="Comic Sans MS" panose="030F0702030302020204" pitchFamily="66" charset="0"/>
              </a:rPr>
              <a:t>(i.e. kg of edible biomass). This ratio measures how efficiently a kilogram of animal feed is converted into animal weight or biomass</a:t>
            </a:r>
            <a:r>
              <a:rPr lang="en-AU" sz="1200" baseline="30000" dirty="0">
                <a:solidFill>
                  <a:schemeClr val="tx1">
                    <a:lumMod val="65000"/>
                    <a:lumOff val="35000"/>
                  </a:schemeClr>
                </a:solidFill>
                <a:latin typeface="Comic Sans MS" panose="030F0702030302020204" pitchFamily="66" charset="0"/>
              </a:rPr>
              <a:t>[1]</a:t>
            </a:r>
            <a:r>
              <a:rPr lang="en-AU" sz="1200" dirty="0">
                <a:solidFill>
                  <a:schemeClr val="tx1">
                    <a:lumMod val="65000"/>
                    <a:lumOff val="35000"/>
                  </a:schemeClr>
                </a:solidFill>
                <a:latin typeface="Comic Sans MS" panose="030F0702030302020204" pitchFamily="66" charset="0"/>
              </a:rPr>
              <a:t>. </a:t>
            </a:r>
            <a:br>
              <a:rPr lang="en-AU" sz="1200" dirty="0">
                <a:solidFill>
                  <a:schemeClr val="tx1">
                    <a:lumMod val="65000"/>
                    <a:lumOff val="35000"/>
                  </a:schemeClr>
                </a:solidFill>
                <a:latin typeface="Comic Sans MS" panose="030F0702030302020204" pitchFamily="66" charset="0"/>
              </a:rPr>
            </a:br>
            <a:r>
              <a:rPr lang="en-AU" sz="1200" dirty="0">
                <a:solidFill>
                  <a:schemeClr val="tx1">
                    <a:lumMod val="65000"/>
                    <a:lumOff val="35000"/>
                  </a:schemeClr>
                </a:solidFill>
                <a:latin typeface="Comic Sans MS" panose="030F0702030302020204" pitchFamily="66" charset="0"/>
              </a:rPr>
              <a:t>For example, the FCR of fish is lower (and therefore more efficient at converting food to biomass) than the FCR of, say, a cow or a sheep</a:t>
            </a:r>
            <a:r>
              <a:rPr lang="en-AU" sz="1200" baseline="30000" dirty="0">
                <a:solidFill>
                  <a:schemeClr val="tx1">
                    <a:lumMod val="65000"/>
                    <a:lumOff val="35000"/>
                  </a:schemeClr>
                </a:solidFill>
                <a:latin typeface="Comic Sans MS" panose="030F0702030302020204" pitchFamily="66" charset="0"/>
              </a:rPr>
              <a:t>[1]</a:t>
            </a:r>
            <a:r>
              <a:rPr lang="en-AU" sz="1200" dirty="0">
                <a:solidFill>
                  <a:schemeClr val="tx1">
                    <a:lumMod val="65000"/>
                    <a:lumOff val="35000"/>
                  </a:schemeClr>
                </a:solidFill>
                <a:latin typeface="Comic Sans MS" panose="030F0702030302020204" pitchFamily="66" charset="0"/>
              </a:rPr>
              <a:t>. </a:t>
            </a:r>
          </a:p>
          <a:p>
            <a:endParaRPr lang="en-AU" sz="800" i="1" baseline="30000" dirty="0">
              <a:solidFill>
                <a:schemeClr val="tx1">
                  <a:lumMod val="65000"/>
                  <a:lumOff val="35000"/>
                </a:schemeClr>
              </a:solidFill>
              <a:latin typeface="Comic Sans MS" panose="030F0702030302020204" pitchFamily="66" charset="0"/>
            </a:endParaRPr>
          </a:p>
        </p:txBody>
      </p:sp>
      <p:sp>
        <p:nvSpPr>
          <p:cNvPr id="9" name="Freeform: Shape 8">
            <a:extLst>
              <a:ext uri="{FF2B5EF4-FFF2-40B4-BE49-F238E27FC236}">
                <a16:creationId xmlns:a16="http://schemas.microsoft.com/office/drawing/2014/main" id="{7815EAE0-8960-43E8-B69B-2ADF3387755F}"/>
              </a:ext>
            </a:extLst>
          </p:cNvPr>
          <p:cNvSpPr/>
          <p:nvPr/>
        </p:nvSpPr>
        <p:spPr>
          <a:xfrm>
            <a:off x="619880" y="2054076"/>
            <a:ext cx="128381" cy="100261"/>
          </a:xfrm>
          <a:custGeom>
            <a:avLst/>
            <a:gdLst>
              <a:gd name="connsiteX0" fmla="*/ 0 w 694266"/>
              <a:gd name="connsiteY0" fmla="*/ 500178 h 779578"/>
              <a:gd name="connsiteX1" fmla="*/ 84666 w 694266"/>
              <a:gd name="connsiteY1" fmla="*/ 593312 h 779578"/>
              <a:gd name="connsiteX2" fmla="*/ 110066 w 694266"/>
              <a:gd name="connsiteY2" fmla="*/ 601778 h 779578"/>
              <a:gd name="connsiteX3" fmla="*/ 220133 w 694266"/>
              <a:gd name="connsiteY3" fmla="*/ 703378 h 779578"/>
              <a:gd name="connsiteX4" fmla="*/ 287866 w 694266"/>
              <a:gd name="connsiteY4" fmla="*/ 779578 h 779578"/>
              <a:gd name="connsiteX5" fmla="*/ 304800 w 694266"/>
              <a:gd name="connsiteY5" fmla="*/ 754178 h 779578"/>
              <a:gd name="connsiteX6" fmla="*/ 313266 w 694266"/>
              <a:gd name="connsiteY6" fmla="*/ 686445 h 779578"/>
              <a:gd name="connsiteX7" fmla="*/ 321733 w 694266"/>
              <a:gd name="connsiteY7" fmla="*/ 652578 h 779578"/>
              <a:gd name="connsiteX8" fmla="*/ 330200 w 694266"/>
              <a:gd name="connsiteY8" fmla="*/ 525578 h 779578"/>
              <a:gd name="connsiteX9" fmla="*/ 347133 w 694266"/>
              <a:gd name="connsiteY9" fmla="*/ 500178 h 779578"/>
              <a:gd name="connsiteX10" fmla="*/ 355600 w 694266"/>
              <a:gd name="connsiteY10" fmla="*/ 440912 h 779578"/>
              <a:gd name="connsiteX11" fmla="*/ 381000 w 694266"/>
              <a:gd name="connsiteY11" fmla="*/ 347778 h 779578"/>
              <a:gd name="connsiteX12" fmla="*/ 431800 w 694266"/>
              <a:gd name="connsiteY12" fmla="*/ 271578 h 779578"/>
              <a:gd name="connsiteX13" fmla="*/ 448733 w 694266"/>
              <a:gd name="connsiteY13" fmla="*/ 246178 h 779578"/>
              <a:gd name="connsiteX14" fmla="*/ 474133 w 694266"/>
              <a:gd name="connsiteY14" fmla="*/ 203845 h 779578"/>
              <a:gd name="connsiteX15" fmla="*/ 499533 w 694266"/>
              <a:gd name="connsiteY15" fmla="*/ 178445 h 779578"/>
              <a:gd name="connsiteX16" fmla="*/ 541866 w 694266"/>
              <a:gd name="connsiteY16" fmla="*/ 144578 h 779578"/>
              <a:gd name="connsiteX17" fmla="*/ 558800 w 694266"/>
              <a:gd name="connsiteY17" fmla="*/ 119178 h 779578"/>
              <a:gd name="connsiteX18" fmla="*/ 618066 w 694266"/>
              <a:gd name="connsiteY18" fmla="*/ 68378 h 779578"/>
              <a:gd name="connsiteX19" fmla="*/ 685800 w 694266"/>
              <a:gd name="connsiteY19" fmla="*/ 645 h 779578"/>
              <a:gd name="connsiteX20" fmla="*/ 694266 w 694266"/>
              <a:gd name="connsiteY20" fmla="*/ 645 h 77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266" h="779578">
                <a:moveTo>
                  <a:pt x="0" y="500178"/>
                </a:moveTo>
                <a:cubicBezTo>
                  <a:pt x="7386" y="508796"/>
                  <a:pt x="65414" y="579560"/>
                  <a:pt x="84666" y="593312"/>
                </a:cubicBezTo>
                <a:cubicBezTo>
                  <a:pt x="91928" y="598499"/>
                  <a:pt x="101599" y="598956"/>
                  <a:pt x="110066" y="601778"/>
                </a:cubicBezTo>
                <a:cubicBezTo>
                  <a:pt x="204537" y="669258"/>
                  <a:pt x="138495" y="614937"/>
                  <a:pt x="220133" y="703378"/>
                </a:cubicBezTo>
                <a:cubicBezTo>
                  <a:pt x="289725" y="778769"/>
                  <a:pt x="252722" y="726861"/>
                  <a:pt x="287866" y="779578"/>
                </a:cubicBezTo>
                <a:cubicBezTo>
                  <a:pt x="293511" y="771111"/>
                  <a:pt x="302123" y="763995"/>
                  <a:pt x="304800" y="754178"/>
                </a:cubicBezTo>
                <a:cubicBezTo>
                  <a:pt x="310787" y="732226"/>
                  <a:pt x="309525" y="708889"/>
                  <a:pt x="313266" y="686445"/>
                </a:cubicBezTo>
                <a:cubicBezTo>
                  <a:pt x="315179" y="674967"/>
                  <a:pt x="318911" y="663867"/>
                  <a:pt x="321733" y="652578"/>
                </a:cubicBezTo>
                <a:cubicBezTo>
                  <a:pt x="324555" y="610245"/>
                  <a:pt x="323225" y="567428"/>
                  <a:pt x="330200" y="525578"/>
                </a:cubicBezTo>
                <a:cubicBezTo>
                  <a:pt x="331873" y="515541"/>
                  <a:pt x="344209" y="509924"/>
                  <a:pt x="347133" y="500178"/>
                </a:cubicBezTo>
                <a:cubicBezTo>
                  <a:pt x="352867" y="481064"/>
                  <a:pt x="352030" y="460546"/>
                  <a:pt x="355600" y="440912"/>
                </a:cubicBezTo>
                <a:cubicBezTo>
                  <a:pt x="358498" y="424975"/>
                  <a:pt x="379499" y="351380"/>
                  <a:pt x="381000" y="347778"/>
                </a:cubicBezTo>
                <a:cubicBezTo>
                  <a:pt x="392452" y="320295"/>
                  <a:pt x="414713" y="295500"/>
                  <a:pt x="431800" y="271578"/>
                </a:cubicBezTo>
                <a:cubicBezTo>
                  <a:pt x="437714" y="263298"/>
                  <a:pt x="443340" y="254807"/>
                  <a:pt x="448733" y="246178"/>
                </a:cubicBezTo>
                <a:cubicBezTo>
                  <a:pt x="457455" y="232223"/>
                  <a:pt x="464259" y="217010"/>
                  <a:pt x="474133" y="203845"/>
                </a:cubicBezTo>
                <a:cubicBezTo>
                  <a:pt x="481317" y="194266"/>
                  <a:pt x="490335" y="186110"/>
                  <a:pt x="499533" y="178445"/>
                </a:cubicBezTo>
                <a:cubicBezTo>
                  <a:pt x="525942" y="156438"/>
                  <a:pt x="522157" y="169215"/>
                  <a:pt x="541866" y="144578"/>
                </a:cubicBezTo>
                <a:cubicBezTo>
                  <a:pt x="548223" y="136632"/>
                  <a:pt x="551605" y="126373"/>
                  <a:pt x="558800" y="119178"/>
                </a:cubicBezTo>
                <a:cubicBezTo>
                  <a:pt x="577199" y="100779"/>
                  <a:pt x="599667" y="86777"/>
                  <a:pt x="618066" y="68378"/>
                </a:cubicBezTo>
                <a:cubicBezTo>
                  <a:pt x="664218" y="22226"/>
                  <a:pt x="634767" y="31265"/>
                  <a:pt x="685800" y="645"/>
                </a:cubicBezTo>
                <a:cubicBezTo>
                  <a:pt x="688220" y="-807"/>
                  <a:pt x="691444" y="645"/>
                  <a:pt x="694266" y="64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Freeform: Shape 33">
            <a:extLst>
              <a:ext uri="{FF2B5EF4-FFF2-40B4-BE49-F238E27FC236}">
                <a16:creationId xmlns:a16="http://schemas.microsoft.com/office/drawing/2014/main" id="{E83BE4BA-7C09-42FD-9029-E16C84471232}"/>
              </a:ext>
            </a:extLst>
          </p:cNvPr>
          <p:cNvSpPr/>
          <p:nvPr/>
        </p:nvSpPr>
        <p:spPr>
          <a:xfrm>
            <a:off x="611084" y="2230628"/>
            <a:ext cx="128381" cy="100261"/>
          </a:xfrm>
          <a:custGeom>
            <a:avLst/>
            <a:gdLst>
              <a:gd name="connsiteX0" fmla="*/ 0 w 694266"/>
              <a:gd name="connsiteY0" fmla="*/ 500178 h 779578"/>
              <a:gd name="connsiteX1" fmla="*/ 84666 w 694266"/>
              <a:gd name="connsiteY1" fmla="*/ 593312 h 779578"/>
              <a:gd name="connsiteX2" fmla="*/ 110066 w 694266"/>
              <a:gd name="connsiteY2" fmla="*/ 601778 h 779578"/>
              <a:gd name="connsiteX3" fmla="*/ 220133 w 694266"/>
              <a:gd name="connsiteY3" fmla="*/ 703378 h 779578"/>
              <a:gd name="connsiteX4" fmla="*/ 287866 w 694266"/>
              <a:gd name="connsiteY4" fmla="*/ 779578 h 779578"/>
              <a:gd name="connsiteX5" fmla="*/ 304800 w 694266"/>
              <a:gd name="connsiteY5" fmla="*/ 754178 h 779578"/>
              <a:gd name="connsiteX6" fmla="*/ 313266 w 694266"/>
              <a:gd name="connsiteY6" fmla="*/ 686445 h 779578"/>
              <a:gd name="connsiteX7" fmla="*/ 321733 w 694266"/>
              <a:gd name="connsiteY7" fmla="*/ 652578 h 779578"/>
              <a:gd name="connsiteX8" fmla="*/ 330200 w 694266"/>
              <a:gd name="connsiteY8" fmla="*/ 525578 h 779578"/>
              <a:gd name="connsiteX9" fmla="*/ 347133 w 694266"/>
              <a:gd name="connsiteY9" fmla="*/ 500178 h 779578"/>
              <a:gd name="connsiteX10" fmla="*/ 355600 w 694266"/>
              <a:gd name="connsiteY10" fmla="*/ 440912 h 779578"/>
              <a:gd name="connsiteX11" fmla="*/ 381000 w 694266"/>
              <a:gd name="connsiteY11" fmla="*/ 347778 h 779578"/>
              <a:gd name="connsiteX12" fmla="*/ 431800 w 694266"/>
              <a:gd name="connsiteY12" fmla="*/ 271578 h 779578"/>
              <a:gd name="connsiteX13" fmla="*/ 448733 w 694266"/>
              <a:gd name="connsiteY13" fmla="*/ 246178 h 779578"/>
              <a:gd name="connsiteX14" fmla="*/ 474133 w 694266"/>
              <a:gd name="connsiteY14" fmla="*/ 203845 h 779578"/>
              <a:gd name="connsiteX15" fmla="*/ 499533 w 694266"/>
              <a:gd name="connsiteY15" fmla="*/ 178445 h 779578"/>
              <a:gd name="connsiteX16" fmla="*/ 541866 w 694266"/>
              <a:gd name="connsiteY16" fmla="*/ 144578 h 779578"/>
              <a:gd name="connsiteX17" fmla="*/ 558800 w 694266"/>
              <a:gd name="connsiteY17" fmla="*/ 119178 h 779578"/>
              <a:gd name="connsiteX18" fmla="*/ 618066 w 694266"/>
              <a:gd name="connsiteY18" fmla="*/ 68378 h 779578"/>
              <a:gd name="connsiteX19" fmla="*/ 685800 w 694266"/>
              <a:gd name="connsiteY19" fmla="*/ 645 h 779578"/>
              <a:gd name="connsiteX20" fmla="*/ 694266 w 694266"/>
              <a:gd name="connsiteY20" fmla="*/ 645 h 77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266" h="779578">
                <a:moveTo>
                  <a:pt x="0" y="500178"/>
                </a:moveTo>
                <a:cubicBezTo>
                  <a:pt x="7386" y="508796"/>
                  <a:pt x="65414" y="579560"/>
                  <a:pt x="84666" y="593312"/>
                </a:cubicBezTo>
                <a:cubicBezTo>
                  <a:pt x="91928" y="598499"/>
                  <a:pt x="101599" y="598956"/>
                  <a:pt x="110066" y="601778"/>
                </a:cubicBezTo>
                <a:cubicBezTo>
                  <a:pt x="204537" y="669258"/>
                  <a:pt x="138495" y="614937"/>
                  <a:pt x="220133" y="703378"/>
                </a:cubicBezTo>
                <a:cubicBezTo>
                  <a:pt x="289725" y="778769"/>
                  <a:pt x="252722" y="726861"/>
                  <a:pt x="287866" y="779578"/>
                </a:cubicBezTo>
                <a:cubicBezTo>
                  <a:pt x="293511" y="771111"/>
                  <a:pt x="302123" y="763995"/>
                  <a:pt x="304800" y="754178"/>
                </a:cubicBezTo>
                <a:cubicBezTo>
                  <a:pt x="310787" y="732226"/>
                  <a:pt x="309525" y="708889"/>
                  <a:pt x="313266" y="686445"/>
                </a:cubicBezTo>
                <a:cubicBezTo>
                  <a:pt x="315179" y="674967"/>
                  <a:pt x="318911" y="663867"/>
                  <a:pt x="321733" y="652578"/>
                </a:cubicBezTo>
                <a:cubicBezTo>
                  <a:pt x="324555" y="610245"/>
                  <a:pt x="323225" y="567428"/>
                  <a:pt x="330200" y="525578"/>
                </a:cubicBezTo>
                <a:cubicBezTo>
                  <a:pt x="331873" y="515541"/>
                  <a:pt x="344209" y="509924"/>
                  <a:pt x="347133" y="500178"/>
                </a:cubicBezTo>
                <a:cubicBezTo>
                  <a:pt x="352867" y="481064"/>
                  <a:pt x="352030" y="460546"/>
                  <a:pt x="355600" y="440912"/>
                </a:cubicBezTo>
                <a:cubicBezTo>
                  <a:pt x="358498" y="424975"/>
                  <a:pt x="379499" y="351380"/>
                  <a:pt x="381000" y="347778"/>
                </a:cubicBezTo>
                <a:cubicBezTo>
                  <a:pt x="392452" y="320295"/>
                  <a:pt x="414713" y="295500"/>
                  <a:pt x="431800" y="271578"/>
                </a:cubicBezTo>
                <a:cubicBezTo>
                  <a:pt x="437714" y="263298"/>
                  <a:pt x="443340" y="254807"/>
                  <a:pt x="448733" y="246178"/>
                </a:cubicBezTo>
                <a:cubicBezTo>
                  <a:pt x="457455" y="232223"/>
                  <a:pt x="464259" y="217010"/>
                  <a:pt x="474133" y="203845"/>
                </a:cubicBezTo>
                <a:cubicBezTo>
                  <a:pt x="481317" y="194266"/>
                  <a:pt x="490335" y="186110"/>
                  <a:pt x="499533" y="178445"/>
                </a:cubicBezTo>
                <a:cubicBezTo>
                  <a:pt x="525942" y="156438"/>
                  <a:pt x="522157" y="169215"/>
                  <a:pt x="541866" y="144578"/>
                </a:cubicBezTo>
                <a:cubicBezTo>
                  <a:pt x="548223" y="136632"/>
                  <a:pt x="551605" y="126373"/>
                  <a:pt x="558800" y="119178"/>
                </a:cubicBezTo>
                <a:cubicBezTo>
                  <a:pt x="577199" y="100779"/>
                  <a:pt x="599667" y="86777"/>
                  <a:pt x="618066" y="68378"/>
                </a:cubicBezTo>
                <a:cubicBezTo>
                  <a:pt x="664218" y="22226"/>
                  <a:pt x="634767" y="31265"/>
                  <a:pt x="685800" y="645"/>
                </a:cubicBezTo>
                <a:cubicBezTo>
                  <a:pt x="688220" y="-807"/>
                  <a:pt x="691444" y="645"/>
                  <a:pt x="694266" y="64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Freeform: Shape 34">
            <a:extLst>
              <a:ext uri="{FF2B5EF4-FFF2-40B4-BE49-F238E27FC236}">
                <a16:creationId xmlns:a16="http://schemas.microsoft.com/office/drawing/2014/main" id="{E4886580-CB02-4A2C-9A57-596FAFE74359}"/>
              </a:ext>
            </a:extLst>
          </p:cNvPr>
          <p:cNvSpPr/>
          <p:nvPr/>
        </p:nvSpPr>
        <p:spPr>
          <a:xfrm>
            <a:off x="630441" y="2407798"/>
            <a:ext cx="128381" cy="100261"/>
          </a:xfrm>
          <a:custGeom>
            <a:avLst/>
            <a:gdLst>
              <a:gd name="connsiteX0" fmla="*/ 0 w 694266"/>
              <a:gd name="connsiteY0" fmla="*/ 500178 h 779578"/>
              <a:gd name="connsiteX1" fmla="*/ 84666 w 694266"/>
              <a:gd name="connsiteY1" fmla="*/ 593312 h 779578"/>
              <a:gd name="connsiteX2" fmla="*/ 110066 w 694266"/>
              <a:gd name="connsiteY2" fmla="*/ 601778 h 779578"/>
              <a:gd name="connsiteX3" fmla="*/ 220133 w 694266"/>
              <a:gd name="connsiteY3" fmla="*/ 703378 h 779578"/>
              <a:gd name="connsiteX4" fmla="*/ 287866 w 694266"/>
              <a:gd name="connsiteY4" fmla="*/ 779578 h 779578"/>
              <a:gd name="connsiteX5" fmla="*/ 304800 w 694266"/>
              <a:gd name="connsiteY5" fmla="*/ 754178 h 779578"/>
              <a:gd name="connsiteX6" fmla="*/ 313266 w 694266"/>
              <a:gd name="connsiteY6" fmla="*/ 686445 h 779578"/>
              <a:gd name="connsiteX7" fmla="*/ 321733 w 694266"/>
              <a:gd name="connsiteY7" fmla="*/ 652578 h 779578"/>
              <a:gd name="connsiteX8" fmla="*/ 330200 w 694266"/>
              <a:gd name="connsiteY8" fmla="*/ 525578 h 779578"/>
              <a:gd name="connsiteX9" fmla="*/ 347133 w 694266"/>
              <a:gd name="connsiteY9" fmla="*/ 500178 h 779578"/>
              <a:gd name="connsiteX10" fmla="*/ 355600 w 694266"/>
              <a:gd name="connsiteY10" fmla="*/ 440912 h 779578"/>
              <a:gd name="connsiteX11" fmla="*/ 381000 w 694266"/>
              <a:gd name="connsiteY11" fmla="*/ 347778 h 779578"/>
              <a:gd name="connsiteX12" fmla="*/ 431800 w 694266"/>
              <a:gd name="connsiteY12" fmla="*/ 271578 h 779578"/>
              <a:gd name="connsiteX13" fmla="*/ 448733 w 694266"/>
              <a:gd name="connsiteY13" fmla="*/ 246178 h 779578"/>
              <a:gd name="connsiteX14" fmla="*/ 474133 w 694266"/>
              <a:gd name="connsiteY14" fmla="*/ 203845 h 779578"/>
              <a:gd name="connsiteX15" fmla="*/ 499533 w 694266"/>
              <a:gd name="connsiteY15" fmla="*/ 178445 h 779578"/>
              <a:gd name="connsiteX16" fmla="*/ 541866 w 694266"/>
              <a:gd name="connsiteY16" fmla="*/ 144578 h 779578"/>
              <a:gd name="connsiteX17" fmla="*/ 558800 w 694266"/>
              <a:gd name="connsiteY17" fmla="*/ 119178 h 779578"/>
              <a:gd name="connsiteX18" fmla="*/ 618066 w 694266"/>
              <a:gd name="connsiteY18" fmla="*/ 68378 h 779578"/>
              <a:gd name="connsiteX19" fmla="*/ 685800 w 694266"/>
              <a:gd name="connsiteY19" fmla="*/ 645 h 779578"/>
              <a:gd name="connsiteX20" fmla="*/ 694266 w 694266"/>
              <a:gd name="connsiteY20" fmla="*/ 645 h 77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266" h="779578">
                <a:moveTo>
                  <a:pt x="0" y="500178"/>
                </a:moveTo>
                <a:cubicBezTo>
                  <a:pt x="7386" y="508796"/>
                  <a:pt x="65414" y="579560"/>
                  <a:pt x="84666" y="593312"/>
                </a:cubicBezTo>
                <a:cubicBezTo>
                  <a:pt x="91928" y="598499"/>
                  <a:pt x="101599" y="598956"/>
                  <a:pt x="110066" y="601778"/>
                </a:cubicBezTo>
                <a:cubicBezTo>
                  <a:pt x="204537" y="669258"/>
                  <a:pt x="138495" y="614937"/>
                  <a:pt x="220133" y="703378"/>
                </a:cubicBezTo>
                <a:cubicBezTo>
                  <a:pt x="289725" y="778769"/>
                  <a:pt x="252722" y="726861"/>
                  <a:pt x="287866" y="779578"/>
                </a:cubicBezTo>
                <a:cubicBezTo>
                  <a:pt x="293511" y="771111"/>
                  <a:pt x="302123" y="763995"/>
                  <a:pt x="304800" y="754178"/>
                </a:cubicBezTo>
                <a:cubicBezTo>
                  <a:pt x="310787" y="732226"/>
                  <a:pt x="309525" y="708889"/>
                  <a:pt x="313266" y="686445"/>
                </a:cubicBezTo>
                <a:cubicBezTo>
                  <a:pt x="315179" y="674967"/>
                  <a:pt x="318911" y="663867"/>
                  <a:pt x="321733" y="652578"/>
                </a:cubicBezTo>
                <a:cubicBezTo>
                  <a:pt x="324555" y="610245"/>
                  <a:pt x="323225" y="567428"/>
                  <a:pt x="330200" y="525578"/>
                </a:cubicBezTo>
                <a:cubicBezTo>
                  <a:pt x="331873" y="515541"/>
                  <a:pt x="344209" y="509924"/>
                  <a:pt x="347133" y="500178"/>
                </a:cubicBezTo>
                <a:cubicBezTo>
                  <a:pt x="352867" y="481064"/>
                  <a:pt x="352030" y="460546"/>
                  <a:pt x="355600" y="440912"/>
                </a:cubicBezTo>
                <a:cubicBezTo>
                  <a:pt x="358498" y="424975"/>
                  <a:pt x="379499" y="351380"/>
                  <a:pt x="381000" y="347778"/>
                </a:cubicBezTo>
                <a:cubicBezTo>
                  <a:pt x="392452" y="320295"/>
                  <a:pt x="414713" y="295500"/>
                  <a:pt x="431800" y="271578"/>
                </a:cubicBezTo>
                <a:cubicBezTo>
                  <a:pt x="437714" y="263298"/>
                  <a:pt x="443340" y="254807"/>
                  <a:pt x="448733" y="246178"/>
                </a:cubicBezTo>
                <a:cubicBezTo>
                  <a:pt x="457455" y="232223"/>
                  <a:pt x="464259" y="217010"/>
                  <a:pt x="474133" y="203845"/>
                </a:cubicBezTo>
                <a:cubicBezTo>
                  <a:pt x="481317" y="194266"/>
                  <a:pt x="490335" y="186110"/>
                  <a:pt x="499533" y="178445"/>
                </a:cubicBezTo>
                <a:cubicBezTo>
                  <a:pt x="525942" y="156438"/>
                  <a:pt x="522157" y="169215"/>
                  <a:pt x="541866" y="144578"/>
                </a:cubicBezTo>
                <a:cubicBezTo>
                  <a:pt x="548223" y="136632"/>
                  <a:pt x="551605" y="126373"/>
                  <a:pt x="558800" y="119178"/>
                </a:cubicBezTo>
                <a:cubicBezTo>
                  <a:pt x="577199" y="100779"/>
                  <a:pt x="599667" y="86777"/>
                  <a:pt x="618066" y="68378"/>
                </a:cubicBezTo>
                <a:cubicBezTo>
                  <a:pt x="664218" y="22226"/>
                  <a:pt x="634767" y="31265"/>
                  <a:pt x="685800" y="645"/>
                </a:cubicBezTo>
                <a:cubicBezTo>
                  <a:pt x="688220" y="-807"/>
                  <a:pt x="691444" y="645"/>
                  <a:pt x="694266" y="64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Freeform: Shape 35">
            <a:extLst>
              <a:ext uri="{FF2B5EF4-FFF2-40B4-BE49-F238E27FC236}">
                <a16:creationId xmlns:a16="http://schemas.microsoft.com/office/drawing/2014/main" id="{5DAC0D31-CDD4-4163-8D36-91F9ABEA5EA8}"/>
              </a:ext>
            </a:extLst>
          </p:cNvPr>
          <p:cNvSpPr/>
          <p:nvPr/>
        </p:nvSpPr>
        <p:spPr>
          <a:xfrm>
            <a:off x="621645" y="2584350"/>
            <a:ext cx="128381" cy="100261"/>
          </a:xfrm>
          <a:custGeom>
            <a:avLst/>
            <a:gdLst>
              <a:gd name="connsiteX0" fmla="*/ 0 w 694266"/>
              <a:gd name="connsiteY0" fmla="*/ 500178 h 779578"/>
              <a:gd name="connsiteX1" fmla="*/ 84666 w 694266"/>
              <a:gd name="connsiteY1" fmla="*/ 593312 h 779578"/>
              <a:gd name="connsiteX2" fmla="*/ 110066 w 694266"/>
              <a:gd name="connsiteY2" fmla="*/ 601778 h 779578"/>
              <a:gd name="connsiteX3" fmla="*/ 220133 w 694266"/>
              <a:gd name="connsiteY3" fmla="*/ 703378 h 779578"/>
              <a:gd name="connsiteX4" fmla="*/ 287866 w 694266"/>
              <a:gd name="connsiteY4" fmla="*/ 779578 h 779578"/>
              <a:gd name="connsiteX5" fmla="*/ 304800 w 694266"/>
              <a:gd name="connsiteY5" fmla="*/ 754178 h 779578"/>
              <a:gd name="connsiteX6" fmla="*/ 313266 w 694266"/>
              <a:gd name="connsiteY6" fmla="*/ 686445 h 779578"/>
              <a:gd name="connsiteX7" fmla="*/ 321733 w 694266"/>
              <a:gd name="connsiteY7" fmla="*/ 652578 h 779578"/>
              <a:gd name="connsiteX8" fmla="*/ 330200 w 694266"/>
              <a:gd name="connsiteY8" fmla="*/ 525578 h 779578"/>
              <a:gd name="connsiteX9" fmla="*/ 347133 w 694266"/>
              <a:gd name="connsiteY9" fmla="*/ 500178 h 779578"/>
              <a:gd name="connsiteX10" fmla="*/ 355600 w 694266"/>
              <a:gd name="connsiteY10" fmla="*/ 440912 h 779578"/>
              <a:gd name="connsiteX11" fmla="*/ 381000 w 694266"/>
              <a:gd name="connsiteY11" fmla="*/ 347778 h 779578"/>
              <a:gd name="connsiteX12" fmla="*/ 431800 w 694266"/>
              <a:gd name="connsiteY12" fmla="*/ 271578 h 779578"/>
              <a:gd name="connsiteX13" fmla="*/ 448733 w 694266"/>
              <a:gd name="connsiteY13" fmla="*/ 246178 h 779578"/>
              <a:gd name="connsiteX14" fmla="*/ 474133 w 694266"/>
              <a:gd name="connsiteY14" fmla="*/ 203845 h 779578"/>
              <a:gd name="connsiteX15" fmla="*/ 499533 w 694266"/>
              <a:gd name="connsiteY15" fmla="*/ 178445 h 779578"/>
              <a:gd name="connsiteX16" fmla="*/ 541866 w 694266"/>
              <a:gd name="connsiteY16" fmla="*/ 144578 h 779578"/>
              <a:gd name="connsiteX17" fmla="*/ 558800 w 694266"/>
              <a:gd name="connsiteY17" fmla="*/ 119178 h 779578"/>
              <a:gd name="connsiteX18" fmla="*/ 618066 w 694266"/>
              <a:gd name="connsiteY18" fmla="*/ 68378 h 779578"/>
              <a:gd name="connsiteX19" fmla="*/ 685800 w 694266"/>
              <a:gd name="connsiteY19" fmla="*/ 645 h 779578"/>
              <a:gd name="connsiteX20" fmla="*/ 694266 w 694266"/>
              <a:gd name="connsiteY20" fmla="*/ 645 h 77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266" h="779578">
                <a:moveTo>
                  <a:pt x="0" y="500178"/>
                </a:moveTo>
                <a:cubicBezTo>
                  <a:pt x="7386" y="508796"/>
                  <a:pt x="65414" y="579560"/>
                  <a:pt x="84666" y="593312"/>
                </a:cubicBezTo>
                <a:cubicBezTo>
                  <a:pt x="91928" y="598499"/>
                  <a:pt x="101599" y="598956"/>
                  <a:pt x="110066" y="601778"/>
                </a:cubicBezTo>
                <a:cubicBezTo>
                  <a:pt x="204537" y="669258"/>
                  <a:pt x="138495" y="614937"/>
                  <a:pt x="220133" y="703378"/>
                </a:cubicBezTo>
                <a:cubicBezTo>
                  <a:pt x="289725" y="778769"/>
                  <a:pt x="252722" y="726861"/>
                  <a:pt x="287866" y="779578"/>
                </a:cubicBezTo>
                <a:cubicBezTo>
                  <a:pt x="293511" y="771111"/>
                  <a:pt x="302123" y="763995"/>
                  <a:pt x="304800" y="754178"/>
                </a:cubicBezTo>
                <a:cubicBezTo>
                  <a:pt x="310787" y="732226"/>
                  <a:pt x="309525" y="708889"/>
                  <a:pt x="313266" y="686445"/>
                </a:cubicBezTo>
                <a:cubicBezTo>
                  <a:pt x="315179" y="674967"/>
                  <a:pt x="318911" y="663867"/>
                  <a:pt x="321733" y="652578"/>
                </a:cubicBezTo>
                <a:cubicBezTo>
                  <a:pt x="324555" y="610245"/>
                  <a:pt x="323225" y="567428"/>
                  <a:pt x="330200" y="525578"/>
                </a:cubicBezTo>
                <a:cubicBezTo>
                  <a:pt x="331873" y="515541"/>
                  <a:pt x="344209" y="509924"/>
                  <a:pt x="347133" y="500178"/>
                </a:cubicBezTo>
                <a:cubicBezTo>
                  <a:pt x="352867" y="481064"/>
                  <a:pt x="352030" y="460546"/>
                  <a:pt x="355600" y="440912"/>
                </a:cubicBezTo>
                <a:cubicBezTo>
                  <a:pt x="358498" y="424975"/>
                  <a:pt x="379499" y="351380"/>
                  <a:pt x="381000" y="347778"/>
                </a:cubicBezTo>
                <a:cubicBezTo>
                  <a:pt x="392452" y="320295"/>
                  <a:pt x="414713" y="295500"/>
                  <a:pt x="431800" y="271578"/>
                </a:cubicBezTo>
                <a:cubicBezTo>
                  <a:pt x="437714" y="263298"/>
                  <a:pt x="443340" y="254807"/>
                  <a:pt x="448733" y="246178"/>
                </a:cubicBezTo>
                <a:cubicBezTo>
                  <a:pt x="457455" y="232223"/>
                  <a:pt x="464259" y="217010"/>
                  <a:pt x="474133" y="203845"/>
                </a:cubicBezTo>
                <a:cubicBezTo>
                  <a:pt x="481317" y="194266"/>
                  <a:pt x="490335" y="186110"/>
                  <a:pt x="499533" y="178445"/>
                </a:cubicBezTo>
                <a:cubicBezTo>
                  <a:pt x="525942" y="156438"/>
                  <a:pt x="522157" y="169215"/>
                  <a:pt x="541866" y="144578"/>
                </a:cubicBezTo>
                <a:cubicBezTo>
                  <a:pt x="548223" y="136632"/>
                  <a:pt x="551605" y="126373"/>
                  <a:pt x="558800" y="119178"/>
                </a:cubicBezTo>
                <a:cubicBezTo>
                  <a:pt x="577199" y="100779"/>
                  <a:pt x="599667" y="86777"/>
                  <a:pt x="618066" y="68378"/>
                </a:cubicBezTo>
                <a:cubicBezTo>
                  <a:pt x="664218" y="22226"/>
                  <a:pt x="634767" y="31265"/>
                  <a:pt x="685800" y="645"/>
                </a:cubicBezTo>
                <a:cubicBezTo>
                  <a:pt x="688220" y="-807"/>
                  <a:pt x="691444" y="645"/>
                  <a:pt x="694266" y="64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Freeform: Shape 36">
            <a:extLst>
              <a:ext uri="{FF2B5EF4-FFF2-40B4-BE49-F238E27FC236}">
                <a16:creationId xmlns:a16="http://schemas.microsoft.com/office/drawing/2014/main" id="{41F75702-A38D-41F2-8253-F6C81D35775A}"/>
              </a:ext>
            </a:extLst>
          </p:cNvPr>
          <p:cNvSpPr/>
          <p:nvPr/>
        </p:nvSpPr>
        <p:spPr>
          <a:xfrm>
            <a:off x="3098144" y="2061395"/>
            <a:ext cx="128381" cy="100261"/>
          </a:xfrm>
          <a:custGeom>
            <a:avLst/>
            <a:gdLst>
              <a:gd name="connsiteX0" fmla="*/ 0 w 694266"/>
              <a:gd name="connsiteY0" fmla="*/ 500178 h 779578"/>
              <a:gd name="connsiteX1" fmla="*/ 84666 w 694266"/>
              <a:gd name="connsiteY1" fmla="*/ 593312 h 779578"/>
              <a:gd name="connsiteX2" fmla="*/ 110066 w 694266"/>
              <a:gd name="connsiteY2" fmla="*/ 601778 h 779578"/>
              <a:gd name="connsiteX3" fmla="*/ 220133 w 694266"/>
              <a:gd name="connsiteY3" fmla="*/ 703378 h 779578"/>
              <a:gd name="connsiteX4" fmla="*/ 287866 w 694266"/>
              <a:gd name="connsiteY4" fmla="*/ 779578 h 779578"/>
              <a:gd name="connsiteX5" fmla="*/ 304800 w 694266"/>
              <a:gd name="connsiteY5" fmla="*/ 754178 h 779578"/>
              <a:gd name="connsiteX6" fmla="*/ 313266 w 694266"/>
              <a:gd name="connsiteY6" fmla="*/ 686445 h 779578"/>
              <a:gd name="connsiteX7" fmla="*/ 321733 w 694266"/>
              <a:gd name="connsiteY7" fmla="*/ 652578 h 779578"/>
              <a:gd name="connsiteX8" fmla="*/ 330200 w 694266"/>
              <a:gd name="connsiteY8" fmla="*/ 525578 h 779578"/>
              <a:gd name="connsiteX9" fmla="*/ 347133 w 694266"/>
              <a:gd name="connsiteY9" fmla="*/ 500178 h 779578"/>
              <a:gd name="connsiteX10" fmla="*/ 355600 w 694266"/>
              <a:gd name="connsiteY10" fmla="*/ 440912 h 779578"/>
              <a:gd name="connsiteX11" fmla="*/ 381000 w 694266"/>
              <a:gd name="connsiteY11" fmla="*/ 347778 h 779578"/>
              <a:gd name="connsiteX12" fmla="*/ 431800 w 694266"/>
              <a:gd name="connsiteY12" fmla="*/ 271578 h 779578"/>
              <a:gd name="connsiteX13" fmla="*/ 448733 w 694266"/>
              <a:gd name="connsiteY13" fmla="*/ 246178 h 779578"/>
              <a:gd name="connsiteX14" fmla="*/ 474133 w 694266"/>
              <a:gd name="connsiteY14" fmla="*/ 203845 h 779578"/>
              <a:gd name="connsiteX15" fmla="*/ 499533 w 694266"/>
              <a:gd name="connsiteY15" fmla="*/ 178445 h 779578"/>
              <a:gd name="connsiteX16" fmla="*/ 541866 w 694266"/>
              <a:gd name="connsiteY16" fmla="*/ 144578 h 779578"/>
              <a:gd name="connsiteX17" fmla="*/ 558800 w 694266"/>
              <a:gd name="connsiteY17" fmla="*/ 119178 h 779578"/>
              <a:gd name="connsiteX18" fmla="*/ 618066 w 694266"/>
              <a:gd name="connsiteY18" fmla="*/ 68378 h 779578"/>
              <a:gd name="connsiteX19" fmla="*/ 685800 w 694266"/>
              <a:gd name="connsiteY19" fmla="*/ 645 h 779578"/>
              <a:gd name="connsiteX20" fmla="*/ 694266 w 694266"/>
              <a:gd name="connsiteY20" fmla="*/ 645 h 77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266" h="779578">
                <a:moveTo>
                  <a:pt x="0" y="500178"/>
                </a:moveTo>
                <a:cubicBezTo>
                  <a:pt x="7386" y="508796"/>
                  <a:pt x="65414" y="579560"/>
                  <a:pt x="84666" y="593312"/>
                </a:cubicBezTo>
                <a:cubicBezTo>
                  <a:pt x="91928" y="598499"/>
                  <a:pt x="101599" y="598956"/>
                  <a:pt x="110066" y="601778"/>
                </a:cubicBezTo>
                <a:cubicBezTo>
                  <a:pt x="204537" y="669258"/>
                  <a:pt x="138495" y="614937"/>
                  <a:pt x="220133" y="703378"/>
                </a:cubicBezTo>
                <a:cubicBezTo>
                  <a:pt x="289725" y="778769"/>
                  <a:pt x="252722" y="726861"/>
                  <a:pt x="287866" y="779578"/>
                </a:cubicBezTo>
                <a:cubicBezTo>
                  <a:pt x="293511" y="771111"/>
                  <a:pt x="302123" y="763995"/>
                  <a:pt x="304800" y="754178"/>
                </a:cubicBezTo>
                <a:cubicBezTo>
                  <a:pt x="310787" y="732226"/>
                  <a:pt x="309525" y="708889"/>
                  <a:pt x="313266" y="686445"/>
                </a:cubicBezTo>
                <a:cubicBezTo>
                  <a:pt x="315179" y="674967"/>
                  <a:pt x="318911" y="663867"/>
                  <a:pt x="321733" y="652578"/>
                </a:cubicBezTo>
                <a:cubicBezTo>
                  <a:pt x="324555" y="610245"/>
                  <a:pt x="323225" y="567428"/>
                  <a:pt x="330200" y="525578"/>
                </a:cubicBezTo>
                <a:cubicBezTo>
                  <a:pt x="331873" y="515541"/>
                  <a:pt x="344209" y="509924"/>
                  <a:pt x="347133" y="500178"/>
                </a:cubicBezTo>
                <a:cubicBezTo>
                  <a:pt x="352867" y="481064"/>
                  <a:pt x="352030" y="460546"/>
                  <a:pt x="355600" y="440912"/>
                </a:cubicBezTo>
                <a:cubicBezTo>
                  <a:pt x="358498" y="424975"/>
                  <a:pt x="379499" y="351380"/>
                  <a:pt x="381000" y="347778"/>
                </a:cubicBezTo>
                <a:cubicBezTo>
                  <a:pt x="392452" y="320295"/>
                  <a:pt x="414713" y="295500"/>
                  <a:pt x="431800" y="271578"/>
                </a:cubicBezTo>
                <a:cubicBezTo>
                  <a:pt x="437714" y="263298"/>
                  <a:pt x="443340" y="254807"/>
                  <a:pt x="448733" y="246178"/>
                </a:cubicBezTo>
                <a:cubicBezTo>
                  <a:pt x="457455" y="232223"/>
                  <a:pt x="464259" y="217010"/>
                  <a:pt x="474133" y="203845"/>
                </a:cubicBezTo>
                <a:cubicBezTo>
                  <a:pt x="481317" y="194266"/>
                  <a:pt x="490335" y="186110"/>
                  <a:pt x="499533" y="178445"/>
                </a:cubicBezTo>
                <a:cubicBezTo>
                  <a:pt x="525942" y="156438"/>
                  <a:pt x="522157" y="169215"/>
                  <a:pt x="541866" y="144578"/>
                </a:cubicBezTo>
                <a:cubicBezTo>
                  <a:pt x="548223" y="136632"/>
                  <a:pt x="551605" y="126373"/>
                  <a:pt x="558800" y="119178"/>
                </a:cubicBezTo>
                <a:cubicBezTo>
                  <a:pt x="577199" y="100779"/>
                  <a:pt x="599667" y="86777"/>
                  <a:pt x="618066" y="68378"/>
                </a:cubicBezTo>
                <a:cubicBezTo>
                  <a:pt x="664218" y="22226"/>
                  <a:pt x="634767" y="31265"/>
                  <a:pt x="685800" y="645"/>
                </a:cubicBezTo>
                <a:cubicBezTo>
                  <a:pt x="688220" y="-807"/>
                  <a:pt x="691444" y="645"/>
                  <a:pt x="694266" y="64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Freeform: Shape 37">
            <a:extLst>
              <a:ext uri="{FF2B5EF4-FFF2-40B4-BE49-F238E27FC236}">
                <a16:creationId xmlns:a16="http://schemas.microsoft.com/office/drawing/2014/main" id="{CF4C8067-CE97-4704-AA92-27C591971ABA}"/>
              </a:ext>
            </a:extLst>
          </p:cNvPr>
          <p:cNvSpPr/>
          <p:nvPr/>
        </p:nvSpPr>
        <p:spPr>
          <a:xfrm>
            <a:off x="3089348" y="2237947"/>
            <a:ext cx="128381" cy="100261"/>
          </a:xfrm>
          <a:custGeom>
            <a:avLst/>
            <a:gdLst>
              <a:gd name="connsiteX0" fmla="*/ 0 w 694266"/>
              <a:gd name="connsiteY0" fmla="*/ 500178 h 779578"/>
              <a:gd name="connsiteX1" fmla="*/ 84666 w 694266"/>
              <a:gd name="connsiteY1" fmla="*/ 593312 h 779578"/>
              <a:gd name="connsiteX2" fmla="*/ 110066 w 694266"/>
              <a:gd name="connsiteY2" fmla="*/ 601778 h 779578"/>
              <a:gd name="connsiteX3" fmla="*/ 220133 w 694266"/>
              <a:gd name="connsiteY3" fmla="*/ 703378 h 779578"/>
              <a:gd name="connsiteX4" fmla="*/ 287866 w 694266"/>
              <a:gd name="connsiteY4" fmla="*/ 779578 h 779578"/>
              <a:gd name="connsiteX5" fmla="*/ 304800 w 694266"/>
              <a:gd name="connsiteY5" fmla="*/ 754178 h 779578"/>
              <a:gd name="connsiteX6" fmla="*/ 313266 w 694266"/>
              <a:gd name="connsiteY6" fmla="*/ 686445 h 779578"/>
              <a:gd name="connsiteX7" fmla="*/ 321733 w 694266"/>
              <a:gd name="connsiteY7" fmla="*/ 652578 h 779578"/>
              <a:gd name="connsiteX8" fmla="*/ 330200 w 694266"/>
              <a:gd name="connsiteY8" fmla="*/ 525578 h 779578"/>
              <a:gd name="connsiteX9" fmla="*/ 347133 w 694266"/>
              <a:gd name="connsiteY9" fmla="*/ 500178 h 779578"/>
              <a:gd name="connsiteX10" fmla="*/ 355600 w 694266"/>
              <a:gd name="connsiteY10" fmla="*/ 440912 h 779578"/>
              <a:gd name="connsiteX11" fmla="*/ 381000 w 694266"/>
              <a:gd name="connsiteY11" fmla="*/ 347778 h 779578"/>
              <a:gd name="connsiteX12" fmla="*/ 431800 w 694266"/>
              <a:gd name="connsiteY12" fmla="*/ 271578 h 779578"/>
              <a:gd name="connsiteX13" fmla="*/ 448733 w 694266"/>
              <a:gd name="connsiteY13" fmla="*/ 246178 h 779578"/>
              <a:gd name="connsiteX14" fmla="*/ 474133 w 694266"/>
              <a:gd name="connsiteY14" fmla="*/ 203845 h 779578"/>
              <a:gd name="connsiteX15" fmla="*/ 499533 w 694266"/>
              <a:gd name="connsiteY15" fmla="*/ 178445 h 779578"/>
              <a:gd name="connsiteX16" fmla="*/ 541866 w 694266"/>
              <a:gd name="connsiteY16" fmla="*/ 144578 h 779578"/>
              <a:gd name="connsiteX17" fmla="*/ 558800 w 694266"/>
              <a:gd name="connsiteY17" fmla="*/ 119178 h 779578"/>
              <a:gd name="connsiteX18" fmla="*/ 618066 w 694266"/>
              <a:gd name="connsiteY18" fmla="*/ 68378 h 779578"/>
              <a:gd name="connsiteX19" fmla="*/ 685800 w 694266"/>
              <a:gd name="connsiteY19" fmla="*/ 645 h 779578"/>
              <a:gd name="connsiteX20" fmla="*/ 694266 w 694266"/>
              <a:gd name="connsiteY20" fmla="*/ 645 h 77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266" h="779578">
                <a:moveTo>
                  <a:pt x="0" y="500178"/>
                </a:moveTo>
                <a:cubicBezTo>
                  <a:pt x="7386" y="508796"/>
                  <a:pt x="65414" y="579560"/>
                  <a:pt x="84666" y="593312"/>
                </a:cubicBezTo>
                <a:cubicBezTo>
                  <a:pt x="91928" y="598499"/>
                  <a:pt x="101599" y="598956"/>
                  <a:pt x="110066" y="601778"/>
                </a:cubicBezTo>
                <a:cubicBezTo>
                  <a:pt x="204537" y="669258"/>
                  <a:pt x="138495" y="614937"/>
                  <a:pt x="220133" y="703378"/>
                </a:cubicBezTo>
                <a:cubicBezTo>
                  <a:pt x="289725" y="778769"/>
                  <a:pt x="252722" y="726861"/>
                  <a:pt x="287866" y="779578"/>
                </a:cubicBezTo>
                <a:cubicBezTo>
                  <a:pt x="293511" y="771111"/>
                  <a:pt x="302123" y="763995"/>
                  <a:pt x="304800" y="754178"/>
                </a:cubicBezTo>
                <a:cubicBezTo>
                  <a:pt x="310787" y="732226"/>
                  <a:pt x="309525" y="708889"/>
                  <a:pt x="313266" y="686445"/>
                </a:cubicBezTo>
                <a:cubicBezTo>
                  <a:pt x="315179" y="674967"/>
                  <a:pt x="318911" y="663867"/>
                  <a:pt x="321733" y="652578"/>
                </a:cubicBezTo>
                <a:cubicBezTo>
                  <a:pt x="324555" y="610245"/>
                  <a:pt x="323225" y="567428"/>
                  <a:pt x="330200" y="525578"/>
                </a:cubicBezTo>
                <a:cubicBezTo>
                  <a:pt x="331873" y="515541"/>
                  <a:pt x="344209" y="509924"/>
                  <a:pt x="347133" y="500178"/>
                </a:cubicBezTo>
                <a:cubicBezTo>
                  <a:pt x="352867" y="481064"/>
                  <a:pt x="352030" y="460546"/>
                  <a:pt x="355600" y="440912"/>
                </a:cubicBezTo>
                <a:cubicBezTo>
                  <a:pt x="358498" y="424975"/>
                  <a:pt x="379499" y="351380"/>
                  <a:pt x="381000" y="347778"/>
                </a:cubicBezTo>
                <a:cubicBezTo>
                  <a:pt x="392452" y="320295"/>
                  <a:pt x="414713" y="295500"/>
                  <a:pt x="431800" y="271578"/>
                </a:cubicBezTo>
                <a:cubicBezTo>
                  <a:pt x="437714" y="263298"/>
                  <a:pt x="443340" y="254807"/>
                  <a:pt x="448733" y="246178"/>
                </a:cubicBezTo>
                <a:cubicBezTo>
                  <a:pt x="457455" y="232223"/>
                  <a:pt x="464259" y="217010"/>
                  <a:pt x="474133" y="203845"/>
                </a:cubicBezTo>
                <a:cubicBezTo>
                  <a:pt x="481317" y="194266"/>
                  <a:pt x="490335" y="186110"/>
                  <a:pt x="499533" y="178445"/>
                </a:cubicBezTo>
                <a:cubicBezTo>
                  <a:pt x="525942" y="156438"/>
                  <a:pt x="522157" y="169215"/>
                  <a:pt x="541866" y="144578"/>
                </a:cubicBezTo>
                <a:cubicBezTo>
                  <a:pt x="548223" y="136632"/>
                  <a:pt x="551605" y="126373"/>
                  <a:pt x="558800" y="119178"/>
                </a:cubicBezTo>
                <a:cubicBezTo>
                  <a:pt x="577199" y="100779"/>
                  <a:pt x="599667" y="86777"/>
                  <a:pt x="618066" y="68378"/>
                </a:cubicBezTo>
                <a:cubicBezTo>
                  <a:pt x="664218" y="22226"/>
                  <a:pt x="634767" y="31265"/>
                  <a:pt x="685800" y="645"/>
                </a:cubicBezTo>
                <a:cubicBezTo>
                  <a:pt x="688220" y="-807"/>
                  <a:pt x="691444" y="645"/>
                  <a:pt x="694266" y="64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Freeform: Shape 38">
            <a:extLst>
              <a:ext uri="{FF2B5EF4-FFF2-40B4-BE49-F238E27FC236}">
                <a16:creationId xmlns:a16="http://schemas.microsoft.com/office/drawing/2014/main" id="{8CC1D391-5B73-49FF-8C90-019479D10446}"/>
              </a:ext>
            </a:extLst>
          </p:cNvPr>
          <p:cNvSpPr/>
          <p:nvPr/>
        </p:nvSpPr>
        <p:spPr>
          <a:xfrm>
            <a:off x="3108705" y="2415117"/>
            <a:ext cx="128381" cy="100261"/>
          </a:xfrm>
          <a:custGeom>
            <a:avLst/>
            <a:gdLst>
              <a:gd name="connsiteX0" fmla="*/ 0 w 694266"/>
              <a:gd name="connsiteY0" fmla="*/ 500178 h 779578"/>
              <a:gd name="connsiteX1" fmla="*/ 84666 w 694266"/>
              <a:gd name="connsiteY1" fmla="*/ 593312 h 779578"/>
              <a:gd name="connsiteX2" fmla="*/ 110066 w 694266"/>
              <a:gd name="connsiteY2" fmla="*/ 601778 h 779578"/>
              <a:gd name="connsiteX3" fmla="*/ 220133 w 694266"/>
              <a:gd name="connsiteY3" fmla="*/ 703378 h 779578"/>
              <a:gd name="connsiteX4" fmla="*/ 287866 w 694266"/>
              <a:gd name="connsiteY4" fmla="*/ 779578 h 779578"/>
              <a:gd name="connsiteX5" fmla="*/ 304800 w 694266"/>
              <a:gd name="connsiteY5" fmla="*/ 754178 h 779578"/>
              <a:gd name="connsiteX6" fmla="*/ 313266 w 694266"/>
              <a:gd name="connsiteY6" fmla="*/ 686445 h 779578"/>
              <a:gd name="connsiteX7" fmla="*/ 321733 w 694266"/>
              <a:gd name="connsiteY7" fmla="*/ 652578 h 779578"/>
              <a:gd name="connsiteX8" fmla="*/ 330200 w 694266"/>
              <a:gd name="connsiteY8" fmla="*/ 525578 h 779578"/>
              <a:gd name="connsiteX9" fmla="*/ 347133 w 694266"/>
              <a:gd name="connsiteY9" fmla="*/ 500178 h 779578"/>
              <a:gd name="connsiteX10" fmla="*/ 355600 w 694266"/>
              <a:gd name="connsiteY10" fmla="*/ 440912 h 779578"/>
              <a:gd name="connsiteX11" fmla="*/ 381000 w 694266"/>
              <a:gd name="connsiteY11" fmla="*/ 347778 h 779578"/>
              <a:gd name="connsiteX12" fmla="*/ 431800 w 694266"/>
              <a:gd name="connsiteY12" fmla="*/ 271578 h 779578"/>
              <a:gd name="connsiteX13" fmla="*/ 448733 w 694266"/>
              <a:gd name="connsiteY13" fmla="*/ 246178 h 779578"/>
              <a:gd name="connsiteX14" fmla="*/ 474133 w 694266"/>
              <a:gd name="connsiteY14" fmla="*/ 203845 h 779578"/>
              <a:gd name="connsiteX15" fmla="*/ 499533 w 694266"/>
              <a:gd name="connsiteY15" fmla="*/ 178445 h 779578"/>
              <a:gd name="connsiteX16" fmla="*/ 541866 w 694266"/>
              <a:gd name="connsiteY16" fmla="*/ 144578 h 779578"/>
              <a:gd name="connsiteX17" fmla="*/ 558800 w 694266"/>
              <a:gd name="connsiteY17" fmla="*/ 119178 h 779578"/>
              <a:gd name="connsiteX18" fmla="*/ 618066 w 694266"/>
              <a:gd name="connsiteY18" fmla="*/ 68378 h 779578"/>
              <a:gd name="connsiteX19" fmla="*/ 685800 w 694266"/>
              <a:gd name="connsiteY19" fmla="*/ 645 h 779578"/>
              <a:gd name="connsiteX20" fmla="*/ 694266 w 694266"/>
              <a:gd name="connsiteY20" fmla="*/ 645 h 77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266" h="779578">
                <a:moveTo>
                  <a:pt x="0" y="500178"/>
                </a:moveTo>
                <a:cubicBezTo>
                  <a:pt x="7386" y="508796"/>
                  <a:pt x="65414" y="579560"/>
                  <a:pt x="84666" y="593312"/>
                </a:cubicBezTo>
                <a:cubicBezTo>
                  <a:pt x="91928" y="598499"/>
                  <a:pt x="101599" y="598956"/>
                  <a:pt x="110066" y="601778"/>
                </a:cubicBezTo>
                <a:cubicBezTo>
                  <a:pt x="204537" y="669258"/>
                  <a:pt x="138495" y="614937"/>
                  <a:pt x="220133" y="703378"/>
                </a:cubicBezTo>
                <a:cubicBezTo>
                  <a:pt x="289725" y="778769"/>
                  <a:pt x="252722" y="726861"/>
                  <a:pt x="287866" y="779578"/>
                </a:cubicBezTo>
                <a:cubicBezTo>
                  <a:pt x="293511" y="771111"/>
                  <a:pt x="302123" y="763995"/>
                  <a:pt x="304800" y="754178"/>
                </a:cubicBezTo>
                <a:cubicBezTo>
                  <a:pt x="310787" y="732226"/>
                  <a:pt x="309525" y="708889"/>
                  <a:pt x="313266" y="686445"/>
                </a:cubicBezTo>
                <a:cubicBezTo>
                  <a:pt x="315179" y="674967"/>
                  <a:pt x="318911" y="663867"/>
                  <a:pt x="321733" y="652578"/>
                </a:cubicBezTo>
                <a:cubicBezTo>
                  <a:pt x="324555" y="610245"/>
                  <a:pt x="323225" y="567428"/>
                  <a:pt x="330200" y="525578"/>
                </a:cubicBezTo>
                <a:cubicBezTo>
                  <a:pt x="331873" y="515541"/>
                  <a:pt x="344209" y="509924"/>
                  <a:pt x="347133" y="500178"/>
                </a:cubicBezTo>
                <a:cubicBezTo>
                  <a:pt x="352867" y="481064"/>
                  <a:pt x="352030" y="460546"/>
                  <a:pt x="355600" y="440912"/>
                </a:cubicBezTo>
                <a:cubicBezTo>
                  <a:pt x="358498" y="424975"/>
                  <a:pt x="379499" y="351380"/>
                  <a:pt x="381000" y="347778"/>
                </a:cubicBezTo>
                <a:cubicBezTo>
                  <a:pt x="392452" y="320295"/>
                  <a:pt x="414713" y="295500"/>
                  <a:pt x="431800" y="271578"/>
                </a:cubicBezTo>
                <a:cubicBezTo>
                  <a:pt x="437714" y="263298"/>
                  <a:pt x="443340" y="254807"/>
                  <a:pt x="448733" y="246178"/>
                </a:cubicBezTo>
                <a:cubicBezTo>
                  <a:pt x="457455" y="232223"/>
                  <a:pt x="464259" y="217010"/>
                  <a:pt x="474133" y="203845"/>
                </a:cubicBezTo>
                <a:cubicBezTo>
                  <a:pt x="481317" y="194266"/>
                  <a:pt x="490335" y="186110"/>
                  <a:pt x="499533" y="178445"/>
                </a:cubicBezTo>
                <a:cubicBezTo>
                  <a:pt x="525942" y="156438"/>
                  <a:pt x="522157" y="169215"/>
                  <a:pt x="541866" y="144578"/>
                </a:cubicBezTo>
                <a:cubicBezTo>
                  <a:pt x="548223" y="136632"/>
                  <a:pt x="551605" y="126373"/>
                  <a:pt x="558800" y="119178"/>
                </a:cubicBezTo>
                <a:cubicBezTo>
                  <a:pt x="577199" y="100779"/>
                  <a:pt x="599667" y="86777"/>
                  <a:pt x="618066" y="68378"/>
                </a:cubicBezTo>
                <a:cubicBezTo>
                  <a:pt x="664218" y="22226"/>
                  <a:pt x="634767" y="31265"/>
                  <a:pt x="685800" y="645"/>
                </a:cubicBezTo>
                <a:cubicBezTo>
                  <a:pt x="688220" y="-807"/>
                  <a:pt x="691444" y="645"/>
                  <a:pt x="694266" y="64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Freeform: Shape 39">
            <a:extLst>
              <a:ext uri="{FF2B5EF4-FFF2-40B4-BE49-F238E27FC236}">
                <a16:creationId xmlns:a16="http://schemas.microsoft.com/office/drawing/2014/main" id="{83FAFB27-A697-4C3D-9E2E-865D68622EF0}"/>
              </a:ext>
            </a:extLst>
          </p:cNvPr>
          <p:cNvSpPr/>
          <p:nvPr/>
        </p:nvSpPr>
        <p:spPr>
          <a:xfrm>
            <a:off x="3099909" y="2591669"/>
            <a:ext cx="128381" cy="100261"/>
          </a:xfrm>
          <a:custGeom>
            <a:avLst/>
            <a:gdLst>
              <a:gd name="connsiteX0" fmla="*/ 0 w 694266"/>
              <a:gd name="connsiteY0" fmla="*/ 500178 h 779578"/>
              <a:gd name="connsiteX1" fmla="*/ 84666 w 694266"/>
              <a:gd name="connsiteY1" fmla="*/ 593312 h 779578"/>
              <a:gd name="connsiteX2" fmla="*/ 110066 w 694266"/>
              <a:gd name="connsiteY2" fmla="*/ 601778 h 779578"/>
              <a:gd name="connsiteX3" fmla="*/ 220133 w 694266"/>
              <a:gd name="connsiteY3" fmla="*/ 703378 h 779578"/>
              <a:gd name="connsiteX4" fmla="*/ 287866 w 694266"/>
              <a:gd name="connsiteY4" fmla="*/ 779578 h 779578"/>
              <a:gd name="connsiteX5" fmla="*/ 304800 w 694266"/>
              <a:gd name="connsiteY5" fmla="*/ 754178 h 779578"/>
              <a:gd name="connsiteX6" fmla="*/ 313266 w 694266"/>
              <a:gd name="connsiteY6" fmla="*/ 686445 h 779578"/>
              <a:gd name="connsiteX7" fmla="*/ 321733 w 694266"/>
              <a:gd name="connsiteY7" fmla="*/ 652578 h 779578"/>
              <a:gd name="connsiteX8" fmla="*/ 330200 w 694266"/>
              <a:gd name="connsiteY8" fmla="*/ 525578 h 779578"/>
              <a:gd name="connsiteX9" fmla="*/ 347133 w 694266"/>
              <a:gd name="connsiteY9" fmla="*/ 500178 h 779578"/>
              <a:gd name="connsiteX10" fmla="*/ 355600 w 694266"/>
              <a:gd name="connsiteY10" fmla="*/ 440912 h 779578"/>
              <a:gd name="connsiteX11" fmla="*/ 381000 w 694266"/>
              <a:gd name="connsiteY11" fmla="*/ 347778 h 779578"/>
              <a:gd name="connsiteX12" fmla="*/ 431800 w 694266"/>
              <a:gd name="connsiteY12" fmla="*/ 271578 h 779578"/>
              <a:gd name="connsiteX13" fmla="*/ 448733 w 694266"/>
              <a:gd name="connsiteY13" fmla="*/ 246178 h 779578"/>
              <a:gd name="connsiteX14" fmla="*/ 474133 w 694266"/>
              <a:gd name="connsiteY14" fmla="*/ 203845 h 779578"/>
              <a:gd name="connsiteX15" fmla="*/ 499533 w 694266"/>
              <a:gd name="connsiteY15" fmla="*/ 178445 h 779578"/>
              <a:gd name="connsiteX16" fmla="*/ 541866 w 694266"/>
              <a:gd name="connsiteY16" fmla="*/ 144578 h 779578"/>
              <a:gd name="connsiteX17" fmla="*/ 558800 w 694266"/>
              <a:gd name="connsiteY17" fmla="*/ 119178 h 779578"/>
              <a:gd name="connsiteX18" fmla="*/ 618066 w 694266"/>
              <a:gd name="connsiteY18" fmla="*/ 68378 h 779578"/>
              <a:gd name="connsiteX19" fmla="*/ 685800 w 694266"/>
              <a:gd name="connsiteY19" fmla="*/ 645 h 779578"/>
              <a:gd name="connsiteX20" fmla="*/ 694266 w 694266"/>
              <a:gd name="connsiteY20" fmla="*/ 645 h 77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266" h="779578">
                <a:moveTo>
                  <a:pt x="0" y="500178"/>
                </a:moveTo>
                <a:cubicBezTo>
                  <a:pt x="7386" y="508796"/>
                  <a:pt x="65414" y="579560"/>
                  <a:pt x="84666" y="593312"/>
                </a:cubicBezTo>
                <a:cubicBezTo>
                  <a:pt x="91928" y="598499"/>
                  <a:pt x="101599" y="598956"/>
                  <a:pt x="110066" y="601778"/>
                </a:cubicBezTo>
                <a:cubicBezTo>
                  <a:pt x="204537" y="669258"/>
                  <a:pt x="138495" y="614937"/>
                  <a:pt x="220133" y="703378"/>
                </a:cubicBezTo>
                <a:cubicBezTo>
                  <a:pt x="289725" y="778769"/>
                  <a:pt x="252722" y="726861"/>
                  <a:pt x="287866" y="779578"/>
                </a:cubicBezTo>
                <a:cubicBezTo>
                  <a:pt x="293511" y="771111"/>
                  <a:pt x="302123" y="763995"/>
                  <a:pt x="304800" y="754178"/>
                </a:cubicBezTo>
                <a:cubicBezTo>
                  <a:pt x="310787" y="732226"/>
                  <a:pt x="309525" y="708889"/>
                  <a:pt x="313266" y="686445"/>
                </a:cubicBezTo>
                <a:cubicBezTo>
                  <a:pt x="315179" y="674967"/>
                  <a:pt x="318911" y="663867"/>
                  <a:pt x="321733" y="652578"/>
                </a:cubicBezTo>
                <a:cubicBezTo>
                  <a:pt x="324555" y="610245"/>
                  <a:pt x="323225" y="567428"/>
                  <a:pt x="330200" y="525578"/>
                </a:cubicBezTo>
                <a:cubicBezTo>
                  <a:pt x="331873" y="515541"/>
                  <a:pt x="344209" y="509924"/>
                  <a:pt x="347133" y="500178"/>
                </a:cubicBezTo>
                <a:cubicBezTo>
                  <a:pt x="352867" y="481064"/>
                  <a:pt x="352030" y="460546"/>
                  <a:pt x="355600" y="440912"/>
                </a:cubicBezTo>
                <a:cubicBezTo>
                  <a:pt x="358498" y="424975"/>
                  <a:pt x="379499" y="351380"/>
                  <a:pt x="381000" y="347778"/>
                </a:cubicBezTo>
                <a:cubicBezTo>
                  <a:pt x="392452" y="320295"/>
                  <a:pt x="414713" y="295500"/>
                  <a:pt x="431800" y="271578"/>
                </a:cubicBezTo>
                <a:cubicBezTo>
                  <a:pt x="437714" y="263298"/>
                  <a:pt x="443340" y="254807"/>
                  <a:pt x="448733" y="246178"/>
                </a:cubicBezTo>
                <a:cubicBezTo>
                  <a:pt x="457455" y="232223"/>
                  <a:pt x="464259" y="217010"/>
                  <a:pt x="474133" y="203845"/>
                </a:cubicBezTo>
                <a:cubicBezTo>
                  <a:pt x="481317" y="194266"/>
                  <a:pt x="490335" y="186110"/>
                  <a:pt x="499533" y="178445"/>
                </a:cubicBezTo>
                <a:cubicBezTo>
                  <a:pt x="525942" y="156438"/>
                  <a:pt x="522157" y="169215"/>
                  <a:pt x="541866" y="144578"/>
                </a:cubicBezTo>
                <a:cubicBezTo>
                  <a:pt x="548223" y="136632"/>
                  <a:pt x="551605" y="126373"/>
                  <a:pt x="558800" y="119178"/>
                </a:cubicBezTo>
                <a:cubicBezTo>
                  <a:pt x="577199" y="100779"/>
                  <a:pt x="599667" y="86777"/>
                  <a:pt x="618066" y="68378"/>
                </a:cubicBezTo>
                <a:cubicBezTo>
                  <a:pt x="664218" y="22226"/>
                  <a:pt x="634767" y="31265"/>
                  <a:pt x="685800" y="645"/>
                </a:cubicBezTo>
                <a:cubicBezTo>
                  <a:pt x="688220" y="-807"/>
                  <a:pt x="691444" y="645"/>
                  <a:pt x="694266" y="64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Freeform: Shape 40">
            <a:extLst>
              <a:ext uri="{FF2B5EF4-FFF2-40B4-BE49-F238E27FC236}">
                <a16:creationId xmlns:a16="http://schemas.microsoft.com/office/drawing/2014/main" id="{66A3C259-6CDF-4B77-9E89-013CE75DE491}"/>
              </a:ext>
            </a:extLst>
          </p:cNvPr>
          <p:cNvSpPr/>
          <p:nvPr/>
        </p:nvSpPr>
        <p:spPr>
          <a:xfrm>
            <a:off x="3104506" y="2803365"/>
            <a:ext cx="128381" cy="100261"/>
          </a:xfrm>
          <a:custGeom>
            <a:avLst/>
            <a:gdLst>
              <a:gd name="connsiteX0" fmla="*/ 0 w 694266"/>
              <a:gd name="connsiteY0" fmla="*/ 500178 h 779578"/>
              <a:gd name="connsiteX1" fmla="*/ 84666 w 694266"/>
              <a:gd name="connsiteY1" fmla="*/ 593312 h 779578"/>
              <a:gd name="connsiteX2" fmla="*/ 110066 w 694266"/>
              <a:gd name="connsiteY2" fmla="*/ 601778 h 779578"/>
              <a:gd name="connsiteX3" fmla="*/ 220133 w 694266"/>
              <a:gd name="connsiteY3" fmla="*/ 703378 h 779578"/>
              <a:gd name="connsiteX4" fmla="*/ 287866 w 694266"/>
              <a:gd name="connsiteY4" fmla="*/ 779578 h 779578"/>
              <a:gd name="connsiteX5" fmla="*/ 304800 w 694266"/>
              <a:gd name="connsiteY5" fmla="*/ 754178 h 779578"/>
              <a:gd name="connsiteX6" fmla="*/ 313266 w 694266"/>
              <a:gd name="connsiteY6" fmla="*/ 686445 h 779578"/>
              <a:gd name="connsiteX7" fmla="*/ 321733 w 694266"/>
              <a:gd name="connsiteY7" fmla="*/ 652578 h 779578"/>
              <a:gd name="connsiteX8" fmla="*/ 330200 w 694266"/>
              <a:gd name="connsiteY8" fmla="*/ 525578 h 779578"/>
              <a:gd name="connsiteX9" fmla="*/ 347133 w 694266"/>
              <a:gd name="connsiteY9" fmla="*/ 500178 h 779578"/>
              <a:gd name="connsiteX10" fmla="*/ 355600 w 694266"/>
              <a:gd name="connsiteY10" fmla="*/ 440912 h 779578"/>
              <a:gd name="connsiteX11" fmla="*/ 381000 w 694266"/>
              <a:gd name="connsiteY11" fmla="*/ 347778 h 779578"/>
              <a:gd name="connsiteX12" fmla="*/ 431800 w 694266"/>
              <a:gd name="connsiteY12" fmla="*/ 271578 h 779578"/>
              <a:gd name="connsiteX13" fmla="*/ 448733 w 694266"/>
              <a:gd name="connsiteY13" fmla="*/ 246178 h 779578"/>
              <a:gd name="connsiteX14" fmla="*/ 474133 w 694266"/>
              <a:gd name="connsiteY14" fmla="*/ 203845 h 779578"/>
              <a:gd name="connsiteX15" fmla="*/ 499533 w 694266"/>
              <a:gd name="connsiteY15" fmla="*/ 178445 h 779578"/>
              <a:gd name="connsiteX16" fmla="*/ 541866 w 694266"/>
              <a:gd name="connsiteY16" fmla="*/ 144578 h 779578"/>
              <a:gd name="connsiteX17" fmla="*/ 558800 w 694266"/>
              <a:gd name="connsiteY17" fmla="*/ 119178 h 779578"/>
              <a:gd name="connsiteX18" fmla="*/ 618066 w 694266"/>
              <a:gd name="connsiteY18" fmla="*/ 68378 h 779578"/>
              <a:gd name="connsiteX19" fmla="*/ 685800 w 694266"/>
              <a:gd name="connsiteY19" fmla="*/ 645 h 779578"/>
              <a:gd name="connsiteX20" fmla="*/ 694266 w 694266"/>
              <a:gd name="connsiteY20" fmla="*/ 645 h 77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266" h="779578">
                <a:moveTo>
                  <a:pt x="0" y="500178"/>
                </a:moveTo>
                <a:cubicBezTo>
                  <a:pt x="7386" y="508796"/>
                  <a:pt x="65414" y="579560"/>
                  <a:pt x="84666" y="593312"/>
                </a:cubicBezTo>
                <a:cubicBezTo>
                  <a:pt x="91928" y="598499"/>
                  <a:pt x="101599" y="598956"/>
                  <a:pt x="110066" y="601778"/>
                </a:cubicBezTo>
                <a:cubicBezTo>
                  <a:pt x="204537" y="669258"/>
                  <a:pt x="138495" y="614937"/>
                  <a:pt x="220133" y="703378"/>
                </a:cubicBezTo>
                <a:cubicBezTo>
                  <a:pt x="289725" y="778769"/>
                  <a:pt x="252722" y="726861"/>
                  <a:pt x="287866" y="779578"/>
                </a:cubicBezTo>
                <a:cubicBezTo>
                  <a:pt x="293511" y="771111"/>
                  <a:pt x="302123" y="763995"/>
                  <a:pt x="304800" y="754178"/>
                </a:cubicBezTo>
                <a:cubicBezTo>
                  <a:pt x="310787" y="732226"/>
                  <a:pt x="309525" y="708889"/>
                  <a:pt x="313266" y="686445"/>
                </a:cubicBezTo>
                <a:cubicBezTo>
                  <a:pt x="315179" y="674967"/>
                  <a:pt x="318911" y="663867"/>
                  <a:pt x="321733" y="652578"/>
                </a:cubicBezTo>
                <a:cubicBezTo>
                  <a:pt x="324555" y="610245"/>
                  <a:pt x="323225" y="567428"/>
                  <a:pt x="330200" y="525578"/>
                </a:cubicBezTo>
                <a:cubicBezTo>
                  <a:pt x="331873" y="515541"/>
                  <a:pt x="344209" y="509924"/>
                  <a:pt x="347133" y="500178"/>
                </a:cubicBezTo>
                <a:cubicBezTo>
                  <a:pt x="352867" y="481064"/>
                  <a:pt x="352030" y="460546"/>
                  <a:pt x="355600" y="440912"/>
                </a:cubicBezTo>
                <a:cubicBezTo>
                  <a:pt x="358498" y="424975"/>
                  <a:pt x="379499" y="351380"/>
                  <a:pt x="381000" y="347778"/>
                </a:cubicBezTo>
                <a:cubicBezTo>
                  <a:pt x="392452" y="320295"/>
                  <a:pt x="414713" y="295500"/>
                  <a:pt x="431800" y="271578"/>
                </a:cubicBezTo>
                <a:cubicBezTo>
                  <a:pt x="437714" y="263298"/>
                  <a:pt x="443340" y="254807"/>
                  <a:pt x="448733" y="246178"/>
                </a:cubicBezTo>
                <a:cubicBezTo>
                  <a:pt x="457455" y="232223"/>
                  <a:pt x="464259" y="217010"/>
                  <a:pt x="474133" y="203845"/>
                </a:cubicBezTo>
                <a:cubicBezTo>
                  <a:pt x="481317" y="194266"/>
                  <a:pt x="490335" y="186110"/>
                  <a:pt x="499533" y="178445"/>
                </a:cubicBezTo>
                <a:cubicBezTo>
                  <a:pt x="525942" y="156438"/>
                  <a:pt x="522157" y="169215"/>
                  <a:pt x="541866" y="144578"/>
                </a:cubicBezTo>
                <a:cubicBezTo>
                  <a:pt x="548223" y="136632"/>
                  <a:pt x="551605" y="126373"/>
                  <a:pt x="558800" y="119178"/>
                </a:cubicBezTo>
                <a:cubicBezTo>
                  <a:pt x="577199" y="100779"/>
                  <a:pt x="599667" y="86777"/>
                  <a:pt x="618066" y="68378"/>
                </a:cubicBezTo>
                <a:cubicBezTo>
                  <a:pt x="664218" y="22226"/>
                  <a:pt x="634767" y="31265"/>
                  <a:pt x="685800" y="645"/>
                </a:cubicBezTo>
                <a:cubicBezTo>
                  <a:pt x="688220" y="-807"/>
                  <a:pt x="691444" y="645"/>
                  <a:pt x="694266" y="64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3F6A565C-EA2E-43C1-9DE5-40CFAA8E07B2}"/>
              </a:ext>
            </a:extLst>
          </p:cNvPr>
          <p:cNvSpPr txBox="1"/>
          <p:nvPr/>
        </p:nvSpPr>
        <p:spPr>
          <a:xfrm>
            <a:off x="638505" y="8261304"/>
            <a:ext cx="5733841" cy="276999"/>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answers may vary. E.g. No – unrealistic Or, Yes – suggestion of species.</a:t>
            </a:r>
          </a:p>
        </p:txBody>
      </p:sp>
      <p:sp>
        <p:nvSpPr>
          <p:cNvPr id="42" name="TextBox 41">
            <a:extLst>
              <a:ext uri="{FF2B5EF4-FFF2-40B4-BE49-F238E27FC236}">
                <a16:creationId xmlns:a16="http://schemas.microsoft.com/office/drawing/2014/main" id="{45A8D43C-77B1-4951-B062-BA189C9B0834}"/>
              </a:ext>
            </a:extLst>
          </p:cNvPr>
          <p:cNvSpPr txBox="1"/>
          <p:nvPr/>
        </p:nvSpPr>
        <p:spPr>
          <a:xfrm>
            <a:off x="498211" y="1024957"/>
            <a:ext cx="5988391" cy="938719"/>
          </a:xfrm>
          <a:prstGeom prst="rect">
            <a:avLst/>
          </a:prstGeom>
          <a:noFill/>
        </p:spPr>
        <p:txBody>
          <a:bodyPr wrap="square" rtlCol="0">
            <a:spAutoFit/>
          </a:bodyPr>
          <a:lstStyle/>
          <a:p>
            <a:r>
              <a:rPr lang="en-AU" sz="1100" b="1" dirty="0">
                <a:solidFill>
                  <a:schemeClr val="bg1"/>
                </a:solidFill>
                <a:latin typeface="Arial Narrow" panose="020B0606020202030204" pitchFamily="34" charset="0"/>
              </a:rPr>
              <a:t>Activity: Pretend you know a farmer who wants to begin an aquaculture farm. Below is a list of criteria, that was made by a family member of the farmer, to help the farmer decide on what species to farm.  </a:t>
            </a:r>
            <a:br>
              <a:rPr lang="en-AU" sz="1100" b="1" dirty="0">
                <a:solidFill>
                  <a:schemeClr val="bg1"/>
                </a:solidFill>
                <a:latin typeface="Arial Narrow" panose="020B0606020202030204" pitchFamily="34" charset="0"/>
              </a:rPr>
            </a:br>
            <a:r>
              <a:rPr lang="en-AU" sz="1100" b="1" dirty="0">
                <a:solidFill>
                  <a:schemeClr val="bg1"/>
                </a:solidFill>
                <a:latin typeface="Arial Narrow" panose="020B0606020202030204" pitchFamily="34" charset="0"/>
              </a:rPr>
              <a:t>As a friend of the farmer, your task is to select 3 species for the farmer to choose from (write them below). </a:t>
            </a:r>
            <a:r>
              <a:rPr lang="en-US" sz="1100" b="1" dirty="0">
                <a:solidFill>
                  <a:schemeClr val="bg1"/>
                </a:solidFill>
                <a:latin typeface="Arial Narrow" panose="020B0606020202030204" pitchFamily="34" charset="0"/>
              </a:rPr>
              <a:t>For each species that you suggest, you must also provide the farmer with details of its life cycle, adaptations, requirements and marketability, so the farmer can make an informed decision. </a:t>
            </a:r>
            <a:r>
              <a:rPr lang="en-AU" sz="1100" b="1" dirty="0">
                <a:solidFill>
                  <a:schemeClr val="bg1"/>
                </a:solidFill>
                <a:latin typeface="Arial Narrow" panose="020B0606020202030204" pitchFamily="34" charset="0"/>
              </a:rPr>
              <a:t> </a:t>
            </a:r>
          </a:p>
        </p:txBody>
      </p:sp>
      <p:sp>
        <p:nvSpPr>
          <p:cNvPr id="10" name="Rectangle 9">
            <a:extLst>
              <a:ext uri="{FF2B5EF4-FFF2-40B4-BE49-F238E27FC236}">
                <a16:creationId xmlns:a16="http://schemas.microsoft.com/office/drawing/2014/main" id="{0DB1C880-57FE-4BD7-BAA3-315BD6B0B608}"/>
              </a:ext>
            </a:extLst>
          </p:cNvPr>
          <p:cNvSpPr/>
          <p:nvPr/>
        </p:nvSpPr>
        <p:spPr>
          <a:xfrm>
            <a:off x="443403" y="8647257"/>
            <a:ext cx="6027271" cy="176972"/>
          </a:xfrm>
          <a:prstGeom prst="rect">
            <a:avLst/>
          </a:prstGeom>
        </p:spPr>
        <p:txBody>
          <a:bodyPr wrap="square">
            <a:spAutoFit/>
          </a:bodyPr>
          <a:lstStyle/>
          <a:p>
            <a:r>
              <a:rPr lang="en-AU" sz="550" baseline="30000" dirty="0">
                <a:latin typeface="Arial Narrow" panose="020B0606020202030204" pitchFamily="34" charset="0"/>
              </a:rPr>
              <a:t>[1]</a:t>
            </a:r>
            <a:r>
              <a:rPr lang="en-AU" sz="550" dirty="0">
                <a:latin typeface="Arial Narrow" panose="020B0606020202030204" pitchFamily="34" charset="0"/>
              </a:rPr>
              <a:t> Fry, J., </a:t>
            </a:r>
            <a:r>
              <a:rPr lang="en-AU" sz="550" dirty="0" err="1">
                <a:latin typeface="Arial Narrow" panose="020B0606020202030204" pitchFamily="34" charset="0"/>
              </a:rPr>
              <a:t>Mailoux</a:t>
            </a:r>
            <a:r>
              <a:rPr lang="en-AU" sz="550" dirty="0">
                <a:latin typeface="Arial Narrow" panose="020B0606020202030204" pitchFamily="34" charset="0"/>
              </a:rPr>
              <a:t>, N.A., Love, D.C., Milli, M.C. and Cao, L. (2018). Feed conversion efficiency in aquaculture: do we measure it correctly? </a:t>
            </a:r>
            <a:r>
              <a:rPr lang="en-AU" sz="550" i="1" dirty="0">
                <a:latin typeface="Arial Narrow" panose="020B0606020202030204" pitchFamily="34" charset="0"/>
              </a:rPr>
              <a:t>Environmental Research Letters, Volume 13. Number 2. DOI: 10.1088/1748-9326/aaa273</a:t>
            </a:r>
            <a:endParaRPr lang="en-AU" sz="550" i="1" baseline="30000" dirty="0">
              <a:latin typeface="Arial Narrow" panose="020B0606020202030204" pitchFamily="34" charset="0"/>
            </a:endParaRPr>
          </a:p>
        </p:txBody>
      </p:sp>
      <p:cxnSp>
        <p:nvCxnSpPr>
          <p:cNvPr id="20" name="Straight Connector 19">
            <a:extLst>
              <a:ext uri="{FF2B5EF4-FFF2-40B4-BE49-F238E27FC236}">
                <a16:creationId xmlns:a16="http://schemas.microsoft.com/office/drawing/2014/main" id="{FE2CBDF3-53BA-299A-4774-8836A252453F}"/>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36">
            <a:extLst>
              <a:ext uri="{FF2B5EF4-FFF2-40B4-BE49-F238E27FC236}">
                <a16:creationId xmlns:a16="http://schemas.microsoft.com/office/drawing/2014/main" id="{3A251486-6DAB-6B54-96F4-E6EE75D23C72}"/>
              </a:ext>
            </a:extLst>
          </p:cNvPr>
          <p:cNvSpPr txBox="1"/>
          <p:nvPr/>
        </p:nvSpPr>
        <p:spPr>
          <a:xfrm>
            <a:off x="2803115" y="8829160"/>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Aquaculture</a:t>
            </a:r>
            <a:endParaRPr lang="en-AU" sz="1100" b="1" dirty="0">
              <a:latin typeface="Arial Narrow" pitchFamily="34" charset="0"/>
            </a:endParaRPr>
          </a:p>
        </p:txBody>
      </p:sp>
      <p:sp>
        <p:nvSpPr>
          <p:cNvPr id="22" name="TextBox 36">
            <a:extLst>
              <a:ext uri="{FF2B5EF4-FFF2-40B4-BE49-F238E27FC236}">
                <a16:creationId xmlns:a16="http://schemas.microsoft.com/office/drawing/2014/main" id="{36C13480-0B95-A462-F997-C361525BE223}"/>
              </a:ext>
            </a:extLst>
          </p:cNvPr>
          <p:cNvSpPr txBox="1"/>
          <p:nvPr/>
        </p:nvSpPr>
        <p:spPr>
          <a:xfrm>
            <a:off x="453097" y="8820160"/>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35405192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1A77B-207D-1044-0146-B6DCCCD663B0}"/>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DA50365A-FBC4-2753-7489-D9E74549E03D}"/>
              </a:ext>
            </a:extLst>
          </p:cNvPr>
          <p:cNvSpPr txBox="1"/>
          <p:nvPr/>
        </p:nvSpPr>
        <p:spPr>
          <a:xfrm>
            <a:off x="1373570" y="133146"/>
            <a:ext cx="4503702" cy="954107"/>
          </a:xfrm>
          <a:prstGeom prst="rect">
            <a:avLst/>
          </a:prstGeom>
          <a:noFill/>
        </p:spPr>
        <p:txBody>
          <a:bodyPr wrap="square" rtlCol="0">
            <a:spAutoFit/>
          </a:bodyPr>
          <a:lstStyle/>
          <a:p>
            <a:r>
              <a:rPr lang="en-US" sz="2000" b="1" dirty="0">
                <a:latin typeface="Arial Narrow" pitchFamily="34" charset="0"/>
              </a:rPr>
              <a:t>Describe </a:t>
            </a:r>
            <a:r>
              <a:rPr lang="en-US" sz="1200" dirty="0">
                <a:latin typeface="Arial Narrow" panose="020B0606020202030204" pitchFamily="34" charset="0"/>
              </a:rPr>
              <a:t>attributes (e.g. resilience, growth rate, feed conversion ratio) of an aquaculture species detailing its life cycle, adaptations, requirements and marketability that would make a species desirable to farm</a:t>
            </a:r>
            <a:endParaRPr lang="en-US" sz="1200" i="1" dirty="0">
              <a:latin typeface="Arial Narrow"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52833B38-3647-DA92-DE04-DE484E11F73A}"/>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4D1ED300-02A4-DA38-61EF-A061161A250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D38B4D21-239D-B327-57C5-3A6E42FE6E96}"/>
              </a:ext>
            </a:extLst>
          </p:cNvPr>
          <p:cNvSpPr/>
          <p:nvPr/>
        </p:nvSpPr>
        <p:spPr>
          <a:xfrm>
            <a:off x="508863" y="964142"/>
            <a:ext cx="5844292" cy="77999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D7E691D2-68FB-574C-EED4-4C64B78584DB}"/>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EE088CA3-B38C-36AF-30C4-112BDDA71953}"/>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ED4387DD-3D4D-B6E6-7432-409F4BB021A3}"/>
              </a:ext>
            </a:extLst>
          </p:cNvPr>
          <p:cNvSpPr txBox="1"/>
          <p:nvPr/>
        </p:nvSpPr>
        <p:spPr>
          <a:xfrm>
            <a:off x="5767727" y="23832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679218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923330"/>
          </a:xfrm>
          <a:prstGeom prst="rect">
            <a:avLst/>
          </a:prstGeom>
          <a:noFill/>
        </p:spPr>
        <p:txBody>
          <a:bodyPr wrap="square" rtlCol="0">
            <a:spAutoFit/>
          </a:bodyPr>
          <a:lstStyle/>
          <a:p>
            <a:r>
              <a:rPr lang="en-US" b="1" dirty="0">
                <a:latin typeface="Arial Narrow" pitchFamily="34" charset="0"/>
              </a:rPr>
              <a:t>29. 1 Fish, 2 Fish, Red Fish, Blue Fish –</a:t>
            </a:r>
            <a:r>
              <a:rPr lang="en-US" sz="1200" b="1" dirty="0">
                <a:latin typeface="Arial Narrow" panose="020B0606020202030204" pitchFamily="34" charset="0"/>
              </a:rPr>
              <a:t> </a:t>
            </a:r>
            <a:r>
              <a:rPr lang="en-US" sz="1200" dirty="0">
                <a:latin typeface="Arial Narrow" panose="020B0606020202030204" pitchFamily="34" charset="0"/>
              </a:rPr>
              <a:t>Predict how the size of ponds or tanks, the requirement of a species and farming technique influence the maximum carrying capacity of an aquaculture system.</a:t>
            </a:r>
            <a:endParaRPr lang="en-US" sz="1200" i="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7" name="Picture 6">
            <a:extLst>
              <a:ext uri="{FF2B5EF4-FFF2-40B4-BE49-F238E27FC236}">
                <a16:creationId xmlns:a16="http://schemas.microsoft.com/office/drawing/2014/main" id="{73E36465-F554-44D6-B36D-5FA3C1A32BF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l="4599" t="20717" r="21390"/>
          <a:stretch/>
        </p:blipFill>
        <p:spPr>
          <a:xfrm>
            <a:off x="498960" y="4207999"/>
            <a:ext cx="2866698" cy="957402"/>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1D9618F4-C055-4EE6-851C-5F4B2B1AC36B}"/>
              </a:ext>
            </a:extLst>
          </p:cNvPr>
          <p:cNvSpPr txBox="1"/>
          <p:nvPr/>
        </p:nvSpPr>
        <p:spPr>
          <a:xfrm>
            <a:off x="409605" y="3364004"/>
            <a:ext cx="3056775" cy="443198"/>
          </a:xfrm>
          <a:prstGeom prst="rect">
            <a:avLst/>
          </a:prstGeom>
          <a:noFill/>
        </p:spPr>
        <p:txBody>
          <a:bodyPr wrap="square" rtlCol="0">
            <a:spAutoFit/>
          </a:bodyPr>
          <a:lstStyle/>
          <a:p>
            <a:r>
              <a:rPr lang="en-AU" sz="760" b="1" dirty="0">
                <a:latin typeface="Arial Narrow" panose="020B0606020202030204" pitchFamily="34" charset="0"/>
              </a:rPr>
              <a:t>Table 2: The required aeration time (in hours) per tank to maintain a DO within 4-5ppm for different fish stocking densities of carp (kg/m</a:t>
            </a:r>
            <a:r>
              <a:rPr lang="en-AU" sz="760" b="1" baseline="30000" dirty="0">
                <a:latin typeface="Arial Narrow" panose="020B0606020202030204" pitchFamily="34" charset="0"/>
              </a:rPr>
              <a:t>3</a:t>
            </a:r>
            <a:r>
              <a:rPr lang="en-AU" sz="760" b="1" dirty="0">
                <a:latin typeface="Arial Narrow" panose="020B0606020202030204" pitchFamily="34" charset="0"/>
              </a:rPr>
              <a:t>) and for different water temperatures (°C)</a:t>
            </a:r>
            <a:r>
              <a:rPr lang="en-AU" sz="760" b="1" baseline="30000" dirty="0">
                <a:latin typeface="Arial Narrow" panose="020B0606020202030204" pitchFamily="34" charset="0"/>
              </a:rPr>
              <a:t>[2]</a:t>
            </a:r>
            <a:r>
              <a:rPr lang="en-AU" sz="760" b="1" dirty="0">
                <a:latin typeface="Arial Narrow" panose="020B0606020202030204" pitchFamily="34" charset="0"/>
              </a:rPr>
              <a:t>. </a:t>
            </a:r>
          </a:p>
        </p:txBody>
      </p:sp>
      <p:sp>
        <p:nvSpPr>
          <p:cNvPr id="18" name="Rectangle 17">
            <a:extLst>
              <a:ext uri="{FF2B5EF4-FFF2-40B4-BE49-F238E27FC236}">
                <a16:creationId xmlns:a16="http://schemas.microsoft.com/office/drawing/2014/main" id="{6A38DF78-1013-4743-994E-C3BC79D79F7C}"/>
              </a:ext>
            </a:extLst>
          </p:cNvPr>
          <p:cNvSpPr/>
          <p:nvPr/>
        </p:nvSpPr>
        <p:spPr>
          <a:xfrm>
            <a:off x="3427183" y="3983898"/>
            <a:ext cx="2945104" cy="1176172"/>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0" name="TextBox 19">
            <a:extLst>
              <a:ext uri="{FF2B5EF4-FFF2-40B4-BE49-F238E27FC236}">
                <a16:creationId xmlns:a16="http://schemas.microsoft.com/office/drawing/2014/main" id="{40E90592-E33F-482A-A026-4E56270F5F1C}"/>
              </a:ext>
            </a:extLst>
          </p:cNvPr>
          <p:cNvSpPr txBox="1"/>
          <p:nvPr/>
        </p:nvSpPr>
        <p:spPr>
          <a:xfrm>
            <a:off x="3400216" y="3987279"/>
            <a:ext cx="2510904" cy="270843"/>
          </a:xfrm>
          <a:prstGeom prst="rect">
            <a:avLst/>
          </a:prstGeom>
          <a:noFill/>
        </p:spPr>
        <p:txBody>
          <a:bodyPr wrap="square" rtlCol="0">
            <a:spAutoFit/>
          </a:bodyPr>
          <a:lstStyle/>
          <a:p>
            <a:r>
              <a:rPr lang="en-AU" sz="1160" b="1" dirty="0">
                <a:latin typeface="Arial Narrow" panose="020B0606020202030204" pitchFamily="34" charset="0"/>
              </a:rPr>
              <a:t>Q. Why is aeration important? Ans. </a:t>
            </a:r>
          </a:p>
        </p:txBody>
      </p:sp>
      <p:sp>
        <p:nvSpPr>
          <p:cNvPr id="21" name="Rectangle 20">
            <a:extLst>
              <a:ext uri="{FF2B5EF4-FFF2-40B4-BE49-F238E27FC236}">
                <a16:creationId xmlns:a16="http://schemas.microsoft.com/office/drawing/2014/main" id="{37C6EDEF-0047-455E-BBCB-3D1CBF45B3FA}"/>
              </a:ext>
            </a:extLst>
          </p:cNvPr>
          <p:cNvSpPr/>
          <p:nvPr/>
        </p:nvSpPr>
        <p:spPr>
          <a:xfrm>
            <a:off x="3502755" y="4267148"/>
            <a:ext cx="2802115" cy="83099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50000"/>
                  <a:lumOff val="50000"/>
                </a:schemeClr>
              </a:solidFill>
              <a:latin typeface="Comic Sans MS" panose="030F0702030302020204" pitchFamily="66" charset="0"/>
            </a:endParaRPr>
          </a:p>
        </p:txBody>
      </p:sp>
      <p:sp>
        <p:nvSpPr>
          <p:cNvPr id="22" name="Rectangle 21">
            <a:extLst>
              <a:ext uri="{FF2B5EF4-FFF2-40B4-BE49-F238E27FC236}">
                <a16:creationId xmlns:a16="http://schemas.microsoft.com/office/drawing/2014/main" id="{6E825294-7F9F-4238-BDC1-1EC28A4A8FCB}"/>
              </a:ext>
            </a:extLst>
          </p:cNvPr>
          <p:cNvSpPr/>
          <p:nvPr/>
        </p:nvSpPr>
        <p:spPr>
          <a:xfrm>
            <a:off x="3486387" y="4271456"/>
            <a:ext cx="2967601" cy="830997"/>
          </a:xfrm>
          <a:prstGeom prst="rect">
            <a:avLst/>
          </a:prstGeom>
        </p:spPr>
        <p:txBody>
          <a:bodyPr wrap="square">
            <a:spAutoFit/>
          </a:bodyPr>
          <a:lstStyle/>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Fish need to breathe</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Water movement</a:t>
            </a:r>
            <a:br>
              <a:rPr lang="en-AU" sz="1200" dirty="0">
                <a:solidFill>
                  <a:schemeClr val="tx1">
                    <a:lumMod val="50000"/>
                    <a:lumOff val="50000"/>
                  </a:schemeClr>
                </a:solidFill>
                <a:latin typeface="Comic Sans MS" panose="030F0702030302020204" pitchFamily="66" charset="0"/>
              </a:rPr>
            </a:br>
            <a:r>
              <a:rPr lang="en-AU" sz="1200" dirty="0">
                <a:solidFill>
                  <a:schemeClr val="tx1">
                    <a:lumMod val="50000"/>
                    <a:lumOff val="50000"/>
                  </a:schemeClr>
                </a:solidFill>
                <a:latin typeface="Comic Sans MS" panose="030F0702030302020204" pitchFamily="66" charset="0"/>
              </a:rPr>
              <a:t>(i.e. no stratification)</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Waste Removal </a:t>
            </a:r>
            <a:r>
              <a:rPr lang="en-AU" sz="900" dirty="0">
                <a:solidFill>
                  <a:schemeClr val="tx1">
                    <a:lumMod val="50000"/>
                    <a:lumOff val="50000"/>
                  </a:schemeClr>
                </a:solidFill>
                <a:latin typeface="Comic Sans MS" panose="030F0702030302020204" pitchFamily="66" charset="0"/>
              </a:rPr>
              <a:t>(more fish = more waste)</a:t>
            </a:r>
            <a:endParaRPr lang="en-AU" sz="1200" dirty="0">
              <a:solidFill>
                <a:schemeClr val="tx1">
                  <a:lumMod val="50000"/>
                  <a:lumOff val="50000"/>
                </a:schemeClr>
              </a:solidFill>
              <a:latin typeface="Comic Sans MS" panose="030F0702030302020204" pitchFamily="66" charset="0"/>
            </a:endParaRPr>
          </a:p>
        </p:txBody>
      </p:sp>
      <p:cxnSp>
        <p:nvCxnSpPr>
          <p:cNvPr id="34" name="Straight Connector 33">
            <a:extLst>
              <a:ext uri="{FF2B5EF4-FFF2-40B4-BE49-F238E27FC236}">
                <a16:creationId xmlns:a16="http://schemas.microsoft.com/office/drawing/2014/main" id="{DADD4494-3ED6-463D-8DD6-B4FE74D06A17}"/>
              </a:ext>
            </a:extLst>
          </p:cNvPr>
          <p:cNvCxnSpPr/>
          <p:nvPr/>
        </p:nvCxnSpPr>
        <p:spPr>
          <a:xfrm flipH="1">
            <a:off x="508863" y="3351014"/>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5" name="Table 24">
            <a:extLst>
              <a:ext uri="{FF2B5EF4-FFF2-40B4-BE49-F238E27FC236}">
                <a16:creationId xmlns:a16="http://schemas.microsoft.com/office/drawing/2014/main" id="{1DCCE4B3-641B-42DA-80AF-AF665B5864C8}"/>
              </a:ext>
            </a:extLst>
          </p:cNvPr>
          <p:cNvGraphicFramePr>
            <a:graphicFrameLocks noGrp="1"/>
          </p:cNvGraphicFramePr>
          <p:nvPr>
            <p:extLst>
              <p:ext uri="{D42A27DB-BD31-4B8C-83A1-F6EECF244321}">
                <p14:modId xmlns:p14="http://schemas.microsoft.com/office/powerpoint/2010/main" val="4109716177"/>
              </p:ext>
            </p:extLst>
          </p:nvPr>
        </p:nvGraphicFramePr>
        <p:xfrm>
          <a:off x="3429000" y="1856680"/>
          <a:ext cx="2917834" cy="1219200"/>
        </p:xfrm>
        <a:graphic>
          <a:graphicData uri="http://schemas.openxmlformats.org/drawingml/2006/table">
            <a:tbl>
              <a:tblPr firstRow="1" bandRow="1">
                <a:tableStyleId>{5940675A-B579-460E-94D1-54222C63F5DA}</a:tableStyleId>
              </a:tblPr>
              <a:tblGrid>
                <a:gridCol w="817270">
                  <a:extLst>
                    <a:ext uri="{9D8B030D-6E8A-4147-A177-3AD203B41FA5}">
                      <a16:colId xmlns:a16="http://schemas.microsoft.com/office/drawing/2014/main" val="1990490749"/>
                    </a:ext>
                  </a:extLst>
                </a:gridCol>
                <a:gridCol w="1007965">
                  <a:extLst>
                    <a:ext uri="{9D8B030D-6E8A-4147-A177-3AD203B41FA5}">
                      <a16:colId xmlns:a16="http://schemas.microsoft.com/office/drawing/2014/main" val="2507944132"/>
                    </a:ext>
                  </a:extLst>
                </a:gridCol>
                <a:gridCol w="1092599">
                  <a:extLst>
                    <a:ext uri="{9D8B030D-6E8A-4147-A177-3AD203B41FA5}">
                      <a16:colId xmlns:a16="http://schemas.microsoft.com/office/drawing/2014/main" val="1311105444"/>
                    </a:ext>
                  </a:extLst>
                </a:gridCol>
              </a:tblGrid>
              <a:tr h="225557">
                <a:tc>
                  <a:txBody>
                    <a:bodyPr/>
                    <a:lstStyle/>
                    <a:p>
                      <a:endParaRPr lang="en-AU" sz="1000" b="1" dirty="0">
                        <a:latin typeface="Arial Narrow" panose="020B0606020202030204" pitchFamily="34" charset="0"/>
                      </a:endParaRPr>
                    </a:p>
                  </a:txBody>
                  <a:tcPr>
                    <a:solidFill>
                      <a:schemeClr val="bg1">
                        <a:lumMod val="95000"/>
                      </a:schemeClr>
                    </a:solidFill>
                  </a:tcPr>
                </a:tc>
                <a:tc>
                  <a:txBody>
                    <a:bodyPr/>
                    <a:lstStyle/>
                    <a:p>
                      <a:r>
                        <a:rPr lang="en-AU" sz="1000" b="1" dirty="0">
                          <a:latin typeface="Arial Narrow" panose="020B0606020202030204" pitchFamily="34" charset="0"/>
                        </a:rPr>
                        <a:t>Pond Size (m</a:t>
                      </a:r>
                      <a:r>
                        <a:rPr lang="en-AU" sz="1000" b="1" baseline="30000" dirty="0">
                          <a:latin typeface="Arial Narrow" panose="020B0606020202030204" pitchFamily="34" charset="0"/>
                        </a:rPr>
                        <a:t>2</a:t>
                      </a:r>
                      <a:r>
                        <a:rPr lang="en-AU" sz="1000" b="1" baseline="0" dirty="0">
                          <a:latin typeface="Arial Narrow" panose="020B0606020202030204" pitchFamily="34" charset="0"/>
                        </a:rPr>
                        <a:t>)</a:t>
                      </a:r>
                      <a:endParaRPr lang="en-AU" sz="1000" b="1" dirty="0">
                        <a:latin typeface="Arial Narrow" panose="020B0606020202030204" pitchFamily="34" charset="0"/>
                      </a:endParaRPr>
                    </a:p>
                  </a:txBody>
                  <a:tcPr>
                    <a:solidFill>
                      <a:schemeClr val="bg1">
                        <a:lumMod val="95000"/>
                      </a:schemeClr>
                    </a:solidFill>
                  </a:tcPr>
                </a:tc>
                <a:tc>
                  <a:txBody>
                    <a:bodyPr/>
                    <a:lstStyle/>
                    <a:p>
                      <a:r>
                        <a:rPr lang="en-AU" sz="1000" b="1" dirty="0">
                          <a:latin typeface="Arial Narrow" panose="020B0606020202030204" pitchFamily="34" charset="0"/>
                        </a:rPr>
                        <a:t>Stocking of Pond</a:t>
                      </a:r>
                    </a:p>
                  </a:txBody>
                  <a:tcPr>
                    <a:solidFill>
                      <a:schemeClr val="bg1">
                        <a:lumMod val="95000"/>
                      </a:schemeClr>
                    </a:solidFill>
                  </a:tcPr>
                </a:tc>
                <a:extLst>
                  <a:ext uri="{0D108BD9-81ED-4DB2-BD59-A6C34878D82A}">
                    <a16:rowId xmlns:a16="http://schemas.microsoft.com/office/drawing/2014/main" val="2568660437"/>
                  </a:ext>
                </a:extLst>
              </a:tr>
              <a:tr h="212769">
                <a:tc>
                  <a:txBody>
                    <a:bodyPr/>
                    <a:lstStyle/>
                    <a:p>
                      <a:r>
                        <a:rPr lang="en-AU" sz="1000" b="1" dirty="0">
                          <a:latin typeface="Arial Narrow" panose="020B0606020202030204" pitchFamily="34" charset="0"/>
                        </a:rPr>
                        <a:t>Pond 1</a:t>
                      </a:r>
                    </a:p>
                  </a:txBody>
                  <a:tcPr>
                    <a:solidFill>
                      <a:schemeClr val="bg1">
                        <a:lumMod val="95000"/>
                      </a:schemeClr>
                    </a:solidFill>
                  </a:tcPr>
                </a:tc>
                <a:tc>
                  <a:txBody>
                    <a:bodyPr/>
                    <a:lstStyle/>
                    <a:p>
                      <a:r>
                        <a:rPr lang="en-AU" sz="1000" b="1" dirty="0">
                          <a:latin typeface="Arial Narrow" panose="020B0606020202030204" pitchFamily="34" charset="0"/>
                        </a:rPr>
                        <a:t>35 000</a:t>
                      </a:r>
                    </a:p>
                  </a:txBody>
                  <a:tcPr>
                    <a:solidFill>
                      <a:schemeClr val="bg1">
                        <a:lumMod val="95000"/>
                      </a:schemeClr>
                    </a:solidFill>
                  </a:tcPr>
                </a:tc>
                <a:tc>
                  <a:txBody>
                    <a:bodyPr/>
                    <a:lstStyle/>
                    <a:p>
                      <a:r>
                        <a:rPr lang="en-AU" sz="1000" b="1" dirty="0">
                          <a:latin typeface="Arial Narrow" panose="020B0606020202030204" pitchFamily="34" charset="0"/>
                        </a:rPr>
                        <a:t>105 000 fish</a:t>
                      </a:r>
                    </a:p>
                  </a:txBody>
                  <a:tcPr/>
                </a:tc>
                <a:extLst>
                  <a:ext uri="{0D108BD9-81ED-4DB2-BD59-A6C34878D82A}">
                    <a16:rowId xmlns:a16="http://schemas.microsoft.com/office/drawing/2014/main" val="1338732539"/>
                  </a:ext>
                </a:extLst>
              </a:tr>
              <a:tr h="212769">
                <a:tc>
                  <a:txBody>
                    <a:bodyPr/>
                    <a:lstStyle/>
                    <a:p>
                      <a:r>
                        <a:rPr lang="en-AU" sz="1000" b="1" dirty="0">
                          <a:latin typeface="Arial Narrow" panose="020B0606020202030204" pitchFamily="34" charset="0"/>
                        </a:rPr>
                        <a:t>Pond 2</a:t>
                      </a:r>
                    </a:p>
                  </a:txBody>
                  <a:tcPr>
                    <a:solidFill>
                      <a:schemeClr val="bg1">
                        <a:lumMod val="95000"/>
                      </a:schemeClr>
                    </a:solidFill>
                  </a:tcPr>
                </a:tc>
                <a:tc>
                  <a:txBody>
                    <a:bodyPr/>
                    <a:lstStyle/>
                    <a:p>
                      <a:r>
                        <a:rPr lang="en-AU" sz="1000" b="1" dirty="0">
                          <a:latin typeface="Arial Narrow" panose="020B0606020202030204" pitchFamily="34" charset="0"/>
                        </a:rPr>
                        <a:t>25 000</a:t>
                      </a:r>
                    </a:p>
                  </a:txBody>
                  <a:tcPr>
                    <a:solidFill>
                      <a:schemeClr val="bg1">
                        <a:lumMod val="95000"/>
                      </a:schemeClr>
                    </a:solidFill>
                  </a:tcPr>
                </a:tc>
                <a:tc>
                  <a:txBody>
                    <a:bodyPr/>
                    <a:lstStyle/>
                    <a:p>
                      <a:r>
                        <a:rPr lang="en-AU" sz="1000" dirty="0">
                          <a:solidFill>
                            <a:schemeClr val="tx1">
                              <a:lumMod val="50000"/>
                              <a:lumOff val="50000"/>
                            </a:schemeClr>
                          </a:solidFill>
                          <a:latin typeface="Comic Sans MS" panose="030F0702030302020204" pitchFamily="66" charset="0"/>
                        </a:rPr>
                        <a:t>75 000 fish</a:t>
                      </a:r>
                    </a:p>
                  </a:txBody>
                  <a:tcPr/>
                </a:tc>
                <a:extLst>
                  <a:ext uri="{0D108BD9-81ED-4DB2-BD59-A6C34878D82A}">
                    <a16:rowId xmlns:a16="http://schemas.microsoft.com/office/drawing/2014/main" val="1966482889"/>
                  </a:ext>
                </a:extLst>
              </a:tr>
              <a:tr h="212769">
                <a:tc>
                  <a:txBody>
                    <a:bodyPr/>
                    <a:lstStyle/>
                    <a:p>
                      <a:r>
                        <a:rPr lang="en-AU" sz="1000" b="1" dirty="0">
                          <a:latin typeface="Arial Narrow" panose="020B0606020202030204" pitchFamily="34" charset="0"/>
                        </a:rPr>
                        <a:t>Pond 3</a:t>
                      </a:r>
                    </a:p>
                  </a:txBody>
                  <a:tcPr>
                    <a:solidFill>
                      <a:schemeClr val="bg1">
                        <a:lumMod val="95000"/>
                      </a:schemeClr>
                    </a:solidFill>
                  </a:tcPr>
                </a:tc>
                <a:tc>
                  <a:txBody>
                    <a:bodyPr/>
                    <a:lstStyle/>
                    <a:p>
                      <a:r>
                        <a:rPr lang="en-AU" sz="1000" b="1" dirty="0">
                          <a:latin typeface="Arial Narrow" panose="020B0606020202030204" pitchFamily="34" charset="0"/>
                        </a:rPr>
                        <a:t>22 500</a:t>
                      </a:r>
                    </a:p>
                  </a:txBody>
                  <a:tcPr>
                    <a:solidFill>
                      <a:schemeClr val="bg1">
                        <a:lumMod val="95000"/>
                      </a:schemeClr>
                    </a:solidFill>
                  </a:tcPr>
                </a:tc>
                <a:tc>
                  <a:txBody>
                    <a:bodyPr/>
                    <a:lstStyle/>
                    <a:p>
                      <a:r>
                        <a:rPr lang="en-AU" sz="1000" dirty="0">
                          <a:solidFill>
                            <a:schemeClr val="tx1">
                              <a:lumMod val="50000"/>
                              <a:lumOff val="50000"/>
                            </a:schemeClr>
                          </a:solidFill>
                          <a:latin typeface="Comic Sans MS" panose="030F0702030302020204" pitchFamily="66" charset="0"/>
                        </a:rPr>
                        <a:t>67 500 fish</a:t>
                      </a:r>
                    </a:p>
                  </a:txBody>
                  <a:tcPr/>
                </a:tc>
                <a:extLst>
                  <a:ext uri="{0D108BD9-81ED-4DB2-BD59-A6C34878D82A}">
                    <a16:rowId xmlns:a16="http://schemas.microsoft.com/office/drawing/2014/main" val="2236628498"/>
                  </a:ext>
                </a:extLst>
              </a:tr>
              <a:tr h="212769">
                <a:tc>
                  <a:txBody>
                    <a:bodyPr/>
                    <a:lstStyle/>
                    <a:p>
                      <a:r>
                        <a:rPr lang="en-AU" sz="1000" b="1" dirty="0">
                          <a:latin typeface="Arial Narrow" panose="020B0606020202030204" pitchFamily="34" charset="0"/>
                        </a:rPr>
                        <a:t>Pond 4</a:t>
                      </a:r>
                    </a:p>
                  </a:txBody>
                  <a:tcPr>
                    <a:solidFill>
                      <a:schemeClr val="bg1">
                        <a:lumMod val="95000"/>
                      </a:schemeClr>
                    </a:solidFill>
                  </a:tcPr>
                </a:tc>
                <a:tc>
                  <a:txBody>
                    <a:bodyPr/>
                    <a:lstStyle/>
                    <a:p>
                      <a:r>
                        <a:rPr lang="en-AU" sz="1000" b="1" dirty="0">
                          <a:latin typeface="Arial Narrow" panose="020B0606020202030204" pitchFamily="34" charset="0"/>
                        </a:rPr>
                        <a:t>20 000</a:t>
                      </a:r>
                    </a:p>
                  </a:txBody>
                  <a:tcPr>
                    <a:solidFill>
                      <a:schemeClr val="bg1">
                        <a:lumMod val="95000"/>
                      </a:schemeClr>
                    </a:solidFill>
                  </a:tcPr>
                </a:tc>
                <a:tc>
                  <a:txBody>
                    <a:bodyPr/>
                    <a:lstStyle/>
                    <a:p>
                      <a:r>
                        <a:rPr lang="en-AU" sz="1000" dirty="0">
                          <a:solidFill>
                            <a:schemeClr val="tx1">
                              <a:lumMod val="50000"/>
                              <a:lumOff val="50000"/>
                            </a:schemeClr>
                          </a:solidFill>
                          <a:latin typeface="Comic Sans MS" panose="030F0702030302020204" pitchFamily="66" charset="0"/>
                        </a:rPr>
                        <a:t>60 000 fish</a:t>
                      </a:r>
                    </a:p>
                  </a:txBody>
                  <a:tcPr/>
                </a:tc>
                <a:extLst>
                  <a:ext uri="{0D108BD9-81ED-4DB2-BD59-A6C34878D82A}">
                    <a16:rowId xmlns:a16="http://schemas.microsoft.com/office/drawing/2014/main" val="2422645257"/>
                  </a:ext>
                </a:extLst>
              </a:tr>
            </a:tbl>
          </a:graphicData>
        </a:graphic>
      </p:graphicFrame>
      <p:sp>
        <p:nvSpPr>
          <p:cNvPr id="5" name="Rectangle 4">
            <a:extLst>
              <a:ext uri="{FF2B5EF4-FFF2-40B4-BE49-F238E27FC236}">
                <a16:creationId xmlns:a16="http://schemas.microsoft.com/office/drawing/2014/main" id="{AFC584D6-D7C9-4167-A14C-653C98E4FD52}"/>
              </a:ext>
            </a:extLst>
          </p:cNvPr>
          <p:cNvSpPr/>
          <p:nvPr/>
        </p:nvSpPr>
        <p:spPr>
          <a:xfrm>
            <a:off x="3423393" y="1044149"/>
            <a:ext cx="2938325" cy="477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A97B097C-3385-4A05-808A-AD4BC79731EC}"/>
              </a:ext>
            </a:extLst>
          </p:cNvPr>
          <p:cNvSpPr txBox="1"/>
          <p:nvPr/>
        </p:nvSpPr>
        <p:spPr>
          <a:xfrm>
            <a:off x="3666779" y="1041716"/>
            <a:ext cx="2651749" cy="461665"/>
          </a:xfrm>
          <a:prstGeom prst="rect">
            <a:avLst/>
          </a:prstGeom>
          <a:noFill/>
        </p:spPr>
        <p:txBody>
          <a:bodyPr wrap="square" rtlCol="0">
            <a:spAutoFit/>
          </a:bodyPr>
          <a:lstStyle/>
          <a:p>
            <a:pPr algn="ctr"/>
            <a:r>
              <a:rPr lang="en-AU" sz="1200" b="1" dirty="0">
                <a:solidFill>
                  <a:schemeClr val="bg1"/>
                </a:solidFill>
                <a:latin typeface="Arial Narrow" panose="020B0606020202030204" pitchFamily="34" charset="0"/>
              </a:rPr>
              <a:t>The larger the tank or pond, </a:t>
            </a:r>
            <a:br>
              <a:rPr lang="en-AU" sz="1200" b="1" dirty="0">
                <a:solidFill>
                  <a:schemeClr val="bg1"/>
                </a:solidFill>
                <a:latin typeface="Arial Narrow" panose="020B0606020202030204" pitchFamily="34" charset="0"/>
              </a:rPr>
            </a:br>
            <a:r>
              <a:rPr lang="en-AU" sz="1200" b="1" dirty="0">
                <a:solidFill>
                  <a:schemeClr val="bg1"/>
                </a:solidFill>
                <a:latin typeface="Arial Narrow" panose="020B0606020202030204" pitchFamily="34" charset="0"/>
              </a:rPr>
              <a:t>the greater its (carrying) capacity </a:t>
            </a:r>
          </a:p>
        </p:txBody>
      </p:sp>
      <p:sp>
        <p:nvSpPr>
          <p:cNvPr id="32" name="Rectangle 31">
            <a:extLst>
              <a:ext uri="{FF2B5EF4-FFF2-40B4-BE49-F238E27FC236}">
                <a16:creationId xmlns:a16="http://schemas.microsoft.com/office/drawing/2014/main" id="{F8011C61-1E0C-4709-B092-32AFEA081265}"/>
              </a:ext>
            </a:extLst>
          </p:cNvPr>
          <p:cNvSpPr/>
          <p:nvPr/>
        </p:nvSpPr>
        <p:spPr>
          <a:xfrm>
            <a:off x="449524" y="8298952"/>
            <a:ext cx="5955317" cy="553998"/>
          </a:xfrm>
          <a:prstGeom prst="rect">
            <a:avLst/>
          </a:prstGeom>
        </p:spPr>
        <p:txBody>
          <a:bodyPr wrap="square">
            <a:spAutoFit/>
          </a:bodyPr>
          <a:lstStyle/>
          <a:p>
            <a:r>
              <a:rPr lang="en-US" sz="600" baseline="30000" dirty="0">
                <a:latin typeface="Arial Narrow" panose="020B0606020202030204" pitchFamily="34" charset="0"/>
              </a:rPr>
              <a:t>[1] </a:t>
            </a:r>
            <a:r>
              <a:rPr lang="en-US" sz="600" dirty="0">
                <a:latin typeface="Arial Narrow" panose="020B0606020202030204" pitchFamily="34" charset="0"/>
              </a:rPr>
              <a:t>Adapted from: Schnell, C. and Schnell, A. (2017). </a:t>
            </a:r>
            <a:r>
              <a:rPr lang="en-US" sz="600" i="1" dirty="0">
                <a:latin typeface="Arial Narrow" panose="020B0606020202030204" pitchFamily="34" charset="0"/>
              </a:rPr>
              <a:t>Tilapia Farm in </a:t>
            </a:r>
            <a:r>
              <a:rPr lang="en-US" sz="600" i="1" dirty="0" err="1">
                <a:latin typeface="Arial Narrow" panose="020B0606020202030204" pitchFamily="34" charset="0"/>
              </a:rPr>
              <a:t>Inhasorro</a:t>
            </a:r>
            <a:r>
              <a:rPr lang="en-US" sz="600" i="1" dirty="0">
                <a:latin typeface="Arial Narrow" panose="020B0606020202030204" pitchFamily="34" charset="0"/>
              </a:rPr>
              <a:t>. </a:t>
            </a:r>
            <a:r>
              <a:rPr lang="en-US" sz="600" dirty="0" err="1">
                <a:latin typeface="Arial Narrow" panose="020B0606020202030204" pitchFamily="34" charset="0"/>
              </a:rPr>
              <a:t>Xibaha</a:t>
            </a:r>
            <a:r>
              <a:rPr lang="en-US" sz="600" dirty="0">
                <a:latin typeface="Arial Narrow" panose="020B0606020202030204" pitchFamily="34" charset="0"/>
              </a:rPr>
              <a:t>. Accessed 24.06.2019 from: http://xibaha.info/tilapia-farm-in-inhasorro/</a:t>
            </a:r>
          </a:p>
          <a:p>
            <a:r>
              <a:rPr lang="en-US" sz="600" baseline="30000" dirty="0">
                <a:latin typeface="Arial Narrow" panose="020B0606020202030204" pitchFamily="34" charset="0"/>
              </a:rPr>
              <a:t>[2] </a:t>
            </a:r>
            <a:r>
              <a:rPr lang="en-US" sz="600" dirty="0">
                <a:latin typeface="Arial Narrow" panose="020B0606020202030204" pitchFamily="34" charset="0"/>
              </a:rPr>
              <a:t>Adapted with permission from: </a:t>
            </a:r>
            <a:r>
              <a:rPr lang="en-US" sz="600" dirty="0" err="1">
                <a:latin typeface="Arial Narrow" panose="020B0606020202030204" pitchFamily="34" charset="0"/>
              </a:rPr>
              <a:t>Elmessery</a:t>
            </a:r>
            <a:r>
              <a:rPr lang="en-US" sz="600" dirty="0">
                <a:latin typeface="Arial Narrow" panose="020B0606020202030204" pitchFamily="34" charset="0"/>
              </a:rPr>
              <a:t>, W.M. and Abdallah, S.E. (2014). Intelligent Dissolved Oxygen Control System for Intensive Carp System. </a:t>
            </a:r>
            <a:r>
              <a:rPr lang="en-US" sz="600" i="1" dirty="0">
                <a:latin typeface="Arial Narrow" panose="020B0606020202030204" pitchFamily="34" charset="0"/>
              </a:rPr>
              <a:t>Journal of Agricultural Engineering and Biotechnology. Vol. 2. Issue 4. Pp. 49-62. DOI: 10.18005/JAEB0204001</a:t>
            </a:r>
          </a:p>
          <a:p>
            <a:r>
              <a:rPr lang="en-US" sz="600" baseline="30000" dirty="0">
                <a:latin typeface="Arial Narrow" panose="020B0606020202030204" pitchFamily="34" charset="0"/>
              </a:rPr>
              <a:t>[3]  </a:t>
            </a:r>
            <a:r>
              <a:rPr lang="en-US" sz="600" dirty="0">
                <a:latin typeface="Arial Narrow" panose="020B0606020202030204" pitchFamily="34" charset="0"/>
              </a:rPr>
              <a:t>Adapted from: </a:t>
            </a:r>
            <a:r>
              <a:rPr lang="en-US" sz="600" dirty="0" err="1">
                <a:latin typeface="Arial Narrow" panose="020B0606020202030204" pitchFamily="34" charset="0"/>
              </a:rPr>
              <a:t>Tahe</a:t>
            </a:r>
            <a:r>
              <a:rPr lang="en-US" sz="600" dirty="0">
                <a:latin typeface="Arial Narrow" panose="020B0606020202030204" pitchFamily="34" charset="0"/>
              </a:rPr>
              <a:t>, S. and Makmur (2016). </a:t>
            </a:r>
            <a:r>
              <a:rPr lang="en-US" sz="600" i="1" dirty="0">
                <a:latin typeface="Arial Narrow" panose="020B0606020202030204" pitchFamily="34" charset="0"/>
              </a:rPr>
              <a:t>The effect of stocking density on productions of Super intensive white shrimp (</a:t>
            </a:r>
            <a:r>
              <a:rPr lang="en-US" sz="600" i="1" dirty="0" err="1">
                <a:latin typeface="Arial Narrow" panose="020B0606020202030204" pitchFamily="34" charset="0"/>
              </a:rPr>
              <a:t>Litopenaeus</a:t>
            </a:r>
            <a:r>
              <a:rPr lang="en-US" sz="600" i="1" dirty="0">
                <a:latin typeface="Arial Narrow" panose="020B0606020202030204" pitchFamily="34" charset="0"/>
              </a:rPr>
              <a:t> </a:t>
            </a:r>
            <a:r>
              <a:rPr lang="en-US" sz="600" i="1" dirty="0" err="1">
                <a:latin typeface="Arial Narrow" panose="020B0606020202030204" pitchFamily="34" charset="0"/>
              </a:rPr>
              <a:t>vannamei</a:t>
            </a:r>
            <a:r>
              <a:rPr lang="en-US" sz="600" i="1" dirty="0">
                <a:latin typeface="Arial Narrow" panose="020B0606020202030204" pitchFamily="34" charset="0"/>
              </a:rPr>
              <a:t>) cultured in fiberglass tanks. </a:t>
            </a:r>
            <a:r>
              <a:rPr lang="en-US" sz="600" dirty="0">
                <a:latin typeface="Arial Narrow" panose="020B0606020202030204" pitchFamily="34" charset="0"/>
              </a:rPr>
              <a:t>Asian-Pacific Aquaculture 2016 – Meeting Abstract. World Aquaculture Society Inc. (US). Accessed 24.06.2019 from: https://www.was.org/meetings/ShowAbstract.aspx?Id=43456</a:t>
            </a:r>
          </a:p>
        </p:txBody>
      </p:sp>
      <p:sp>
        <p:nvSpPr>
          <p:cNvPr id="31" name="TextBox 30">
            <a:extLst>
              <a:ext uri="{FF2B5EF4-FFF2-40B4-BE49-F238E27FC236}">
                <a16:creationId xmlns:a16="http://schemas.microsoft.com/office/drawing/2014/main" id="{F5192AB6-D376-4D92-864F-3DA77FE42E5C}"/>
              </a:ext>
            </a:extLst>
          </p:cNvPr>
          <p:cNvSpPr txBox="1"/>
          <p:nvPr/>
        </p:nvSpPr>
        <p:spPr>
          <a:xfrm>
            <a:off x="3341123" y="1518707"/>
            <a:ext cx="3030837" cy="326243"/>
          </a:xfrm>
          <a:prstGeom prst="rect">
            <a:avLst/>
          </a:prstGeom>
          <a:noFill/>
        </p:spPr>
        <p:txBody>
          <a:bodyPr wrap="square" rtlCol="0">
            <a:spAutoFit/>
          </a:bodyPr>
          <a:lstStyle/>
          <a:p>
            <a:r>
              <a:rPr lang="en-AU" sz="760" b="1" dirty="0">
                <a:latin typeface="Arial Narrow" panose="020B0606020202030204" pitchFamily="34" charset="0"/>
              </a:rPr>
              <a:t>Table 1: Data from a Tilapia farm in </a:t>
            </a:r>
            <a:r>
              <a:rPr lang="en-AU" sz="760" b="1" dirty="0" err="1">
                <a:latin typeface="Arial Narrow" panose="020B0606020202030204" pitchFamily="34" charset="0"/>
              </a:rPr>
              <a:t>Inhasorro</a:t>
            </a:r>
            <a:r>
              <a:rPr lang="en-AU" sz="760" b="1" dirty="0">
                <a:latin typeface="Arial Narrow" panose="020B0606020202030204" pitchFamily="34" charset="0"/>
              </a:rPr>
              <a:t>, Mozambique, with ponds stocked with </a:t>
            </a:r>
            <a:r>
              <a:rPr lang="en-AU" sz="760" b="1" u="sng" dirty="0">
                <a:latin typeface="Arial Narrow" panose="020B0606020202030204" pitchFamily="34" charset="0"/>
              </a:rPr>
              <a:t>3 fish per square metre</a:t>
            </a:r>
            <a:r>
              <a:rPr lang="en-AU" sz="760" b="1" dirty="0">
                <a:latin typeface="Arial Narrow" panose="020B0606020202030204" pitchFamily="34" charset="0"/>
              </a:rPr>
              <a:t> (open system)</a:t>
            </a:r>
            <a:r>
              <a:rPr lang="en-AU" sz="760" b="1" baseline="30000" dirty="0">
                <a:latin typeface="Arial Narrow" panose="020B0606020202030204" pitchFamily="34" charset="0"/>
              </a:rPr>
              <a:t>[1]</a:t>
            </a:r>
            <a:r>
              <a:rPr lang="en-AU" sz="760" b="1" dirty="0">
                <a:latin typeface="Arial Narrow" panose="020B0606020202030204" pitchFamily="34" charset="0"/>
              </a:rPr>
              <a:t>. </a:t>
            </a:r>
          </a:p>
        </p:txBody>
      </p:sp>
      <p:sp>
        <p:nvSpPr>
          <p:cNvPr id="35" name="TextBox 34">
            <a:extLst>
              <a:ext uri="{FF2B5EF4-FFF2-40B4-BE49-F238E27FC236}">
                <a16:creationId xmlns:a16="http://schemas.microsoft.com/office/drawing/2014/main" id="{58BD562F-AF4C-4573-9578-E0CA54720D40}"/>
              </a:ext>
            </a:extLst>
          </p:cNvPr>
          <p:cNvSpPr txBox="1"/>
          <p:nvPr/>
        </p:nvSpPr>
        <p:spPr>
          <a:xfrm>
            <a:off x="3366551" y="3052980"/>
            <a:ext cx="2705307" cy="276999"/>
          </a:xfrm>
          <a:prstGeom prst="rect">
            <a:avLst/>
          </a:prstGeom>
          <a:noFill/>
        </p:spPr>
        <p:txBody>
          <a:bodyPr wrap="square" rtlCol="0">
            <a:spAutoFit/>
          </a:bodyPr>
          <a:lstStyle/>
          <a:p>
            <a:r>
              <a:rPr lang="en-AU" sz="1200" b="1" dirty="0">
                <a:latin typeface="Arial Narrow" panose="020B0606020202030204" pitchFamily="34" charset="0"/>
              </a:rPr>
              <a:t>Activity: Complete the table above</a:t>
            </a:r>
          </a:p>
        </p:txBody>
      </p:sp>
      <p:cxnSp>
        <p:nvCxnSpPr>
          <p:cNvPr id="46" name="Straight Connector 45">
            <a:extLst>
              <a:ext uri="{FF2B5EF4-FFF2-40B4-BE49-F238E27FC236}">
                <a16:creationId xmlns:a16="http://schemas.microsoft.com/office/drawing/2014/main" id="{B1AC5E1C-28F1-4B2A-AF8E-DD4FF6773C68}"/>
              </a:ext>
            </a:extLst>
          </p:cNvPr>
          <p:cNvCxnSpPr/>
          <p:nvPr/>
        </p:nvCxnSpPr>
        <p:spPr>
          <a:xfrm flipH="1">
            <a:off x="522185" y="5253788"/>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89D168F-7807-4B9E-ABC7-F02E473D6D53}"/>
              </a:ext>
            </a:extLst>
          </p:cNvPr>
          <p:cNvSpPr txBox="1"/>
          <p:nvPr/>
        </p:nvSpPr>
        <p:spPr>
          <a:xfrm>
            <a:off x="452668" y="5233688"/>
            <a:ext cx="3013712" cy="326243"/>
          </a:xfrm>
          <a:prstGeom prst="rect">
            <a:avLst/>
          </a:prstGeom>
          <a:noFill/>
        </p:spPr>
        <p:txBody>
          <a:bodyPr wrap="square" rtlCol="0">
            <a:spAutoFit/>
          </a:bodyPr>
          <a:lstStyle/>
          <a:p>
            <a:r>
              <a:rPr lang="en-AU" sz="760" b="1" dirty="0">
                <a:latin typeface="Arial Narrow" panose="020B0606020202030204" pitchFamily="34" charset="0"/>
              </a:rPr>
              <a:t>Table 3: The effect of stocking density on shrimp (</a:t>
            </a:r>
            <a:r>
              <a:rPr lang="en-AU" sz="760" b="1" i="1" dirty="0" err="1">
                <a:latin typeface="Arial Narrow" panose="020B0606020202030204" pitchFamily="34" charset="0"/>
              </a:rPr>
              <a:t>Litopenaeus</a:t>
            </a:r>
            <a:r>
              <a:rPr lang="en-AU" sz="760" b="1" i="1" dirty="0">
                <a:latin typeface="Arial Narrow" panose="020B0606020202030204" pitchFamily="34" charset="0"/>
              </a:rPr>
              <a:t> </a:t>
            </a:r>
            <a:r>
              <a:rPr lang="en-AU" sz="760" b="1" i="1" dirty="0" err="1">
                <a:latin typeface="Arial Narrow" panose="020B0606020202030204" pitchFamily="34" charset="0"/>
              </a:rPr>
              <a:t>vannamei</a:t>
            </a:r>
            <a:r>
              <a:rPr lang="en-AU" sz="760" b="1" i="1" dirty="0">
                <a:latin typeface="Arial Narrow" panose="020B0606020202030204" pitchFamily="34" charset="0"/>
              </a:rPr>
              <a:t>)</a:t>
            </a:r>
            <a:r>
              <a:rPr lang="en-AU" sz="760" b="1" dirty="0">
                <a:latin typeface="Arial Narrow" panose="020B0606020202030204" pitchFamily="34" charset="0"/>
              </a:rPr>
              <a:t> in 5 tanks (A-E) that were each 5m x 1.5m and filled with 20m</a:t>
            </a:r>
            <a:r>
              <a:rPr lang="en-AU" sz="760" b="1" baseline="30000" dirty="0">
                <a:latin typeface="Arial Narrow" panose="020B0606020202030204" pitchFamily="34" charset="0"/>
              </a:rPr>
              <a:t>3  </a:t>
            </a:r>
            <a:r>
              <a:rPr lang="en-AU" sz="760" b="1" dirty="0">
                <a:latin typeface="Arial Narrow" panose="020B0606020202030204" pitchFamily="34" charset="0"/>
              </a:rPr>
              <a:t>sea water</a:t>
            </a:r>
            <a:r>
              <a:rPr lang="en-AU" sz="760" b="1" baseline="30000" dirty="0">
                <a:latin typeface="Arial Narrow" panose="020B0606020202030204" pitchFamily="34" charset="0"/>
              </a:rPr>
              <a:t>[3]</a:t>
            </a:r>
            <a:r>
              <a:rPr lang="en-AU" sz="760" b="1" dirty="0">
                <a:latin typeface="Arial Narrow" panose="020B0606020202030204" pitchFamily="34" charset="0"/>
              </a:rPr>
              <a:t>. </a:t>
            </a:r>
          </a:p>
        </p:txBody>
      </p:sp>
      <p:pic>
        <p:nvPicPr>
          <p:cNvPr id="51" name="Picture 50">
            <a:extLst>
              <a:ext uri="{FF2B5EF4-FFF2-40B4-BE49-F238E27FC236}">
                <a16:creationId xmlns:a16="http://schemas.microsoft.com/office/drawing/2014/main" id="{1A70BB46-F73A-49CB-B1D5-918A4CBB00C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t="16680" b="21465"/>
          <a:stretch/>
        </p:blipFill>
        <p:spPr>
          <a:xfrm>
            <a:off x="420748" y="5532892"/>
            <a:ext cx="3054482" cy="852599"/>
          </a:xfrm>
          <a:prstGeom prst="rect">
            <a:avLst/>
          </a:prstGeom>
        </p:spPr>
      </p:pic>
      <p:sp>
        <p:nvSpPr>
          <p:cNvPr id="56" name="Rectangle 55">
            <a:extLst>
              <a:ext uri="{FF2B5EF4-FFF2-40B4-BE49-F238E27FC236}">
                <a16:creationId xmlns:a16="http://schemas.microsoft.com/office/drawing/2014/main" id="{54BACD92-7C8E-4699-9CA5-C73C28F1EB7C}"/>
              </a:ext>
            </a:extLst>
          </p:cNvPr>
          <p:cNvSpPr/>
          <p:nvPr/>
        </p:nvSpPr>
        <p:spPr>
          <a:xfrm>
            <a:off x="3428427" y="5886880"/>
            <a:ext cx="2948226" cy="469271"/>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8" name="Rectangle 57">
            <a:extLst>
              <a:ext uri="{FF2B5EF4-FFF2-40B4-BE49-F238E27FC236}">
                <a16:creationId xmlns:a16="http://schemas.microsoft.com/office/drawing/2014/main" id="{5B4F18FE-6F01-4743-9A1D-2462781E9D91}"/>
              </a:ext>
            </a:extLst>
          </p:cNvPr>
          <p:cNvSpPr/>
          <p:nvPr/>
        </p:nvSpPr>
        <p:spPr>
          <a:xfrm>
            <a:off x="5958076" y="6123289"/>
            <a:ext cx="355590" cy="16513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50000"/>
                    <a:lumOff val="50000"/>
                  </a:schemeClr>
                </a:solidFill>
                <a:latin typeface="Comic Sans MS" panose="030F0702030302020204" pitchFamily="66" charset="0"/>
              </a:rPr>
              <a:t> </a:t>
            </a:r>
          </a:p>
        </p:txBody>
      </p:sp>
      <p:sp>
        <p:nvSpPr>
          <p:cNvPr id="61" name="TextBox 60">
            <a:extLst>
              <a:ext uri="{FF2B5EF4-FFF2-40B4-BE49-F238E27FC236}">
                <a16:creationId xmlns:a16="http://schemas.microsoft.com/office/drawing/2014/main" id="{7E3B21E8-70CA-4320-8E31-1755F6024D97}"/>
              </a:ext>
            </a:extLst>
          </p:cNvPr>
          <p:cNvSpPr txBox="1"/>
          <p:nvPr/>
        </p:nvSpPr>
        <p:spPr>
          <a:xfrm>
            <a:off x="3423336" y="5885723"/>
            <a:ext cx="3021472" cy="449354"/>
          </a:xfrm>
          <a:prstGeom prst="rect">
            <a:avLst/>
          </a:prstGeom>
          <a:noFill/>
        </p:spPr>
        <p:txBody>
          <a:bodyPr wrap="square" rtlCol="0">
            <a:spAutoFit/>
          </a:bodyPr>
          <a:lstStyle/>
          <a:p>
            <a:r>
              <a:rPr lang="en-AU" sz="1160" b="1" dirty="0">
                <a:latin typeface="Arial Narrow" panose="020B0606020202030204" pitchFamily="34" charset="0"/>
              </a:rPr>
              <a:t>Q. Which treatment (A-E) in Table 3 causes the shrimp survival rate (%) to</a:t>
            </a:r>
            <a:r>
              <a:rPr lang="en-AU" sz="1160" b="1" i="1" dirty="0">
                <a:latin typeface="Arial Narrow" panose="020B0606020202030204" pitchFamily="34" charset="0"/>
              </a:rPr>
              <a:t> plummet</a:t>
            </a:r>
            <a:r>
              <a:rPr lang="en-AU" sz="1160" b="1" dirty="0">
                <a:latin typeface="Arial Narrow" panose="020B0606020202030204" pitchFamily="34" charset="0"/>
              </a:rPr>
              <a:t>? Ans.</a:t>
            </a:r>
            <a:endParaRPr lang="en-AU" sz="1160" dirty="0">
              <a:latin typeface="Arial Narrow" panose="020B0606020202030204" pitchFamily="34" charset="0"/>
            </a:endParaRPr>
          </a:p>
        </p:txBody>
      </p:sp>
      <p:sp>
        <p:nvSpPr>
          <p:cNvPr id="62" name="Rectangle 61">
            <a:extLst>
              <a:ext uri="{FF2B5EF4-FFF2-40B4-BE49-F238E27FC236}">
                <a16:creationId xmlns:a16="http://schemas.microsoft.com/office/drawing/2014/main" id="{4359D731-66B4-4133-9836-8C34369123F3}"/>
              </a:ext>
            </a:extLst>
          </p:cNvPr>
          <p:cNvSpPr/>
          <p:nvPr/>
        </p:nvSpPr>
        <p:spPr>
          <a:xfrm>
            <a:off x="3418300" y="7138569"/>
            <a:ext cx="2956669" cy="1137083"/>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3" name="TextBox 62">
            <a:extLst>
              <a:ext uri="{FF2B5EF4-FFF2-40B4-BE49-F238E27FC236}">
                <a16:creationId xmlns:a16="http://schemas.microsoft.com/office/drawing/2014/main" id="{EE9131BE-C16C-4EEC-8431-B76C65F62A13}"/>
              </a:ext>
            </a:extLst>
          </p:cNvPr>
          <p:cNvSpPr txBox="1"/>
          <p:nvPr/>
        </p:nvSpPr>
        <p:spPr>
          <a:xfrm>
            <a:off x="3376792" y="7123598"/>
            <a:ext cx="3309478" cy="449354"/>
          </a:xfrm>
          <a:prstGeom prst="rect">
            <a:avLst/>
          </a:prstGeom>
          <a:noFill/>
        </p:spPr>
        <p:txBody>
          <a:bodyPr wrap="square" rtlCol="0">
            <a:spAutoFit/>
          </a:bodyPr>
          <a:lstStyle/>
          <a:p>
            <a:r>
              <a:rPr lang="en-AU" sz="1160" b="1" dirty="0">
                <a:latin typeface="Arial Narrow" panose="020B0606020202030204" pitchFamily="34" charset="0"/>
              </a:rPr>
              <a:t>Q. Why the difference in stocking density between Tilapia in Table 1 and shrimp in Table 3 (B)? Ans.  </a:t>
            </a:r>
          </a:p>
        </p:txBody>
      </p:sp>
      <p:sp>
        <p:nvSpPr>
          <p:cNvPr id="67" name="Rectangle 66">
            <a:extLst>
              <a:ext uri="{FF2B5EF4-FFF2-40B4-BE49-F238E27FC236}">
                <a16:creationId xmlns:a16="http://schemas.microsoft.com/office/drawing/2014/main" id="{F9D2F0A7-A37A-49E2-A7BA-1E168EB060CC}"/>
              </a:ext>
            </a:extLst>
          </p:cNvPr>
          <p:cNvSpPr/>
          <p:nvPr/>
        </p:nvSpPr>
        <p:spPr>
          <a:xfrm>
            <a:off x="3471862" y="7572754"/>
            <a:ext cx="2852148" cy="61454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50000"/>
                  <a:lumOff val="50000"/>
                </a:schemeClr>
              </a:solidFill>
              <a:latin typeface="Comic Sans MS" panose="030F0702030302020204" pitchFamily="66" charset="0"/>
            </a:endParaRPr>
          </a:p>
        </p:txBody>
      </p:sp>
      <p:sp>
        <p:nvSpPr>
          <p:cNvPr id="13" name="TextBox 12">
            <a:extLst>
              <a:ext uri="{FF2B5EF4-FFF2-40B4-BE49-F238E27FC236}">
                <a16:creationId xmlns:a16="http://schemas.microsoft.com/office/drawing/2014/main" id="{5C4A43EC-E052-4530-B02B-0F863FEB1A53}"/>
              </a:ext>
            </a:extLst>
          </p:cNvPr>
          <p:cNvSpPr txBox="1"/>
          <p:nvPr/>
        </p:nvSpPr>
        <p:spPr>
          <a:xfrm>
            <a:off x="442403" y="981134"/>
            <a:ext cx="2943407" cy="2369880"/>
          </a:xfrm>
          <a:prstGeom prst="rect">
            <a:avLst/>
          </a:prstGeom>
          <a:noFill/>
        </p:spPr>
        <p:txBody>
          <a:bodyPr wrap="square" rtlCol="0">
            <a:spAutoFit/>
          </a:bodyPr>
          <a:lstStyle/>
          <a:p>
            <a:r>
              <a:rPr lang="en-AU" sz="1600" b="1" dirty="0">
                <a:latin typeface="Arial Narrow" panose="020B0606020202030204" pitchFamily="34" charset="0"/>
              </a:rPr>
              <a:t>Maximum Carrying Capacity?</a:t>
            </a:r>
          </a:p>
          <a:p>
            <a:r>
              <a:rPr lang="en-AU" sz="1200" dirty="0">
                <a:latin typeface="Arial Narrow" panose="020B0606020202030204" pitchFamily="34" charset="0"/>
              </a:rPr>
              <a:t>If you have invested a lot of money into an aquaculture business, you may be tempted to overcrowd the pond or tank, to sell more fish down the track. As tempting as that may be, overcrowding a tank can be costly in the long run. Every tank or pond has a limit to how many fish you can put in it. It pays to know the maximum carrying capacity of your aquaculture system. This will begin as a prediction based on the size of the ponds or tanks, the requirements of a species and farming technique.  </a:t>
            </a:r>
          </a:p>
        </p:txBody>
      </p:sp>
      <p:sp>
        <p:nvSpPr>
          <p:cNvPr id="76" name="Rectangle 75">
            <a:extLst>
              <a:ext uri="{FF2B5EF4-FFF2-40B4-BE49-F238E27FC236}">
                <a16:creationId xmlns:a16="http://schemas.microsoft.com/office/drawing/2014/main" id="{8E54DB22-AEE0-4D32-B123-566F93971A29}"/>
              </a:ext>
            </a:extLst>
          </p:cNvPr>
          <p:cNvSpPr/>
          <p:nvPr/>
        </p:nvSpPr>
        <p:spPr>
          <a:xfrm>
            <a:off x="3439352" y="3431780"/>
            <a:ext cx="2914945" cy="477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7" name="TextBox 76">
            <a:extLst>
              <a:ext uri="{FF2B5EF4-FFF2-40B4-BE49-F238E27FC236}">
                <a16:creationId xmlns:a16="http://schemas.microsoft.com/office/drawing/2014/main" id="{91575C1A-31EE-4C81-9225-50EB542FEEBB}"/>
              </a:ext>
            </a:extLst>
          </p:cNvPr>
          <p:cNvSpPr txBox="1"/>
          <p:nvPr/>
        </p:nvSpPr>
        <p:spPr>
          <a:xfrm>
            <a:off x="3357713" y="3436454"/>
            <a:ext cx="3056775" cy="461665"/>
          </a:xfrm>
          <a:prstGeom prst="rect">
            <a:avLst/>
          </a:prstGeom>
          <a:noFill/>
        </p:spPr>
        <p:txBody>
          <a:bodyPr wrap="square" rtlCol="0">
            <a:spAutoFit/>
          </a:bodyPr>
          <a:lstStyle/>
          <a:p>
            <a:pPr algn="ctr"/>
            <a:r>
              <a:rPr lang="en-AU" sz="1200" b="1" dirty="0">
                <a:solidFill>
                  <a:schemeClr val="bg1"/>
                </a:solidFill>
                <a:latin typeface="Arial Narrow" panose="020B0606020202030204" pitchFamily="34" charset="0"/>
              </a:rPr>
              <a:t>The larger the aeration capacity of the tank or pond,  the greater its (carrying) capacity </a:t>
            </a:r>
          </a:p>
        </p:txBody>
      </p:sp>
      <p:pic>
        <p:nvPicPr>
          <p:cNvPr id="78" name="Picture 77">
            <a:extLst>
              <a:ext uri="{FF2B5EF4-FFF2-40B4-BE49-F238E27FC236}">
                <a16:creationId xmlns:a16="http://schemas.microsoft.com/office/drawing/2014/main" id="{FB0A2975-6F42-4846-AB1D-57FF35AB244B}"/>
              </a:ext>
            </a:extLst>
          </p:cNvPr>
          <p:cNvPicPr>
            <a:picLocks noChangeAspect="1"/>
          </p:cNvPicPr>
          <p:nvPr/>
        </p:nvPicPr>
        <p:blipFill rotWithShape="1">
          <a:blip r:embed="rId7">
            <a:extLst>
              <a:ext uri="{BEBA8EAE-BF5A-486C-A8C5-ECC9F3942E4B}">
                <a14:imgProps xmlns:a14="http://schemas.microsoft.com/office/drawing/2010/main">
                  <a14:imgLayer r:embed="rId4">
                    <a14:imgEffect>
                      <a14:sharpenSoften amount="50000"/>
                    </a14:imgEffect>
                  </a14:imgLayer>
                </a14:imgProps>
              </a:ext>
            </a:extLst>
          </a:blip>
          <a:srcRect l="16801" t="5239" r="23191" b="78129"/>
          <a:stretch/>
        </p:blipFill>
        <p:spPr>
          <a:xfrm>
            <a:off x="949107" y="4020874"/>
            <a:ext cx="2382435" cy="205862"/>
          </a:xfrm>
          <a:prstGeom prst="rect">
            <a:avLst/>
          </a:prstGeom>
          <a:effectLst/>
        </p:spPr>
      </p:pic>
      <p:sp>
        <p:nvSpPr>
          <p:cNvPr id="28" name="TextBox 27">
            <a:extLst>
              <a:ext uri="{FF2B5EF4-FFF2-40B4-BE49-F238E27FC236}">
                <a16:creationId xmlns:a16="http://schemas.microsoft.com/office/drawing/2014/main" id="{54B6586A-E274-4180-976F-1C4A811AB4C1}"/>
              </a:ext>
            </a:extLst>
          </p:cNvPr>
          <p:cNvSpPr txBox="1"/>
          <p:nvPr/>
        </p:nvSpPr>
        <p:spPr>
          <a:xfrm>
            <a:off x="417538" y="3935148"/>
            <a:ext cx="519379" cy="307777"/>
          </a:xfrm>
          <a:prstGeom prst="rect">
            <a:avLst/>
          </a:prstGeom>
          <a:noFill/>
        </p:spPr>
        <p:txBody>
          <a:bodyPr wrap="square" rtlCol="0">
            <a:spAutoFit/>
          </a:bodyPr>
          <a:lstStyle/>
          <a:p>
            <a:pPr algn="ctr"/>
            <a:r>
              <a:rPr lang="en-AU" sz="700" b="1" dirty="0">
                <a:latin typeface="Arial Narrow" panose="020B0606020202030204" pitchFamily="34" charset="0"/>
              </a:rPr>
              <a:t>Kg per m</a:t>
            </a:r>
            <a:r>
              <a:rPr lang="en-AU" sz="700" b="1" baseline="30000" dirty="0">
                <a:latin typeface="Arial Narrow" panose="020B0606020202030204" pitchFamily="34" charset="0"/>
              </a:rPr>
              <a:t>3</a:t>
            </a:r>
            <a:r>
              <a:rPr lang="en-AU" sz="700" b="1" dirty="0">
                <a:latin typeface="Arial Narrow" panose="020B0606020202030204" pitchFamily="34" charset="0"/>
              </a:rPr>
              <a:t> water</a:t>
            </a:r>
          </a:p>
        </p:txBody>
      </p:sp>
      <p:sp>
        <p:nvSpPr>
          <p:cNvPr id="81" name="TextBox 80">
            <a:extLst>
              <a:ext uri="{FF2B5EF4-FFF2-40B4-BE49-F238E27FC236}">
                <a16:creationId xmlns:a16="http://schemas.microsoft.com/office/drawing/2014/main" id="{B7DD3A52-B779-4501-B065-B56005A28C8F}"/>
              </a:ext>
            </a:extLst>
          </p:cNvPr>
          <p:cNvSpPr txBox="1"/>
          <p:nvPr/>
        </p:nvSpPr>
        <p:spPr>
          <a:xfrm>
            <a:off x="807069" y="3858142"/>
            <a:ext cx="2747497" cy="200055"/>
          </a:xfrm>
          <a:prstGeom prst="rect">
            <a:avLst/>
          </a:prstGeom>
          <a:noFill/>
        </p:spPr>
        <p:txBody>
          <a:bodyPr wrap="square" rtlCol="0">
            <a:spAutoFit/>
          </a:bodyPr>
          <a:lstStyle/>
          <a:p>
            <a:pPr algn="ctr"/>
            <a:r>
              <a:rPr lang="en-AU" sz="700" b="1" dirty="0">
                <a:latin typeface="Arial Narrow" panose="020B0606020202030204" pitchFamily="34" charset="0"/>
              </a:rPr>
              <a:t>Aeration in hours for water temperatures 17-22°C</a:t>
            </a:r>
          </a:p>
        </p:txBody>
      </p:sp>
      <p:sp>
        <p:nvSpPr>
          <p:cNvPr id="82" name="Rectangle 81">
            <a:extLst>
              <a:ext uri="{FF2B5EF4-FFF2-40B4-BE49-F238E27FC236}">
                <a16:creationId xmlns:a16="http://schemas.microsoft.com/office/drawing/2014/main" id="{29BF05B6-0302-49A4-9AA0-9CFEA4318F8B}"/>
              </a:ext>
            </a:extLst>
          </p:cNvPr>
          <p:cNvSpPr/>
          <p:nvPr/>
        </p:nvSpPr>
        <p:spPr>
          <a:xfrm>
            <a:off x="3419983" y="5329652"/>
            <a:ext cx="2948227" cy="477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3" name="TextBox 82">
            <a:extLst>
              <a:ext uri="{FF2B5EF4-FFF2-40B4-BE49-F238E27FC236}">
                <a16:creationId xmlns:a16="http://schemas.microsoft.com/office/drawing/2014/main" id="{481C8B4E-8225-4ADD-8431-6B2589D82970}"/>
              </a:ext>
            </a:extLst>
          </p:cNvPr>
          <p:cNvSpPr txBox="1"/>
          <p:nvPr/>
        </p:nvSpPr>
        <p:spPr>
          <a:xfrm>
            <a:off x="3383860" y="5312161"/>
            <a:ext cx="3021472" cy="461665"/>
          </a:xfrm>
          <a:prstGeom prst="rect">
            <a:avLst/>
          </a:prstGeom>
          <a:noFill/>
        </p:spPr>
        <p:txBody>
          <a:bodyPr wrap="square" rtlCol="0">
            <a:spAutoFit/>
          </a:bodyPr>
          <a:lstStyle/>
          <a:p>
            <a:pPr algn="ctr"/>
            <a:r>
              <a:rPr lang="en-AU" sz="1200" b="1" dirty="0">
                <a:solidFill>
                  <a:schemeClr val="bg1"/>
                </a:solidFill>
                <a:latin typeface="Arial Narrow" panose="020B0606020202030204" pitchFamily="34" charset="0"/>
              </a:rPr>
              <a:t>Growth rates and survival rates can, for some species, decline as stocking density increases </a:t>
            </a:r>
            <a:endParaRPr lang="en-AU" sz="1200" dirty="0">
              <a:solidFill>
                <a:schemeClr val="bg1"/>
              </a:solidFill>
              <a:latin typeface="Arial Narrow" panose="020B0606020202030204" pitchFamily="34" charset="0"/>
            </a:endParaRPr>
          </a:p>
        </p:txBody>
      </p:sp>
      <p:sp>
        <p:nvSpPr>
          <p:cNvPr id="2" name="TextBox 1">
            <a:extLst>
              <a:ext uri="{FF2B5EF4-FFF2-40B4-BE49-F238E27FC236}">
                <a16:creationId xmlns:a16="http://schemas.microsoft.com/office/drawing/2014/main" id="{9815C0EC-8E80-4208-9B6A-142BAE3FDA45}"/>
              </a:ext>
            </a:extLst>
          </p:cNvPr>
          <p:cNvSpPr txBox="1"/>
          <p:nvPr/>
        </p:nvSpPr>
        <p:spPr>
          <a:xfrm>
            <a:off x="5963927" y="6060037"/>
            <a:ext cx="141791" cy="276999"/>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E</a:t>
            </a:r>
          </a:p>
        </p:txBody>
      </p:sp>
      <p:sp>
        <p:nvSpPr>
          <p:cNvPr id="4" name="Rectangle 3">
            <a:extLst>
              <a:ext uri="{FF2B5EF4-FFF2-40B4-BE49-F238E27FC236}">
                <a16:creationId xmlns:a16="http://schemas.microsoft.com/office/drawing/2014/main" id="{8A4211A3-E2AD-4181-BACE-2DF686CDDD7D}"/>
              </a:ext>
            </a:extLst>
          </p:cNvPr>
          <p:cNvSpPr/>
          <p:nvPr/>
        </p:nvSpPr>
        <p:spPr>
          <a:xfrm>
            <a:off x="414128" y="6378040"/>
            <a:ext cx="2994349" cy="69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2" name="Straight Connector 51">
            <a:extLst>
              <a:ext uri="{FF2B5EF4-FFF2-40B4-BE49-F238E27FC236}">
                <a16:creationId xmlns:a16="http://schemas.microsoft.com/office/drawing/2014/main" id="{ECF9AE46-20BC-4BD3-AC0E-99B22A52B0C7}"/>
              </a:ext>
            </a:extLst>
          </p:cNvPr>
          <p:cNvCxnSpPr/>
          <p:nvPr/>
        </p:nvCxnSpPr>
        <p:spPr>
          <a:xfrm flipH="1">
            <a:off x="513168" y="6409561"/>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5FDD2C07-7D56-419A-8215-DC27186A576A}"/>
              </a:ext>
            </a:extLst>
          </p:cNvPr>
          <p:cNvSpPr/>
          <p:nvPr/>
        </p:nvSpPr>
        <p:spPr>
          <a:xfrm>
            <a:off x="3423489" y="6482331"/>
            <a:ext cx="2948227" cy="5847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4" name="TextBox 53">
            <a:extLst>
              <a:ext uri="{FF2B5EF4-FFF2-40B4-BE49-F238E27FC236}">
                <a16:creationId xmlns:a16="http://schemas.microsoft.com/office/drawing/2014/main" id="{E2A249D5-C22E-426D-A176-7E635F3C47F5}"/>
              </a:ext>
            </a:extLst>
          </p:cNvPr>
          <p:cNvSpPr txBox="1"/>
          <p:nvPr/>
        </p:nvSpPr>
        <p:spPr>
          <a:xfrm>
            <a:off x="3468383" y="6531581"/>
            <a:ext cx="2885914" cy="461665"/>
          </a:xfrm>
          <a:prstGeom prst="rect">
            <a:avLst/>
          </a:prstGeom>
          <a:noFill/>
        </p:spPr>
        <p:txBody>
          <a:bodyPr wrap="square" rtlCol="0">
            <a:spAutoFit/>
          </a:bodyPr>
          <a:lstStyle/>
          <a:p>
            <a:pPr algn="ctr"/>
            <a:r>
              <a:rPr lang="en-AU" sz="1200" b="1" dirty="0">
                <a:solidFill>
                  <a:schemeClr val="bg1"/>
                </a:solidFill>
                <a:latin typeface="Arial Narrow" panose="020B0606020202030204" pitchFamily="34" charset="0"/>
              </a:rPr>
              <a:t>The perfect stocking density amount largely depends on the requirements of the species</a:t>
            </a:r>
          </a:p>
        </p:txBody>
      </p:sp>
      <p:sp>
        <p:nvSpPr>
          <p:cNvPr id="55" name="TextBox 54">
            <a:extLst>
              <a:ext uri="{FF2B5EF4-FFF2-40B4-BE49-F238E27FC236}">
                <a16:creationId xmlns:a16="http://schemas.microsoft.com/office/drawing/2014/main" id="{5FF965F5-DA11-4F59-9CA9-6D2C9BE47FBE}"/>
              </a:ext>
            </a:extLst>
          </p:cNvPr>
          <p:cNvSpPr txBox="1"/>
          <p:nvPr/>
        </p:nvSpPr>
        <p:spPr>
          <a:xfrm>
            <a:off x="3444910" y="7541749"/>
            <a:ext cx="2893860" cy="646331"/>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Because they are different species with different requirements. </a:t>
            </a:r>
            <a:endParaRPr lang="en-AU" sz="300" dirty="0">
              <a:solidFill>
                <a:schemeClr val="tx1">
                  <a:lumMod val="50000"/>
                  <a:lumOff val="50000"/>
                </a:schemeClr>
              </a:solidFill>
              <a:latin typeface="Comic Sans MS" panose="030F0702030302020204" pitchFamily="66" charset="0"/>
            </a:endParaRPr>
          </a:p>
          <a:p>
            <a:r>
              <a:rPr lang="en-AU" sz="1200" dirty="0">
                <a:solidFill>
                  <a:schemeClr val="tx1">
                    <a:lumMod val="50000"/>
                    <a:lumOff val="50000"/>
                  </a:schemeClr>
                </a:solidFill>
                <a:latin typeface="Comic Sans MS" panose="030F0702030302020204" pitchFamily="66" charset="0"/>
              </a:rPr>
              <a:t>Different farming technique.</a:t>
            </a:r>
          </a:p>
        </p:txBody>
      </p:sp>
      <p:sp>
        <p:nvSpPr>
          <p:cNvPr id="65" name="Rectangle 64">
            <a:extLst>
              <a:ext uri="{FF2B5EF4-FFF2-40B4-BE49-F238E27FC236}">
                <a16:creationId xmlns:a16="http://schemas.microsoft.com/office/drawing/2014/main" id="{1C9DB32A-2A75-4109-9758-4A9F7FE67207}"/>
              </a:ext>
            </a:extLst>
          </p:cNvPr>
          <p:cNvSpPr/>
          <p:nvPr/>
        </p:nvSpPr>
        <p:spPr>
          <a:xfrm>
            <a:off x="512409" y="6491224"/>
            <a:ext cx="2842225" cy="1784428"/>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6" name="TextBox 65">
            <a:extLst>
              <a:ext uri="{FF2B5EF4-FFF2-40B4-BE49-F238E27FC236}">
                <a16:creationId xmlns:a16="http://schemas.microsoft.com/office/drawing/2014/main" id="{8C7DD866-48E3-43BC-897F-FC321AD6F238}"/>
              </a:ext>
            </a:extLst>
          </p:cNvPr>
          <p:cNvSpPr txBox="1"/>
          <p:nvPr/>
        </p:nvSpPr>
        <p:spPr>
          <a:xfrm>
            <a:off x="522185" y="6508093"/>
            <a:ext cx="2813100" cy="806375"/>
          </a:xfrm>
          <a:prstGeom prst="rect">
            <a:avLst/>
          </a:prstGeom>
          <a:noFill/>
        </p:spPr>
        <p:txBody>
          <a:bodyPr wrap="square" rtlCol="0">
            <a:spAutoFit/>
          </a:bodyPr>
          <a:lstStyle/>
          <a:p>
            <a:r>
              <a:rPr lang="en-AU" sz="1160" b="1" dirty="0">
                <a:latin typeface="Arial Narrow" panose="020B0606020202030204" pitchFamily="34" charset="0"/>
              </a:rPr>
              <a:t>Q. At what stocking density would</a:t>
            </a:r>
            <a:r>
              <a:rPr lang="en-AU" sz="1160" b="1" i="1" dirty="0">
                <a:latin typeface="Arial Narrow" panose="020B0606020202030204" pitchFamily="34" charset="0"/>
              </a:rPr>
              <a:t> you </a:t>
            </a:r>
            <a:r>
              <a:rPr lang="en-AU" sz="1160" b="1" dirty="0">
                <a:latin typeface="Arial Narrow" panose="020B0606020202030204" pitchFamily="34" charset="0"/>
              </a:rPr>
              <a:t>choose to farm </a:t>
            </a:r>
            <a:r>
              <a:rPr lang="en-AU" sz="1160" b="1" i="1" dirty="0">
                <a:latin typeface="Arial Narrow" panose="020B0606020202030204" pitchFamily="34" charset="0"/>
              </a:rPr>
              <a:t>L. </a:t>
            </a:r>
            <a:r>
              <a:rPr lang="en-AU" sz="1160" b="1" i="1" dirty="0" err="1">
                <a:latin typeface="Arial Narrow" panose="020B0606020202030204" pitchFamily="34" charset="0"/>
              </a:rPr>
              <a:t>vannamei</a:t>
            </a:r>
            <a:r>
              <a:rPr lang="en-AU" sz="1160" b="1" i="1" dirty="0">
                <a:latin typeface="Arial Narrow" panose="020B0606020202030204" pitchFamily="34" charset="0"/>
              </a:rPr>
              <a:t>, </a:t>
            </a:r>
            <a:r>
              <a:rPr lang="en-AU" sz="1160" b="1" dirty="0">
                <a:latin typeface="Arial Narrow" panose="020B0606020202030204" pitchFamily="34" charset="0"/>
              </a:rPr>
              <a:t>based on the data in Table 3? Justify your decision. Ans.</a:t>
            </a:r>
          </a:p>
          <a:p>
            <a:r>
              <a:rPr lang="en-AU" sz="1160" b="1" dirty="0">
                <a:latin typeface="Arial Narrow" panose="020B0606020202030204" pitchFamily="34" charset="0"/>
              </a:rPr>
              <a:t>(</a:t>
            </a:r>
            <a:r>
              <a:rPr lang="en-AU" sz="1160" b="1" i="1" dirty="0">
                <a:latin typeface="Arial Narrow" panose="020B0606020202030204" pitchFamily="34" charset="0"/>
              </a:rPr>
              <a:t>hint: </a:t>
            </a:r>
            <a:r>
              <a:rPr lang="en-AU" sz="1160" b="1" dirty="0">
                <a:latin typeface="Arial Narrow" panose="020B0606020202030204" pitchFamily="34" charset="0"/>
              </a:rPr>
              <a:t>compare the feed conversion ratios!)</a:t>
            </a:r>
          </a:p>
        </p:txBody>
      </p:sp>
      <p:sp>
        <p:nvSpPr>
          <p:cNvPr id="70" name="Rectangle 69">
            <a:extLst>
              <a:ext uri="{FF2B5EF4-FFF2-40B4-BE49-F238E27FC236}">
                <a16:creationId xmlns:a16="http://schemas.microsoft.com/office/drawing/2014/main" id="{5248BB23-AE0D-49CE-A7D3-E8FD061DE0F7}"/>
              </a:ext>
            </a:extLst>
          </p:cNvPr>
          <p:cNvSpPr/>
          <p:nvPr/>
        </p:nvSpPr>
        <p:spPr>
          <a:xfrm>
            <a:off x="573341" y="7300515"/>
            <a:ext cx="2711115" cy="89398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50000"/>
                  <a:lumOff val="50000"/>
                </a:schemeClr>
              </a:solidFill>
              <a:latin typeface="Comic Sans MS" panose="030F0702030302020204" pitchFamily="66" charset="0"/>
            </a:endParaRPr>
          </a:p>
        </p:txBody>
      </p:sp>
      <p:sp>
        <p:nvSpPr>
          <p:cNvPr id="71" name="Rectangle 70">
            <a:extLst>
              <a:ext uri="{FF2B5EF4-FFF2-40B4-BE49-F238E27FC236}">
                <a16:creationId xmlns:a16="http://schemas.microsoft.com/office/drawing/2014/main" id="{3D6DDD68-8B93-410B-9CEC-220DE55EE8A0}"/>
              </a:ext>
            </a:extLst>
          </p:cNvPr>
          <p:cNvSpPr/>
          <p:nvPr/>
        </p:nvSpPr>
        <p:spPr>
          <a:xfrm>
            <a:off x="531319" y="7291611"/>
            <a:ext cx="2845473" cy="830997"/>
          </a:xfrm>
          <a:prstGeom prst="rect">
            <a:avLst/>
          </a:prstGeom>
        </p:spPr>
        <p:txBody>
          <a:bodyPr wrap="square">
            <a:spAutoFit/>
          </a:bodyPr>
          <a:lstStyle/>
          <a:p>
            <a:r>
              <a:rPr lang="en-AU" sz="1200" dirty="0">
                <a:solidFill>
                  <a:schemeClr val="tx1">
                    <a:lumMod val="50000"/>
                    <a:lumOff val="50000"/>
                  </a:schemeClr>
                </a:solidFill>
                <a:latin typeface="Comic Sans MS" panose="030F0702030302020204" pitchFamily="66" charset="0"/>
              </a:rPr>
              <a:t>answers may vary</a:t>
            </a:r>
          </a:p>
          <a:p>
            <a:endParaRPr lang="en-AU" sz="1200" dirty="0">
              <a:solidFill>
                <a:schemeClr val="tx1">
                  <a:lumMod val="50000"/>
                  <a:lumOff val="50000"/>
                </a:schemeClr>
              </a:solidFill>
              <a:latin typeface="Comic Sans MS" panose="030F0702030302020204" pitchFamily="66" charset="0"/>
            </a:endParaRPr>
          </a:p>
          <a:p>
            <a:r>
              <a:rPr lang="en-AU" sz="1200" i="1" dirty="0">
                <a:solidFill>
                  <a:schemeClr val="tx1">
                    <a:lumMod val="50000"/>
                    <a:lumOff val="50000"/>
                  </a:schemeClr>
                </a:solidFill>
                <a:latin typeface="Comic Sans MS" panose="030F0702030302020204" pitchFamily="66" charset="0"/>
              </a:rPr>
              <a:t>Note: </a:t>
            </a:r>
            <a:r>
              <a:rPr lang="en-AU" sz="1200" dirty="0">
                <a:solidFill>
                  <a:schemeClr val="tx1">
                    <a:lumMod val="50000"/>
                    <a:lumOff val="50000"/>
                  </a:schemeClr>
                </a:solidFill>
                <a:latin typeface="Comic Sans MS" panose="030F0702030302020204" pitchFamily="66" charset="0"/>
              </a:rPr>
              <a:t>feed conversion ratio is smallest for Treatment B.</a:t>
            </a:r>
          </a:p>
        </p:txBody>
      </p:sp>
      <p:cxnSp>
        <p:nvCxnSpPr>
          <p:cNvPr id="9" name="Straight Connector 8">
            <a:extLst>
              <a:ext uri="{FF2B5EF4-FFF2-40B4-BE49-F238E27FC236}">
                <a16:creationId xmlns:a16="http://schemas.microsoft.com/office/drawing/2014/main" id="{696A9C56-A3D8-15BE-94B9-14F8E3E8C626}"/>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66A42FE9-6873-D018-D708-F039E0FF4291}"/>
              </a:ext>
            </a:extLst>
          </p:cNvPr>
          <p:cNvSpPr txBox="1"/>
          <p:nvPr/>
        </p:nvSpPr>
        <p:spPr>
          <a:xfrm>
            <a:off x="2803115" y="8829160"/>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Aquaculture</a:t>
            </a:r>
            <a:endParaRPr lang="en-AU" sz="1100" b="1" dirty="0">
              <a:latin typeface="Arial Narrow" pitchFamily="34" charset="0"/>
            </a:endParaRPr>
          </a:p>
        </p:txBody>
      </p:sp>
      <p:sp>
        <p:nvSpPr>
          <p:cNvPr id="11" name="TextBox 36">
            <a:extLst>
              <a:ext uri="{FF2B5EF4-FFF2-40B4-BE49-F238E27FC236}">
                <a16:creationId xmlns:a16="http://schemas.microsoft.com/office/drawing/2014/main" id="{87AE3659-303A-C577-C45C-D70251D49ED6}"/>
              </a:ext>
            </a:extLst>
          </p:cNvPr>
          <p:cNvSpPr txBox="1"/>
          <p:nvPr/>
        </p:nvSpPr>
        <p:spPr>
          <a:xfrm>
            <a:off x="453097" y="8820160"/>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32128535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80094-8E46-B80A-BD87-8420B064A8A8}"/>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14592BF6-ABB7-3AD2-A304-864D5E805F71}"/>
              </a:ext>
            </a:extLst>
          </p:cNvPr>
          <p:cNvSpPr txBox="1"/>
          <p:nvPr/>
        </p:nvSpPr>
        <p:spPr>
          <a:xfrm>
            <a:off x="1373570" y="133146"/>
            <a:ext cx="4503702" cy="769441"/>
          </a:xfrm>
          <a:prstGeom prst="rect">
            <a:avLst/>
          </a:prstGeom>
          <a:noFill/>
        </p:spPr>
        <p:txBody>
          <a:bodyPr wrap="square" rtlCol="0">
            <a:spAutoFit/>
          </a:bodyPr>
          <a:lstStyle/>
          <a:p>
            <a:r>
              <a:rPr lang="en-US" sz="2000" b="1" dirty="0">
                <a:latin typeface="Arial Narrow" pitchFamily="34" charset="0"/>
              </a:rPr>
              <a:t>Predict </a:t>
            </a:r>
            <a:r>
              <a:rPr lang="en-US" sz="1200" dirty="0">
                <a:latin typeface="Arial Narrow" panose="020B0606020202030204" pitchFamily="34" charset="0"/>
              </a:rPr>
              <a:t>how the size of ponds or tanks, the requirement of a species and farming technique influence the maximum carrying capacity of an aquaculture system.</a:t>
            </a:r>
            <a:endParaRPr lang="en-US" sz="1200" b="1" dirty="0">
              <a:latin typeface="Arial Narrow" pitchFamily="34" charset="0"/>
            </a:endParaRPr>
          </a:p>
        </p:txBody>
      </p:sp>
      <p:sp>
        <p:nvSpPr>
          <p:cNvPr id="31" name="TextBox 30">
            <a:extLst>
              <a:ext uri="{FF2B5EF4-FFF2-40B4-BE49-F238E27FC236}">
                <a16:creationId xmlns:a16="http://schemas.microsoft.com/office/drawing/2014/main" id="{DFD4D933-E29C-C2C0-83D6-3E797BB00A2C}"/>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EFA581E0-E095-93BD-9E9B-80174681ECD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7DB1ED50-6B74-4832-FA34-1D84EC74B40A}"/>
              </a:ext>
            </a:extLst>
          </p:cNvPr>
          <p:cNvSpPr/>
          <p:nvPr/>
        </p:nvSpPr>
        <p:spPr>
          <a:xfrm>
            <a:off x="508863" y="964142"/>
            <a:ext cx="5844292" cy="77999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F1708963-CB27-399C-3A74-0D60A8051DA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5AF7DD70-2E72-D202-28EB-CEE650A9C4A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8AEB1EB0-44A6-A9D3-0CDE-7E818D6BDF9E}"/>
              </a:ext>
            </a:extLst>
          </p:cNvPr>
          <p:cNvSpPr txBox="1"/>
          <p:nvPr/>
        </p:nvSpPr>
        <p:spPr>
          <a:xfrm>
            <a:off x="5687144" y="214200"/>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26574672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738664"/>
          </a:xfrm>
          <a:prstGeom prst="rect">
            <a:avLst/>
          </a:prstGeom>
          <a:noFill/>
        </p:spPr>
        <p:txBody>
          <a:bodyPr wrap="square" rtlCol="0">
            <a:spAutoFit/>
          </a:bodyPr>
          <a:lstStyle/>
          <a:p>
            <a:r>
              <a:rPr lang="en-US" b="1" dirty="0">
                <a:latin typeface="Arial Narrow" pitchFamily="34" charset="0"/>
              </a:rPr>
              <a:t>30. Dynamic Systems –</a:t>
            </a:r>
            <a:r>
              <a:rPr lang="en-US" sz="1200" b="1" dirty="0">
                <a:latin typeface="Arial Narrow" panose="020B0606020202030204" pitchFamily="34" charset="0"/>
              </a:rPr>
              <a:t> </a:t>
            </a:r>
            <a:r>
              <a:rPr lang="en-US" sz="1200" dirty="0">
                <a:latin typeface="Arial Narrow" panose="020B0606020202030204" pitchFamily="34" charset="0"/>
              </a:rPr>
              <a:t>Contrast different aquaculture systems, e.g. open, closed or recirculating, intensive and</a:t>
            </a:r>
          </a:p>
          <a:p>
            <a:r>
              <a:rPr lang="en-US" sz="1200" dirty="0">
                <a:latin typeface="Arial Narrow" panose="020B0606020202030204" pitchFamily="34" charset="0"/>
              </a:rPr>
              <a:t>extensive</a:t>
            </a:r>
            <a:endParaRPr lang="en-US" sz="1200" i="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5" name="Straight Connector 4">
            <a:extLst>
              <a:ext uri="{FF2B5EF4-FFF2-40B4-BE49-F238E27FC236}">
                <a16:creationId xmlns:a16="http://schemas.microsoft.com/office/drawing/2014/main" id="{688EC8E8-A861-4ED6-9B07-870AFFA88219}"/>
              </a:ext>
            </a:extLst>
          </p:cNvPr>
          <p:cNvCxnSpPr>
            <a:cxnSpLocks/>
          </p:cNvCxnSpPr>
          <p:nvPr/>
        </p:nvCxnSpPr>
        <p:spPr>
          <a:xfrm>
            <a:off x="778143" y="1974348"/>
            <a:ext cx="27627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D59275EF-902A-46FF-A4DF-5FD537FE576F}"/>
              </a:ext>
            </a:extLst>
          </p:cNvPr>
          <p:cNvGraphicFramePr>
            <a:graphicFrameLocks noGrp="1"/>
          </p:cNvGraphicFramePr>
          <p:nvPr>
            <p:extLst>
              <p:ext uri="{D42A27DB-BD31-4B8C-83A1-F6EECF244321}">
                <p14:modId xmlns:p14="http://schemas.microsoft.com/office/powerpoint/2010/main" val="2660317843"/>
              </p:ext>
            </p:extLst>
          </p:nvPr>
        </p:nvGraphicFramePr>
        <p:xfrm>
          <a:off x="783216" y="1834087"/>
          <a:ext cx="2762720" cy="152400"/>
        </p:xfrm>
        <a:graphic>
          <a:graphicData uri="http://schemas.openxmlformats.org/drawingml/2006/table">
            <a:tbl>
              <a:tblPr firstRow="1" bandRow="1">
                <a:tableStyleId>{5940675A-B579-460E-94D1-54222C63F5DA}</a:tableStyleId>
              </a:tblPr>
              <a:tblGrid>
                <a:gridCol w="690680">
                  <a:extLst>
                    <a:ext uri="{9D8B030D-6E8A-4147-A177-3AD203B41FA5}">
                      <a16:colId xmlns:a16="http://schemas.microsoft.com/office/drawing/2014/main" val="3322695294"/>
                    </a:ext>
                  </a:extLst>
                </a:gridCol>
                <a:gridCol w="690680">
                  <a:extLst>
                    <a:ext uri="{9D8B030D-6E8A-4147-A177-3AD203B41FA5}">
                      <a16:colId xmlns:a16="http://schemas.microsoft.com/office/drawing/2014/main" val="833580311"/>
                    </a:ext>
                  </a:extLst>
                </a:gridCol>
                <a:gridCol w="690680">
                  <a:extLst>
                    <a:ext uri="{9D8B030D-6E8A-4147-A177-3AD203B41FA5}">
                      <a16:colId xmlns:a16="http://schemas.microsoft.com/office/drawing/2014/main" val="3769873336"/>
                    </a:ext>
                  </a:extLst>
                </a:gridCol>
                <a:gridCol w="690680">
                  <a:extLst>
                    <a:ext uri="{9D8B030D-6E8A-4147-A177-3AD203B41FA5}">
                      <a16:colId xmlns:a16="http://schemas.microsoft.com/office/drawing/2014/main" val="3866690476"/>
                    </a:ext>
                  </a:extLst>
                </a:gridCol>
              </a:tblGrid>
              <a:tr h="0">
                <a:tc>
                  <a:txBody>
                    <a:bodyPr/>
                    <a:lstStyle/>
                    <a:p>
                      <a:endParaRPr lang="en-AU" sz="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AU" sz="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AU" sz="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AU" sz="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4032504"/>
                  </a:ext>
                </a:extLst>
              </a:tr>
            </a:tbl>
          </a:graphicData>
        </a:graphic>
      </p:graphicFrame>
      <p:sp>
        <p:nvSpPr>
          <p:cNvPr id="8" name="Arrow: Left-Right 7">
            <a:extLst>
              <a:ext uri="{FF2B5EF4-FFF2-40B4-BE49-F238E27FC236}">
                <a16:creationId xmlns:a16="http://schemas.microsoft.com/office/drawing/2014/main" id="{B97FB4CB-B744-4E4E-87B4-03A27CC83EA6}"/>
              </a:ext>
            </a:extLst>
          </p:cNvPr>
          <p:cNvSpPr/>
          <p:nvPr/>
        </p:nvSpPr>
        <p:spPr>
          <a:xfrm>
            <a:off x="778142" y="1493722"/>
            <a:ext cx="2762720" cy="309974"/>
          </a:xfrm>
          <a:prstGeom prst="leftRightArrow">
            <a:avLst/>
          </a:prstGeom>
          <a:solidFill>
            <a:schemeClr val="dk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67697125-0AFC-4F58-9DE1-645EE46488F7}"/>
              </a:ext>
            </a:extLst>
          </p:cNvPr>
          <p:cNvSpPr txBox="1"/>
          <p:nvPr/>
        </p:nvSpPr>
        <p:spPr>
          <a:xfrm>
            <a:off x="352800" y="1070890"/>
            <a:ext cx="1172554" cy="276999"/>
          </a:xfrm>
          <a:prstGeom prst="rect">
            <a:avLst/>
          </a:prstGeom>
          <a:noFill/>
        </p:spPr>
        <p:txBody>
          <a:bodyPr wrap="square" rtlCol="0">
            <a:spAutoFit/>
          </a:bodyPr>
          <a:lstStyle/>
          <a:p>
            <a:pPr algn="ctr"/>
            <a:r>
              <a:rPr lang="en-AU" sz="1200" b="1" dirty="0">
                <a:latin typeface="Arial Narrow" panose="020B0606020202030204" pitchFamily="34" charset="0"/>
              </a:rPr>
              <a:t>Open system</a:t>
            </a:r>
          </a:p>
        </p:txBody>
      </p:sp>
      <p:sp>
        <p:nvSpPr>
          <p:cNvPr id="20" name="TextBox 19">
            <a:extLst>
              <a:ext uri="{FF2B5EF4-FFF2-40B4-BE49-F238E27FC236}">
                <a16:creationId xmlns:a16="http://schemas.microsoft.com/office/drawing/2014/main" id="{AD71458F-BA4B-492D-961F-6735D9C81299}"/>
              </a:ext>
            </a:extLst>
          </p:cNvPr>
          <p:cNvSpPr txBox="1"/>
          <p:nvPr/>
        </p:nvSpPr>
        <p:spPr>
          <a:xfrm>
            <a:off x="2845286" y="1078141"/>
            <a:ext cx="1128299" cy="276999"/>
          </a:xfrm>
          <a:prstGeom prst="rect">
            <a:avLst/>
          </a:prstGeom>
          <a:noFill/>
        </p:spPr>
        <p:txBody>
          <a:bodyPr wrap="square" rtlCol="0">
            <a:spAutoFit/>
          </a:bodyPr>
          <a:lstStyle/>
          <a:p>
            <a:pPr algn="ctr"/>
            <a:r>
              <a:rPr lang="en-AU" sz="1200" b="1" dirty="0">
                <a:latin typeface="Arial Narrow" panose="020B0606020202030204" pitchFamily="34" charset="0"/>
              </a:rPr>
              <a:t>Closed system</a:t>
            </a:r>
          </a:p>
        </p:txBody>
      </p:sp>
      <p:sp>
        <p:nvSpPr>
          <p:cNvPr id="21" name="TextBox 20">
            <a:extLst>
              <a:ext uri="{FF2B5EF4-FFF2-40B4-BE49-F238E27FC236}">
                <a16:creationId xmlns:a16="http://schemas.microsoft.com/office/drawing/2014/main" id="{0B36B06E-0A63-4190-8367-F198BB7895A4}"/>
              </a:ext>
            </a:extLst>
          </p:cNvPr>
          <p:cNvSpPr txBox="1"/>
          <p:nvPr/>
        </p:nvSpPr>
        <p:spPr>
          <a:xfrm>
            <a:off x="1722821" y="1078141"/>
            <a:ext cx="983261" cy="461665"/>
          </a:xfrm>
          <a:prstGeom prst="rect">
            <a:avLst/>
          </a:prstGeom>
          <a:noFill/>
        </p:spPr>
        <p:txBody>
          <a:bodyPr wrap="square" rtlCol="0">
            <a:spAutoFit/>
          </a:bodyPr>
          <a:lstStyle/>
          <a:p>
            <a:pPr algn="ctr"/>
            <a:r>
              <a:rPr lang="en-AU" sz="1200" b="1" dirty="0">
                <a:latin typeface="Arial Narrow" panose="020B0606020202030204" pitchFamily="34" charset="0"/>
              </a:rPr>
              <a:t>Semi-closed system</a:t>
            </a:r>
          </a:p>
        </p:txBody>
      </p:sp>
      <p:sp>
        <p:nvSpPr>
          <p:cNvPr id="22" name="TextBox 21">
            <a:extLst>
              <a:ext uri="{FF2B5EF4-FFF2-40B4-BE49-F238E27FC236}">
                <a16:creationId xmlns:a16="http://schemas.microsoft.com/office/drawing/2014/main" id="{B0297B52-F834-4A8C-B97C-20B8B00638FC}"/>
              </a:ext>
            </a:extLst>
          </p:cNvPr>
          <p:cNvSpPr txBox="1"/>
          <p:nvPr/>
        </p:nvSpPr>
        <p:spPr>
          <a:xfrm>
            <a:off x="571154" y="1976544"/>
            <a:ext cx="517494" cy="276999"/>
          </a:xfrm>
          <a:prstGeom prst="rect">
            <a:avLst/>
          </a:prstGeom>
          <a:noFill/>
        </p:spPr>
        <p:txBody>
          <a:bodyPr wrap="square" rtlCol="0">
            <a:spAutoFit/>
          </a:bodyPr>
          <a:lstStyle/>
          <a:p>
            <a:pPr algn="ctr"/>
            <a:r>
              <a:rPr lang="en-AU" sz="1200" b="1" dirty="0">
                <a:latin typeface="Arial Narrow" panose="020B0606020202030204" pitchFamily="34" charset="0"/>
              </a:rPr>
              <a:t>0%</a:t>
            </a:r>
          </a:p>
        </p:txBody>
      </p:sp>
      <p:sp>
        <p:nvSpPr>
          <p:cNvPr id="23" name="TextBox 22">
            <a:extLst>
              <a:ext uri="{FF2B5EF4-FFF2-40B4-BE49-F238E27FC236}">
                <a16:creationId xmlns:a16="http://schemas.microsoft.com/office/drawing/2014/main" id="{4E61F689-5F5C-48D8-B263-A38D481992FE}"/>
              </a:ext>
            </a:extLst>
          </p:cNvPr>
          <p:cNvSpPr txBox="1"/>
          <p:nvPr/>
        </p:nvSpPr>
        <p:spPr>
          <a:xfrm>
            <a:off x="1900755" y="1993128"/>
            <a:ext cx="517494" cy="276999"/>
          </a:xfrm>
          <a:prstGeom prst="rect">
            <a:avLst/>
          </a:prstGeom>
          <a:noFill/>
        </p:spPr>
        <p:txBody>
          <a:bodyPr wrap="square" rtlCol="0">
            <a:spAutoFit/>
          </a:bodyPr>
          <a:lstStyle/>
          <a:p>
            <a:pPr algn="ctr"/>
            <a:r>
              <a:rPr lang="en-AU" sz="1200" b="1" dirty="0">
                <a:latin typeface="Arial Narrow" panose="020B0606020202030204" pitchFamily="34" charset="0"/>
              </a:rPr>
              <a:t>50%</a:t>
            </a:r>
          </a:p>
        </p:txBody>
      </p:sp>
      <p:sp>
        <p:nvSpPr>
          <p:cNvPr id="24" name="TextBox 23">
            <a:extLst>
              <a:ext uri="{FF2B5EF4-FFF2-40B4-BE49-F238E27FC236}">
                <a16:creationId xmlns:a16="http://schemas.microsoft.com/office/drawing/2014/main" id="{04B6E2A6-2D40-45FD-B694-3892BCBF08B0}"/>
              </a:ext>
            </a:extLst>
          </p:cNvPr>
          <p:cNvSpPr txBox="1"/>
          <p:nvPr/>
        </p:nvSpPr>
        <p:spPr>
          <a:xfrm>
            <a:off x="3282115" y="1993128"/>
            <a:ext cx="517494" cy="276999"/>
          </a:xfrm>
          <a:prstGeom prst="rect">
            <a:avLst/>
          </a:prstGeom>
          <a:noFill/>
        </p:spPr>
        <p:txBody>
          <a:bodyPr wrap="square" rtlCol="0">
            <a:spAutoFit/>
          </a:bodyPr>
          <a:lstStyle/>
          <a:p>
            <a:pPr algn="ctr"/>
            <a:r>
              <a:rPr lang="en-AU" sz="1200" b="1" dirty="0">
                <a:latin typeface="Arial Narrow" panose="020B0606020202030204" pitchFamily="34" charset="0"/>
              </a:rPr>
              <a:t>100%</a:t>
            </a:r>
          </a:p>
        </p:txBody>
      </p:sp>
      <p:sp>
        <p:nvSpPr>
          <p:cNvPr id="25" name="Rectangle 24">
            <a:extLst>
              <a:ext uri="{FF2B5EF4-FFF2-40B4-BE49-F238E27FC236}">
                <a16:creationId xmlns:a16="http://schemas.microsoft.com/office/drawing/2014/main" id="{5D553B2E-1E48-4CD5-B685-31CB1E8C5999}"/>
              </a:ext>
            </a:extLst>
          </p:cNvPr>
          <p:cNvSpPr/>
          <p:nvPr/>
        </p:nvSpPr>
        <p:spPr>
          <a:xfrm>
            <a:off x="448433" y="8537384"/>
            <a:ext cx="6010156" cy="392415"/>
          </a:xfrm>
          <a:prstGeom prst="rect">
            <a:avLst/>
          </a:prstGeom>
        </p:spPr>
        <p:txBody>
          <a:bodyPr wrap="square">
            <a:spAutoFit/>
          </a:bodyPr>
          <a:lstStyle/>
          <a:p>
            <a:r>
              <a:rPr lang="en-US" sz="600" baseline="30000" dirty="0">
                <a:latin typeface="Arial Narrow" panose="020B0606020202030204" pitchFamily="34" charset="0"/>
              </a:rPr>
              <a:t>[1] </a:t>
            </a:r>
            <a:r>
              <a:rPr lang="en-US" sz="600" dirty="0">
                <a:latin typeface="Arial Narrow" panose="020B0606020202030204" pitchFamily="34" charset="0"/>
              </a:rPr>
              <a:t>Adapted from: Florida Atlantic University </a:t>
            </a:r>
            <a:r>
              <a:rPr lang="en-US" sz="600" dirty="0" err="1">
                <a:latin typeface="Arial Narrow" panose="020B0606020202030204" pitchFamily="34" charset="0"/>
              </a:rPr>
              <a:t>Harbour</a:t>
            </a:r>
            <a:r>
              <a:rPr lang="en-US" sz="600" dirty="0">
                <a:latin typeface="Arial Narrow" panose="020B0606020202030204" pitchFamily="34" charset="0"/>
              </a:rPr>
              <a:t> Branch (n.d.). </a:t>
            </a:r>
            <a:r>
              <a:rPr lang="en-US" sz="600" i="1" dirty="0">
                <a:latin typeface="Arial Narrow" panose="020B0606020202030204" pitchFamily="34" charset="0"/>
              </a:rPr>
              <a:t>Recirculating Aquaculture Systems. </a:t>
            </a:r>
            <a:r>
              <a:rPr lang="en-US" sz="600" dirty="0" err="1">
                <a:latin typeface="Arial Narrow" panose="020B0606020202030204" pitchFamily="34" charset="0"/>
              </a:rPr>
              <a:t>SlidePlayer</a:t>
            </a:r>
            <a:r>
              <a:rPr lang="en-US" sz="600" dirty="0">
                <a:latin typeface="Arial Narrow" panose="020B0606020202030204" pitchFamily="34" charset="0"/>
              </a:rPr>
              <a:t>. Accessed 21.06.2019 from: https://slideplayer.com/slide/6021113/</a:t>
            </a:r>
          </a:p>
          <a:p>
            <a:r>
              <a:rPr lang="en-US" sz="600" baseline="30000" dirty="0">
                <a:latin typeface="Arial Narrow" panose="020B0606020202030204" pitchFamily="34" charset="0"/>
              </a:rPr>
              <a:t>[2] </a:t>
            </a:r>
            <a:r>
              <a:rPr lang="en-US" sz="600" dirty="0">
                <a:latin typeface="Arial Narrow" panose="020B0606020202030204" pitchFamily="34" charset="0"/>
              </a:rPr>
              <a:t>Adapted from: Jayachandran, P.R. (2015). </a:t>
            </a:r>
            <a:r>
              <a:rPr lang="en-US" sz="600" i="1" dirty="0">
                <a:latin typeface="Arial Narrow" panose="020B0606020202030204" pitchFamily="34" charset="0"/>
              </a:rPr>
              <a:t>Jayachandran aquaculture systems</a:t>
            </a:r>
            <a:r>
              <a:rPr lang="en-US" sz="600" dirty="0">
                <a:latin typeface="Arial Narrow" panose="020B0606020202030204" pitchFamily="34" charset="0"/>
              </a:rPr>
              <a:t>. SlideShare. Accessed 21.06.2019 from: https://www.slideshare.net/JayachandranPR/jayachandran-aquaculture-systems</a:t>
            </a:r>
          </a:p>
          <a:p>
            <a:r>
              <a:rPr lang="en-US" sz="750" dirty="0">
                <a:latin typeface="Arial Narrow" panose="020B0606020202030204" pitchFamily="34" charset="0"/>
              </a:rPr>
              <a:t> </a:t>
            </a:r>
          </a:p>
        </p:txBody>
      </p:sp>
      <p:sp>
        <p:nvSpPr>
          <p:cNvPr id="13" name="TextBox 12">
            <a:extLst>
              <a:ext uri="{FF2B5EF4-FFF2-40B4-BE49-F238E27FC236}">
                <a16:creationId xmlns:a16="http://schemas.microsoft.com/office/drawing/2014/main" id="{058D18B7-7EB5-4472-A5EE-0E72D7D75C09}"/>
              </a:ext>
            </a:extLst>
          </p:cNvPr>
          <p:cNvSpPr txBox="1"/>
          <p:nvPr/>
        </p:nvSpPr>
        <p:spPr>
          <a:xfrm>
            <a:off x="482612" y="2283934"/>
            <a:ext cx="3568209" cy="230832"/>
          </a:xfrm>
          <a:prstGeom prst="rect">
            <a:avLst/>
          </a:prstGeom>
          <a:noFill/>
        </p:spPr>
        <p:txBody>
          <a:bodyPr wrap="square" rtlCol="0">
            <a:spAutoFit/>
          </a:bodyPr>
          <a:lstStyle/>
          <a:p>
            <a:r>
              <a:rPr lang="en-AU" sz="900" b="1" dirty="0">
                <a:latin typeface="Arial Narrow" panose="020B0606020202030204" pitchFamily="34" charset="0"/>
              </a:rPr>
              <a:t>Figure 1: Water re-use rates for open, semi-closed and closed systems</a:t>
            </a:r>
            <a:r>
              <a:rPr lang="en-AU" sz="900" b="1" baseline="30000" dirty="0">
                <a:latin typeface="Arial Narrow" panose="020B0606020202030204" pitchFamily="34" charset="0"/>
              </a:rPr>
              <a:t>[1]</a:t>
            </a:r>
            <a:r>
              <a:rPr lang="en-AU" sz="900" b="1" dirty="0">
                <a:latin typeface="Arial Narrow" panose="020B0606020202030204" pitchFamily="34" charset="0"/>
              </a:rPr>
              <a:t>. </a:t>
            </a:r>
          </a:p>
        </p:txBody>
      </p:sp>
      <p:sp>
        <p:nvSpPr>
          <p:cNvPr id="14" name="TextBox 13">
            <a:extLst>
              <a:ext uri="{FF2B5EF4-FFF2-40B4-BE49-F238E27FC236}">
                <a16:creationId xmlns:a16="http://schemas.microsoft.com/office/drawing/2014/main" id="{C2CC41A4-064E-4926-A8DE-F96D65C24884}"/>
              </a:ext>
            </a:extLst>
          </p:cNvPr>
          <p:cNvSpPr txBox="1"/>
          <p:nvPr/>
        </p:nvSpPr>
        <p:spPr>
          <a:xfrm>
            <a:off x="1654948" y="1522508"/>
            <a:ext cx="1228393"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Water Re-use Rates</a:t>
            </a:r>
          </a:p>
        </p:txBody>
      </p:sp>
      <p:sp>
        <p:nvSpPr>
          <p:cNvPr id="28" name="Rectangle 27">
            <a:extLst>
              <a:ext uri="{FF2B5EF4-FFF2-40B4-BE49-F238E27FC236}">
                <a16:creationId xmlns:a16="http://schemas.microsoft.com/office/drawing/2014/main" id="{DD230825-06FE-4542-821A-CDF3DDF005A1}"/>
              </a:ext>
            </a:extLst>
          </p:cNvPr>
          <p:cNvSpPr/>
          <p:nvPr/>
        </p:nvSpPr>
        <p:spPr>
          <a:xfrm>
            <a:off x="3956326" y="990193"/>
            <a:ext cx="2502263" cy="2369880"/>
          </a:xfrm>
          <a:prstGeom prst="rect">
            <a:avLst/>
          </a:prstGeom>
        </p:spPr>
        <p:txBody>
          <a:bodyPr wrap="square">
            <a:spAutoFit/>
          </a:bodyPr>
          <a:lstStyle/>
          <a:p>
            <a:pPr algn="just"/>
            <a:r>
              <a:rPr lang="en-US" sz="1600" b="1" dirty="0">
                <a:latin typeface="Arial Narrow" panose="020B0606020202030204" pitchFamily="34" charset="0"/>
              </a:rPr>
              <a:t>Open vs. Closed </a:t>
            </a:r>
          </a:p>
          <a:p>
            <a:pPr marL="171450" indent="-171450" algn="just">
              <a:buFont typeface="Arial" panose="020B0604020202020204" pitchFamily="34" charset="0"/>
              <a:buChar char="•"/>
            </a:pPr>
            <a:r>
              <a:rPr lang="en-US" sz="1200" b="1" dirty="0">
                <a:latin typeface="Arial Narrow" panose="020B0606020202030204" pitchFamily="34" charset="0"/>
              </a:rPr>
              <a:t>Open </a:t>
            </a:r>
            <a:r>
              <a:rPr lang="en-US" sz="1200" dirty="0">
                <a:latin typeface="Arial Narrow" panose="020B0606020202030204" pitchFamily="34" charset="0"/>
              </a:rPr>
              <a:t>systems rear organisms in nature. No water is pumped or reused.</a:t>
            </a:r>
            <a:br>
              <a:rPr lang="en-US" sz="1200" dirty="0">
                <a:latin typeface="Arial Narrow" panose="020B0606020202030204" pitchFamily="34" charset="0"/>
              </a:rPr>
            </a:br>
            <a:r>
              <a:rPr lang="en-US" sz="1200" dirty="0">
                <a:latin typeface="Arial Narrow" panose="020B0606020202030204" pitchFamily="34" charset="0"/>
              </a:rPr>
              <a:t> E.g. floating </a:t>
            </a:r>
            <a:r>
              <a:rPr lang="en-US" sz="1200" dirty="0" err="1">
                <a:latin typeface="Arial Narrow" panose="020B0606020202030204" pitchFamily="34" charset="0"/>
              </a:rPr>
              <a:t>netpens</a:t>
            </a:r>
            <a:r>
              <a:rPr lang="en-US" sz="1200" dirty="0">
                <a:latin typeface="Arial Narrow" panose="020B0606020202030204" pitchFamily="34" charset="0"/>
              </a:rPr>
              <a:t>, floating racks, longlines, on-bottom culture, cages</a:t>
            </a:r>
            <a:r>
              <a:rPr lang="en-US" sz="1200" baseline="30000" dirty="0">
                <a:latin typeface="Arial Narrow" panose="020B0606020202030204" pitchFamily="34" charset="0"/>
              </a:rPr>
              <a:t>[2]</a:t>
            </a:r>
            <a:r>
              <a:rPr lang="en-US" sz="1200" dirty="0">
                <a:latin typeface="Arial Narrow" panose="020B0606020202030204" pitchFamily="34" charset="0"/>
              </a:rPr>
              <a:t>.</a:t>
            </a:r>
          </a:p>
          <a:p>
            <a:pPr marL="171450" indent="-171450" algn="just">
              <a:buFont typeface="Arial" panose="020B0604020202020204" pitchFamily="34" charset="0"/>
              <a:buChar char="•"/>
            </a:pPr>
            <a:r>
              <a:rPr lang="en-US" sz="1200" b="1" dirty="0">
                <a:latin typeface="Arial Narrow" panose="020B0606020202030204" pitchFamily="34" charset="0"/>
              </a:rPr>
              <a:t>Semi-closed </a:t>
            </a:r>
            <a:r>
              <a:rPr lang="en-US" sz="1200" dirty="0">
                <a:latin typeface="Arial Narrow" panose="020B0606020202030204" pitchFamily="34" charset="0"/>
              </a:rPr>
              <a:t>systems rear organisms in man-made impoundments. Water is pumped or diverted from nature. </a:t>
            </a:r>
            <a:br>
              <a:rPr lang="en-US" sz="1200" dirty="0">
                <a:latin typeface="Arial Narrow" panose="020B0606020202030204" pitchFamily="34" charset="0"/>
              </a:rPr>
            </a:br>
            <a:r>
              <a:rPr lang="en-US" sz="1200" dirty="0">
                <a:latin typeface="Arial Narrow" panose="020B0606020202030204" pitchFamily="34" charset="0"/>
              </a:rPr>
              <a:t>E.g. ponds and raceways, tanks</a:t>
            </a:r>
            <a:r>
              <a:rPr lang="en-US" sz="1200" baseline="30000" dirty="0">
                <a:latin typeface="Arial Narrow" panose="020B0606020202030204" pitchFamily="34" charset="0"/>
              </a:rPr>
              <a:t>[2]</a:t>
            </a:r>
            <a:r>
              <a:rPr lang="en-US" sz="1200" dirty="0">
                <a:latin typeface="Arial Narrow" panose="020B0606020202030204" pitchFamily="34" charset="0"/>
              </a:rPr>
              <a:t>.</a:t>
            </a:r>
          </a:p>
          <a:p>
            <a:pPr marL="171450" indent="-171450" algn="just">
              <a:buFont typeface="Arial" panose="020B0604020202020204" pitchFamily="34" charset="0"/>
              <a:buChar char="•"/>
            </a:pPr>
            <a:r>
              <a:rPr lang="en-US" sz="1200" b="1" dirty="0">
                <a:latin typeface="Arial Narrow" panose="020B0606020202030204" pitchFamily="34" charset="0"/>
              </a:rPr>
              <a:t>Closed </a:t>
            </a:r>
            <a:r>
              <a:rPr lang="en-US" sz="1200" dirty="0">
                <a:latin typeface="Arial Narrow" panose="020B0606020202030204" pitchFamily="34" charset="0"/>
              </a:rPr>
              <a:t>systems use sophisticated water filtration and treatment systems.</a:t>
            </a:r>
            <a:br>
              <a:rPr lang="en-US" sz="1200" dirty="0">
                <a:latin typeface="Arial Narrow" panose="020B0606020202030204" pitchFamily="34" charset="0"/>
              </a:rPr>
            </a:br>
            <a:r>
              <a:rPr lang="en-US" sz="1200" dirty="0">
                <a:latin typeface="Arial Narrow" panose="020B0606020202030204" pitchFamily="34" charset="0"/>
              </a:rPr>
              <a:t>E.g. aquariums, aquaponics</a:t>
            </a:r>
            <a:r>
              <a:rPr lang="en-US" sz="1200" baseline="30000" dirty="0">
                <a:latin typeface="Arial Narrow" panose="020B0606020202030204" pitchFamily="34" charset="0"/>
              </a:rPr>
              <a:t>[2]</a:t>
            </a:r>
            <a:r>
              <a:rPr lang="en-US" sz="1200" dirty="0">
                <a:latin typeface="Arial Narrow" panose="020B0606020202030204" pitchFamily="34" charset="0"/>
              </a:rPr>
              <a:t>. </a:t>
            </a:r>
          </a:p>
        </p:txBody>
      </p:sp>
      <p:sp>
        <p:nvSpPr>
          <p:cNvPr id="18" name="Rectangle 17">
            <a:extLst>
              <a:ext uri="{FF2B5EF4-FFF2-40B4-BE49-F238E27FC236}">
                <a16:creationId xmlns:a16="http://schemas.microsoft.com/office/drawing/2014/main" id="{EBE0F9EC-6162-4AED-8FD0-08BED5B7BE64}"/>
              </a:ext>
            </a:extLst>
          </p:cNvPr>
          <p:cNvSpPr/>
          <p:nvPr/>
        </p:nvSpPr>
        <p:spPr>
          <a:xfrm>
            <a:off x="508864" y="2627784"/>
            <a:ext cx="3290746" cy="64807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Which system in Fig. 1 re-uses the most water? Ans.</a:t>
            </a:r>
          </a:p>
        </p:txBody>
      </p:sp>
      <p:sp>
        <p:nvSpPr>
          <p:cNvPr id="26" name="Rectangle 25">
            <a:extLst>
              <a:ext uri="{FF2B5EF4-FFF2-40B4-BE49-F238E27FC236}">
                <a16:creationId xmlns:a16="http://schemas.microsoft.com/office/drawing/2014/main" id="{FE7CC14F-03D9-4016-9B1C-BC8C58D95D58}"/>
              </a:ext>
            </a:extLst>
          </p:cNvPr>
          <p:cNvSpPr/>
          <p:nvPr/>
        </p:nvSpPr>
        <p:spPr>
          <a:xfrm>
            <a:off x="908720" y="2915816"/>
            <a:ext cx="2808312" cy="2908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TextBox 30">
            <a:extLst>
              <a:ext uri="{FF2B5EF4-FFF2-40B4-BE49-F238E27FC236}">
                <a16:creationId xmlns:a16="http://schemas.microsoft.com/office/drawing/2014/main" id="{63F94EFA-A0A0-4274-8B48-8846FCABC985}"/>
              </a:ext>
            </a:extLst>
          </p:cNvPr>
          <p:cNvSpPr txBox="1"/>
          <p:nvPr/>
        </p:nvSpPr>
        <p:spPr>
          <a:xfrm>
            <a:off x="1305682" y="2907108"/>
            <a:ext cx="1606569" cy="276999"/>
          </a:xfrm>
          <a:prstGeom prst="rect">
            <a:avLst/>
          </a:prstGeom>
          <a:noFill/>
        </p:spPr>
        <p:txBody>
          <a:bodyPr wrap="square" rtlCol="0">
            <a:spAutoFit/>
          </a:bodyPr>
          <a:lstStyle/>
          <a:p>
            <a:pPr algn="ctr"/>
            <a:r>
              <a:rPr lang="en-AU" sz="1200" dirty="0">
                <a:solidFill>
                  <a:schemeClr val="tx1">
                    <a:lumMod val="50000"/>
                    <a:lumOff val="50000"/>
                  </a:schemeClr>
                </a:solidFill>
                <a:latin typeface="Comic Sans MS" panose="030F0702030302020204" pitchFamily="66" charset="0"/>
              </a:rPr>
              <a:t>Closed system</a:t>
            </a:r>
          </a:p>
        </p:txBody>
      </p:sp>
      <p:cxnSp>
        <p:nvCxnSpPr>
          <p:cNvPr id="32" name="Straight Connector 31">
            <a:extLst>
              <a:ext uri="{FF2B5EF4-FFF2-40B4-BE49-F238E27FC236}">
                <a16:creationId xmlns:a16="http://schemas.microsoft.com/office/drawing/2014/main" id="{16D28E0A-0F4D-4DEF-BF4E-C8335710889B}"/>
              </a:ext>
            </a:extLst>
          </p:cNvPr>
          <p:cNvCxnSpPr/>
          <p:nvPr/>
        </p:nvCxnSpPr>
        <p:spPr>
          <a:xfrm flipH="1">
            <a:off x="526468" y="3340878"/>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rrow: Left-Right 34">
            <a:extLst>
              <a:ext uri="{FF2B5EF4-FFF2-40B4-BE49-F238E27FC236}">
                <a16:creationId xmlns:a16="http://schemas.microsoft.com/office/drawing/2014/main" id="{5AB1B167-EB5A-4B78-B2C0-C85347324B6B}"/>
              </a:ext>
            </a:extLst>
          </p:cNvPr>
          <p:cNvSpPr/>
          <p:nvPr/>
        </p:nvSpPr>
        <p:spPr>
          <a:xfrm>
            <a:off x="778142" y="4056679"/>
            <a:ext cx="2762720" cy="1004225"/>
          </a:xfrm>
          <a:prstGeom prst="leftRightArrow">
            <a:avLst/>
          </a:prstGeom>
          <a:solidFill>
            <a:schemeClr val="dk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 name="TextBox 35">
            <a:extLst>
              <a:ext uri="{FF2B5EF4-FFF2-40B4-BE49-F238E27FC236}">
                <a16:creationId xmlns:a16="http://schemas.microsoft.com/office/drawing/2014/main" id="{2F7DDDFA-DD8E-44F2-943D-490FEEFCD596}"/>
              </a:ext>
            </a:extLst>
          </p:cNvPr>
          <p:cNvSpPr txBox="1"/>
          <p:nvPr/>
        </p:nvSpPr>
        <p:spPr>
          <a:xfrm>
            <a:off x="587993" y="3547095"/>
            <a:ext cx="1172554" cy="461665"/>
          </a:xfrm>
          <a:prstGeom prst="rect">
            <a:avLst/>
          </a:prstGeom>
          <a:noFill/>
        </p:spPr>
        <p:txBody>
          <a:bodyPr wrap="square" rtlCol="0">
            <a:spAutoFit/>
          </a:bodyPr>
          <a:lstStyle/>
          <a:p>
            <a:pPr algn="ctr"/>
            <a:r>
              <a:rPr lang="en-AU" sz="1200" b="1" dirty="0">
                <a:latin typeface="Arial Narrow" panose="020B0606020202030204" pitchFamily="34" charset="0"/>
              </a:rPr>
              <a:t>Extensive System</a:t>
            </a:r>
          </a:p>
        </p:txBody>
      </p:sp>
      <p:sp>
        <p:nvSpPr>
          <p:cNvPr id="37" name="TextBox 36">
            <a:extLst>
              <a:ext uri="{FF2B5EF4-FFF2-40B4-BE49-F238E27FC236}">
                <a16:creationId xmlns:a16="http://schemas.microsoft.com/office/drawing/2014/main" id="{9B4459E0-07D5-4DFD-BDA3-81C6277BDA84}"/>
              </a:ext>
            </a:extLst>
          </p:cNvPr>
          <p:cNvSpPr txBox="1"/>
          <p:nvPr/>
        </p:nvSpPr>
        <p:spPr>
          <a:xfrm>
            <a:off x="2847415" y="3546211"/>
            <a:ext cx="796198" cy="461665"/>
          </a:xfrm>
          <a:prstGeom prst="rect">
            <a:avLst/>
          </a:prstGeom>
          <a:noFill/>
        </p:spPr>
        <p:txBody>
          <a:bodyPr wrap="square" rtlCol="0">
            <a:spAutoFit/>
          </a:bodyPr>
          <a:lstStyle/>
          <a:p>
            <a:pPr algn="ctr"/>
            <a:r>
              <a:rPr lang="en-AU" sz="1200" b="1" dirty="0">
                <a:latin typeface="Arial Narrow" panose="020B0606020202030204" pitchFamily="34" charset="0"/>
              </a:rPr>
              <a:t>Intensive system</a:t>
            </a:r>
          </a:p>
        </p:txBody>
      </p:sp>
      <p:sp>
        <p:nvSpPr>
          <p:cNvPr id="38" name="TextBox 37">
            <a:extLst>
              <a:ext uri="{FF2B5EF4-FFF2-40B4-BE49-F238E27FC236}">
                <a16:creationId xmlns:a16="http://schemas.microsoft.com/office/drawing/2014/main" id="{2319AD2E-E6B5-4761-B76D-D32BB264B957}"/>
              </a:ext>
            </a:extLst>
          </p:cNvPr>
          <p:cNvSpPr txBox="1"/>
          <p:nvPr/>
        </p:nvSpPr>
        <p:spPr>
          <a:xfrm>
            <a:off x="1664812" y="3579961"/>
            <a:ext cx="1172554" cy="461665"/>
          </a:xfrm>
          <a:prstGeom prst="rect">
            <a:avLst/>
          </a:prstGeom>
          <a:noFill/>
        </p:spPr>
        <p:txBody>
          <a:bodyPr wrap="square" rtlCol="0">
            <a:spAutoFit/>
          </a:bodyPr>
          <a:lstStyle/>
          <a:p>
            <a:pPr algn="ctr"/>
            <a:r>
              <a:rPr lang="en-AU" sz="1200" b="1" dirty="0">
                <a:latin typeface="Arial Narrow" panose="020B0606020202030204" pitchFamily="34" charset="0"/>
              </a:rPr>
              <a:t>Semi-intensive system</a:t>
            </a:r>
          </a:p>
        </p:txBody>
      </p:sp>
      <p:sp>
        <p:nvSpPr>
          <p:cNvPr id="42" name="TextBox 41">
            <a:extLst>
              <a:ext uri="{FF2B5EF4-FFF2-40B4-BE49-F238E27FC236}">
                <a16:creationId xmlns:a16="http://schemas.microsoft.com/office/drawing/2014/main" id="{33D4CC6A-EEA6-4D4E-9416-96C8A17385DC}"/>
              </a:ext>
            </a:extLst>
          </p:cNvPr>
          <p:cNvSpPr txBox="1"/>
          <p:nvPr/>
        </p:nvSpPr>
        <p:spPr>
          <a:xfrm>
            <a:off x="1212989" y="4279733"/>
            <a:ext cx="1937888" cy="707886"/>
          </a:xfrm>
          <a:prstGeom prst="rect">
            <a:avLst/>
          </a:prstGeom>
          <a:noFill/>
        </p:spPr>
        <p:txBody>
          <a:bodyPr wrap="square" rtlCol="0">
            <a:spAutoFit/>
          </a:bodyPr>
          <a:lstStyle/>
          <a:p>
            <a:pPr algn="ctr"/>
            <a:r>
              <a:rPr lang="en-AU" sz="1000" b="1" dirty="0">
                <a:solidFill>
                  <a:schemeClr val="bg1"/>
                </a:solidFill>
                <a:latin typeface="Arial Narrow" panose="020B0606020202030204" pitchFamily="34" charset="0"/>
              </a:rPr>
              <a:t>Level of Management</a:t>
            </a:r>
          </a:p>
          <a:p>
            <a:pPr algn="ctr"/>
            <a:r>
              <a:rPr lang="en-AU" sz="1000" b="1" dirty="0">
                <a:solidFill>
                  <a:schemeClr val="bg1"/>
                </a:solidFill>
                <a:latin typeface="Arial Narrow" panose="020B0606020202030204" pitchFamily="34" charset="0"/>
              </a:rPr>
              <a:t>Stocking Density</a:t>
            </a:r>
          </a:p>
          <a:p>
            <a:pPr algn="ctr"/>
            <a:r>
              <a:rPr lang="en-AU" sz="1000" b="1" dirty="0">
                <a:solidFill>
                  <a:schemeClr val="bg1"/>
                </a:solidFill>
                <a:latin typeface="Arial Narrow" panose="020B0606020202030204" pitchFamily="34" charset="0"/>
              </a:rPr>
              <a:t>Yield</a:t>
            </a:r>
          </a:p>
          <a:p>
            <a:pPr algn="ctr"/>
            <a:endParaRPr lang="en-AU" sz="1000" b="1" dirty="0">
              <a:solidFill>
                <a:schemeClr val="bg1"/>
              </a:solidFill>
              <a:latin typeface="Arial Narrow" panose="020B0606020202030204" pitchFamily="34" charset="0"/>
            </a:endParaRPr>
          </a:p>
        </p:txBody>
      </p:sp>
      <p:sp>
        <p:nvSpPr>
          <p:cNvPr id="43" name="TextBox 42">
            <a:extLst>
              <a:ext uri="{FF2B5EF4-FFF2-40B4-BE49-F238E27FC236}">
                <a16:creationId xmlns:a16="http://schemas.microsoft.com/office/drawing/2014/main" id="{74105DE7-B3F5-4B4E-871E-F9DD875E9237}"/>
              </a:ext>
            </a:extLst>
          </p:cNvPr>
          <p:cNvSpPr txBox="1"/>
          <p:nvPr/>
        </p:nvSpPr>
        <p:spPr>
          <a:xfrm>
            <a:off x="880573" y="4395646"/>
            <a:ext cx="1228393" cy="338554"/>
          </a:xfrm>
          <a:prstGeom prst="rect">
            <a:avLst/>
          </a:prstGeom>
          <a:noFill/>
        </p:spPr>
        <p:txBody>
          <a:bodyPr wrap="square" rtlCol="0">
            <a:spAutoFit/>
          </a:bodyPr>
          <a:lstStyle/>
          <a:p>
            <a:r>
              <a:rPr lang="en-AU" sz="1600" b="1" dirty="0">
                <a:solidFill>
                  <a:schemeClr val="bg1"/>
                </a:solidFill>
                <a:latin typeface="Arial Narrow" panose="020B0606020202030204" pitchFamily="34" charset="0"/>
              </a:rPr>
              <a:t>LOW</a:t>
            </a:r>
          </a:p>
        </p:txBody>
      </p:sp>
      <p:sp>
        <p:nvSpPr>
          <p:cNvPr id="44" name="TextBox 43">
            <a:extLst>
              <a:ext uri="{FF2B5EF4-FFF2-40B4-BE49-F238E27FC236}">
                <a16:creationId xmlns:a16="http://schemas.microsoft.com/office/drawing/2014/main" id="{2F2BA688-93C9-4F68-BD29-E081DF4A65F2}"/>
              </a:ext>
            </a:extLst>
          </p:cNvPr>
          <p:cNvSpPr txBox="1"/>
          <p:nvPr/>
        </p:nvSpPr>
        <p:spPr>
          <a:xfrm>
            <a:off x="2893133" y="4381984"/>
            <a:ext cx="1228393" cy="338554"/>
          </a:xfrm>
          <a:prstGeom prst="rect">
            <a:avLst/>
          </a:prstGeom>
          <a:noFill/>
        </p:spPr>
        <p:txBody>
          <a:bodyPr wrap="square" rtlCol="0">
            <a:spAutoFit/>
          </a:bodyPr>
          <a:lstStyle/>
          <a:p>
            <a:r>
              <a:rPr lang="en-AU" sz="1600" b="1" dirty="0">
                <a:solidFill>
                  <a:schemeClr val="bg1"/>
                </a:solidFill>
                <a:latin typeface="Arial Narrow" panose="020B0606020202030204" pitchFamily="34" charset="0"/>
              </a:rPr>
              <a:t>HIGH</a:t>
            </a:r>
          </a:p>
        </p:txBody>
      </p:sp>
      <p:sp>
        <p:nvSpPr>
          <p:cNvPr id="45" name="TextBox 44">
            <a:extLst>
              <a:ext uri="{FF2B5EF4-FFF2-40B4-BE49-F238E27FC236}">
                <a16:creationId xmlns:a16="http://schemas.microsoft.com/office/drawing/2014/main" id="{5E06AF60-07EF-469F-9207-9A524429A9DE}"/>
              </a:ext>
            </a:extLst>
          </p:cNvPr>
          <p:cNvSpPr txBox="1"/>
          <p:nvPr/>
        </p:nvSpPr>
        <p:spPr>
          <a:xfrm>
            <a:off x="526468" y="5141185"/>
            <a:ext cx="3568209" cy="230832"/>
          </a:xfrm>
          <a:prstGeom prst="rect">
            <a:avLst/>
          </a:prstGeom>
          <a:noFill/>
        </p:spPr>
        <p:txBody>
          <a:bodyPr wrap="square" rtlCol="0">
            <a:spAutoFit/>
          </a:bodyPr>
          <a:lstStyle/>
          <a:p>
            <a:r>
              <a:rPr lang="en-AU" sz="900" b="1" dirty="0">
                <a:latin typeface="Arial Narrow" panose="020B0606020202030204" pitchFamily="34" charset="0"/>
              </a:rPr>
              <a:t>Figure 2: Difference between extensive and intensive culture systems</a:t>
            </a:r>
            <a:r>
              <a:rPr lang="en-AU" sz="900" b="1" baseline="30000" dirty="0">
                <a:latin typeface="Arial Narrow" panose="020B0606020202030204" pitchFamily="34" charset="0"/>
              </a:rPr>
              <a:t>[2]</a:t>
            </a:r>
            <a:r>
              <a:rPr lang="en-AU" sz="900" b="1" dirty="0">
                <a:latin typeface="Arial Narrow" panose="020B0606020202030204" pitchFamily="34" charset="0"/>
              </a:rPr>
              <a:t>. </a:t>
            </a:r>
          </a:p>
        </p:txBody>
      </p:sp>
      <p:sp>
        <p:nvSpPr>
          <p:cNvPr id="46" name="Rectangle 45">
            <a:extLst>
              <a:ext uri="{FF2B5EF4-FFF2-40B4-BE49-F238E27FC236}">
                <a16:creationId xmlns:a16="http://schemas.microsoft.com/office/drawing/2014/main" id="{CA24476C-9BC6-4F93-8AAE-573AE34F8B0C}"/>
              </a:ext>
            </a:extLst>
          </p:cNvPr>
          <p:cNvSpPr/>
          <p:nvPr/>
        </p:nvSpPr>
        <p:spPr>
          <a:xfrm>
            <a:off x="3975709" y="3367535"/>
            <a:ext cx="2502263" cy="2185214"/>
          </a:xfrm>
          <a:prstGeom prst="rect">
            <a:avLst/>
          </a:prstGeom>
        </p:spPr>
        <p:txBody>
          <a:bodyPr wrap="square">
            <a:spAutoFit/>
          </a:bodyPr>
          <a:lstStyle/>
          <a:p>
            <a:pPr algn="just"/>
            <a:r>
              <a:rPr lang="en-US" sz="1600" b="1" dirty="0">
                <a:latin typeface="Arial Narrow" panose="020B0606020202030204" pitchFamily="34" charset="0"/>
              </a:rPr>
              <a:t>Extensive vs. Intensive</a:t>
            </a:r>
          </a:p>
          <a:p>
            <a:pPr marL="171450" indent="-171450" algn="just">
              <a:buFont typeface="Arial" panose="020B0604020202020204" pitchFamily="34" charset="0"/>
              <a:buChar char="•"/>
            </a:pPr>
            <a:r>
              <a:rPr lang="en-US" sz="1200" b="1" dirty="0">
                <a:latin typeface="Arial Narrow" panose="020B0606020202030204" pitchFamily="34" charset="0"/>
              </a:rPr>
              <a:t>Extensive </a:t>
            </a:r>
            <a:r>
              <a:rPr lang="en-US" sz="1200" dirty="0">
                <a:latin typeface="Arial Narrow" panose="020B0606020202030204" pitchFamily="34" charset="0"/>
              </a:rPr>
              <a:t>systems are in natural waters where it is left up to nature to feed the organisms and maintain water quality. E.g. oyster farms.</a:t>
            </a:r>
          </a:p>
          <a:p>
            <a:pPr marL="171450" indent="-171450" algn="just">
              <a:buFont typeface="Arial" panose="020B0604020202020204" pitchFamily="34" charset="0"/>
              <a:buChar char="•"/>
            </a:pPr>
            <a:r>
              <a:rPr lang="en-US" sz="1200" b="1" dirty="0">
                <a:latin typeface="Arial Narrow" panose="020B0606020202030204" pitchFamily="34" charset="0"/>
              </a:rPr>
              <a:t>Semi-intensive</a:t>
            </a:r>
            <a:r>
              <a:rPr lang="en-US" sz="1200" dirty="0">
                <a:latin typeface="Arial Narrow" panose="020B0606020202030204" pitchFamily="34" charset="0"/>
              </a:rPr>
              <a:t> systems include the addition of feed and fertilizers. </a:t>
            </a:r>
          </a:p>
          <a:p>
            <a:pPr marL="171450" indent="-171450" algn="just">
              <a:buFont typeface="Arial" panose="020B0604020202020204" pitchFamily="34" charset="0"/>
              <a:buChar char="•"/>
            </a:pPr>
            <a:r>
              <a:rPr lang="en-US" sz="1200" b="1" dirty="0">
                <a:latin typeface="Arial Narrow" panose="020B0606020202030204" pitchFamily="34" charset="0"/>
              </a:rPr>
              <a:t>Intensive</a:t>
            </a:r>
            <a:r>
              <a:rPr lang="en-US" sz="1200" dirty="0">
                <a:latin typeface="Arial Narrow" panose="020B0606020202030204" pitchFamily="34" charset="0"/>
              </a:rPr>
              <a:t> systems are highly controlled systems (inside or outside) to </a:t>
            </a:r>
            <a:r>
              <a:rPr lang="en-US" sz="1200" dirty="0" err="1">
                <a:latin typeface="Arial Narrow" panose="020B0606020202030204" pitchFamily="34" charset="0"/>
              </a:rPr>
              <a:t>maximise</a:t>
            </a:r>
            <a:r>
              <a:rPr lang="en-US" sz="1200" dirty="0">
                <a:latin typeface="Arial Narrow" panose="020B0606020202030204" pitchFamily="34" charset="0"/>
              </a:rPr>
              <a:t> production in minimal space. E.g. trout raceways, prawns. </a:t>
            </a:r>
          </a:p>
        </p:txBody>
      </p:sp>
      <p:sp>
        <p:nvSpPr>
          <p:cNvPr id="47" name="Rectangle 46">
            <a:extLst>
              <a:ext uri="{FF2B5EF4-FFF2-40B4-BE49-F238E27FC236}">
                <a16:creationId xmlns:a16="http://schemas.microsoft.com/office/drawing/2014/main" id="{FB685B98-D85A-4D92-B6B5-0861937200B6}"/>
              </a:ext>
            </a:extLst>
          </p:cNvPr>
          <p:cNvSpPr/>
          <p:nvPr/>
        </p:nvSpPr>
        <p:spPr>
          <a:xfrm>
            <a:off x="482612" y="5626279"/>
            <a:ext cx="5907340" cy="41598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Which system in Fig. 2 has the highest capacity to </a:t>
            </a:r>
            <a:r>
              <a:rPr lang="en-AU" sz="1200" b="1" i="1" dirty="0">
                <a:solidFill>
                  <a:schemeClr val="tx1"/>
                </a:solidFill>
                <a:latin typeface="Arial Narrow" panose="020B0606020202030204" pitchFamily="34" charset="0"/>
              </a:rPr>
              <a:t>control</a:t>
            </a:r>
            <a:r>
              <a:rPr lang="en-AU" sz="1200" b="1" dirty="0">
                <a:solidFill>
                  <a:schemeClr val="tx1"/>
                </a:solidFill>
                <a:latin typeface="Arial Narrow" panose="020B0606020202030204" pitchFamily="34" charset="0"/>
              </a:rPr>
              <a:t> water quality? Ans.</a:t>
            </a:r>
          </a:p>
        </p:txBody>
      </p:sp>
      <p:sp>
        <p:nvSpPr>
          <p:cNvPr id="48" name="Rectangle 47">
            <a:extLst>
              <a:ext uri="{FF2B5EF4-FFF2-40B4-BE49-F238E27FC236}">
                <a16:creationId xmlns:a16="http://schemas.microsoft.com/office/drawing/2014/main" id="{9ABEE5F9-B725-452A-8848-F3CAA1CE64B1}"/>
              </a:ext>
            </a:extLst>
          </p:cNvPr>
          <p:cNvSpPr/>
          <p:nvPr/>
        </p:nvSpPr>
        <p:spPr>
          <a:xfrm>
            <a:off x="5373216" y="5686440"/>
            <a:ext cx="949462" cy="2908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9" name="TextBox 48">
            <a:extLst>
              <a:ext uri="{FF2B5EF4-FFF2-40B4-BE49-F238E27FC236}">
                <a16:creationId xmlns:a16="http://schemas.microsoft.com/office/drawing/2014/main" id="{D259DAF3-054D-47C3-A6C8-19C4D415A1F1}"/>
              </a:ext>
            </a:extLst>
          </p:cNvPr>
          <p:cNvSpPr txBox="1"/>
          <p:nvPr/>
        </p:nvSpPr>
        <p:spPr>
          <a:xfrm>
            <a:off x="5377791" y="5702556"/>
            <a:ext cx="1100181" cy="276999"/>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Intensive</a:t>
            </a:r>
          </a:p>
        </p:txBody>
      </p:sp>
      <p:sp>
        <p:nvSpPr>
          <p:cNvPr id="51" name="Rectangle 50">
            <a:extLst>
              <a:ext uri="{FF2B5EF4-FFF2-40B4-BE49-F238E27FC236}">
                <a16:creationId xmlns:a16="http://schemas.microsoft.com/office/drawing/2014/main" id="{A90003B9-B0A1-4152-A9C3-16A5F4489549}"/>
              </a:ext>
            </a:extLst>
          </p:cNvPr>
          <p:cNvSpPr/>
          <p:nvPr/>
        </p:nvSpPr>
        <p:spPr>
          <a:xfrm>
            <a:off x="482613" y="6113422"/>
            <a:ext cx="5907340" cy="241293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Rectangle 51">
            <a:extLst>
              <a:ext uri="{FF2B5EF4-FFF2-40B4-BE49-F238E27FC236}">
                <a16:creationId xmlns:a16="http://schemas.microsoft.com/office/drawing/2014/main" id="{5B53DEF9-1426-4706-85F2-09CBAF84284A}"/>
              </a:ext>
            </a:extLst>
          </p:cNvPr>
          <p:cNvSpPr/>
          <p:nvPr/>
        </p:nvSpPr>
        <p:spPr>
          <a:xfrm>
            <a:off x="558020" y="6140078"/>
            <a:ext cx="2870980"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Activity: Complete the table below. </a:t>
            </a:r>
            <a:endParaRPr lang="en-US" sz="1200" b="1" dirty="0">
              <a:latin typeface="Arial Narrow" panose="020B0606020202030204" pitchFamily="34" charset="0"/>
              <a:ea typeface="Times New Roman" panose="02020603050405020304" pitchFamily="18" charset="0"/>
            </a:endParaRPr>
          </a:p>
        </p:txBody>
      </p:sp>
      <p:graphicFrame>
        <p:nvGraphicFramePr>
          <p:cNvPr id="53" name="Table 52">
            <a:extLst>
              <a:ext uri="{FF2B5EF4-FFF2-40B4-BE49-F238E27FC236}">
                <a16:creationId xmlns:a16="http://schemas.microsoft.com/office/drawing/2014/main" id="{FFE5AA8E-4706-4A62-8D1C-0E1CCA06F38B}"/>
              </a:ext>
            </a:extLst>
          </p:cNvPr>
          <p:cNvGraphicFramePr>
            <a:graphicFrameLocks noGrp="1"/>
          </p:cNvGraphicFramePr>
          <p:nvPr>
            <p:extLst>
              <p:ext uri="{D42A27DB-BD31-4B8C-83A1-F6EECF244321}">
                <p14:modId xmlns:p14="http://schemas.microsoft.com/office/powerpoint/2010/main" val="1258199259"/>
              </p:ext>
            </p:extLst>
          </p:nvPr>
        </p:nvGraphicFramePr>
        <p:xfrm>
          <a:off x="588512" y="6484006"/>
          <a:ext cx="5708501" cy="1949020"/>
        </p:xfrm>
        <a:graphic>
          <a:graphicData uri="http://schemas.openxmlformats.org/drawingml/2006/table">
            <a:tbl>
              <a:tblPr firstRow="1" bandRow="1">
                <a:tableStyleId>{5940675A-B579-460E-94D1-54222C63F5DA}</a:tableStyleId>
              </a:tblPr>
              <a:tblGrid>
                <a:gridCol w="1032565">
                  <a:extLst>
                    <a:ext uri="{9D8B030D-6E8A-4147-A177-3AD203B41FA5}">
                      <a16:colId xmlns:a16="http://schemas.microsoft.com/office/drawing/2014/main" val="4253760613"/>
                    </a:ext>
                  </a:extLst>
                </a:gridCol>
                <a:gridCol w="2286012">
                  <a:extLst>
                    <a:ext uri="{9D8B030D-6E8A-4147-A177-3AD203B41FA5}">
                      <a16:colId xmlns:a16="http://schemas.microsoft.com/office/drawing/2014/main" val="545782437"/>
                    </a:ext>
                  </a:extLst>
                </a:gridCol>
                <a:gridCol w="2389924">
                  <a:extLst>
                    <a:ext uri="{9D8B030D-6E8A-4147-A177-3AD203B41FA5}">
                      <a16:colId xmlns:a16="http://schemas.microsoft.com/office/drawing/2014/main" val="3735649911"/>
                    </a:ext>
                  </a:extLst>
                </a:gridCol>
              </a:tblGrid>
              <a:tr h="402998">
                <a:tc>
                  <a:txBody>
                    <a:bodyPr/>
                    <a:lstStyle/>
                    <a:p>
                      <a:pPr algn="ctr"/>
                      <a:endParaRPr lang="en-AU" sz="1400" b="1"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AU" sz="1400" b="1" dirty="0">
                          <a:latin typeface="Arial Narrow" panose="020B0606020202030204" pitchFamily="34" charset="0"/>
                        </a:rPr>
                        <a:t>Extensive System</a:t>
                      </a:r>
                    </a:p>
                  </a:txBody>
                  <a:tcPr>
                    <a:lnL w="12700" cap="flat" cmpd="sng" algn="ctr">
                      <a:solidFill>
                        <a:schemeClr val="tx1"/>
                      </a:solidFill>
                      <a:prstDash val="solid"/>
                      <a:round/>
                      <a:headEnd type="none" w="med" len="med"/>
                      <a:tailEnd type="none" w="med" len="med"/>
                    </a:lnL>
                    <a:solidFill>
                      <a:schemeClr val="bg1">
                        <a:lumMod val="95000"/>
                      </a:schemeClr>
                    </a:solidFill>
                  </a:tcPr>
                </a:tc>
                <a:tc>
                  <a:txBody>
                    <a:bodyPr/>
                    <a:lstStyle/>
                    <a:p>
                      <a:pPr algn="ctr"/>
                      <a:r>
                        <a:rPr lang="en-AU" sz="1400" b="1" dirty="0">
                          <a:latin typeface="Arial Narrow" panose="020B0606020202030204" pitchFamily="34" charset="0"/>
                        </a:rPr>
                        <a:t>Intensive System </a:t>
                      </a:r>
                    </a:p>
                  </a:txBody>
                  <a:tcPr>
                    <a:solidFill>
                      <a:schemeClr val="bg1">
                        <a:lumMod val="95000"/>
                      </a:schemeClr>
                    </a:solidFill>
                  </a:tcPr>
                </a:tc>
                <a:extLst>
                  <a:ext uri="{0D108BD9-81ED-4DB2-BD59-A6C34878D82A}">
                    <a16:rowId xmlns:a16="http://schemas.microsoft.com/office/drawing/2014/main" val="1474208497"/>
                  </a:ext>
                </a:extLst>
              </a:tr>
              <a:tr h="773011">
                <a:tc>
                  <a:txBody>
                    <a:bodyPr/>
                    <a:lstStyle/>
                    <a:p>
                      <a:pPr marL="0" indent="0">
                        <a:buFontTx/>
                        <a:buNone/>
                      </a:pPr>
                      <a:r>
                        <a:rPr lang="en-AU" sz="1400" b="1" dirty="0">
                          <a:solidFill>
                            <a:schemeClr val="tx1"/>
                          </a:solidFill>
                          <a:latin typeface="Arial Narrow" panose="020B0606020202030204" pitchFamily="34" charset="0"/>
                        </a:rPr>
                        <a:t>Description</a:t>
                      </a:r>
                    </a:p>
                  </a:txBody>
                  <a:tcPr>
                    <a:lnT w="12700" cap="flat" cmpd="sng" algn="ctr">
                      <a:solidFill>
                        <a:schemeClr val="tx1"/>
                      </a:solidFill>
                      <a:prstDash val="solid"/>
                      <a:round/>
                      <a:headEnd type="none" w="med" len="med"/>
                      <a:tailEnd type="none" w="med" len="med"/>
                    </a:lnT>
                    <a:solidFill>
                      <a:schemeClr val="bg1"/>
                    </a:solidFill>
                  </a:tcPr>
                </a:tc>
                <a:tc>
                  <a:txBody>
                    <a:bodyPr/>
                    <a:lstStyle/>
                    <a:p>
                      <a:pPr marL="0" indent="0">
                        <a:buFontTx/>
                        <a:buNone/>
                      </a:pPr>
                      <a:r>
                        <a:rPr lang="en-AU" sz="1200" dirty="0">
                          <a:solidFill>
                            <a:schemeClr val="tx1">
                              <a:lumMod val="65000"/>
                              <a:lumOff val="35000"/>
                            </a:schemeClr>
                          </a:solidFill>
                          <a:latin typeface="Comic Sans MS" panose="030F0702030302020204" pitchFamily="66" charset="0"/>
                        </a:rPr>
                        <a:t>Low level of management </a:t>
                      </a:r>
                    </a:p>
                    <a:p>
                      <a:pPr marL="0" indent="0">
                        <a:buFontTx/>
                        <a:buNone/>
                      </a:pPr>
                      <a:r>
                        <a:rPr lang="en-AU" sz="1200" dirty="0">
                          <a:solidFill>
                            <a:schemeClr val="tx1">
                              <a:lumMod val="65000"/>
                              <a:lumOff val="35000"/>
                            </a:schemeClr>
                          </a:solidFill>
                          <a:latin typeface="Comic Sans MS" panose="030F0702030302020204" pitchFamily="66" charset="0"/>
                        </a:rPr>
                        <a:t>Low stocking density</a:t>
                      </a:r>
                    </a:p>
                    <a:p>
                      <a:pPr marL="0" indent="0">
                        <a:buFontTx/>
                        <a:buNone/>
                      </a:pPr>
                      <a:r>
                        <a:rPr lang="en-AU" sz="1200" dirty="0">
                          <a:solidFill>
                            <a:schemeClr val="tx1">
                              <a:lumMod val="65000"/>
                              <a:lumOff val="35000"/>
                            </a:schemeClr>
                          </a:solidFill>
                          <a:latin typeface="Comic Sans MS" panose="030F0702030302020204" pitchFamily="66" charset="0"/>
                        </a:rPr>
                        <a:t>Low yield</a:t>
                      </a:r>
                    </a:p>
                  </a:txBody>
                  <a:tcPr>
                    <a:solidFill>
                      <a:schemeClr val="bg1"/>
                    </a:solidFill>
                  </a:tcPr>
                </a:tc>
                <a:tc>
                  <a:txBody>
                    <a:bodyPr/>
                    <a:lstStyle/>
                    <a:p>
                      <a:r>
                        <a:rPr lang="en-AU" sz="1200" dirty="0">
                          <a:solidFill>
                            <a:schemeClr val="tx1">
                              <a:lumMod val="65000"/>
                              <a:lumOff val="35000"/>
                            </a:schemeClr>
                          </a:solidFill>
                          <a:latin typeface="Comic Sans MS" panose="030F0702030302020204" pitchFamily="66" charset="0"/>
                        </a:rPr>
                        <a:t>High Level of management</a:t>
                      </a:r>
                    </a:p>
                    <a:p>
                      <a:r>
                        <a:rPr lang="en-AU" sz="1200" dirty="0">
                          <a:solidFill>
                            <a:schemeClr val="tx1">
                              <a:lumMod val="65000"/>
                              <a:lumOff val="35000"/>
                            </a:schemeClr>
                          </a:solidFill>
                          <a:latin typeface="Comic Sans MS" panose="030F0702030302020204" pitchFamily="66" charset="0"/>
                        </a:rPr>
                        <a:t>High stocking density</a:t>
                      </a:r>
                    </a:p>
                    <a:p>
                      <a:r>
                        <a:rPr lang="en-AU" sz="1200" dirty="0">
                          <a:solidFill>
                            <a:schemeClr val="tx1">
                              <a:lumMod val="65000"/>
                              <a:lumOff val="35000"/>
                            </a:schemeClr>
                          </a:solidFill>
                          <a:latin typeface="Comic Sans MS" panose="030F0702030302020204" pitchFamily="66" charset="0"/>
                        </a:rPr>
                        <a:t>High yield</a:t>
                      </a:r>
                    </a:p>
                  </a:txBody>
                  <a:tcPr>
                    <a:solidFill>
                      <a:schemeClr val="bg1"/>
                    </a:solidFill>
                  </a:tcPr>
                </a:tc>
                <a:extLst>
                  <a:ext uri="{0D108BD9-81ED-4DB2-BD59-A6C34878D82A}">
                    <a16:rowId xmlns:a16="http://schemas.microsoft.com/office/drawing/2014/main" val="2229960065"/>
                  </a:ext>
                </a:extLst>
              </a:tr>
              <a:tr h="773011">
                <a:tc>
                  <a:txBody>
                    <a:bodyPr/>
                    <a:lstStyle/>
                    <a:p>
                      <a:pPr marL="0" indent="0">
                        <a:buFontTx/>
                        <a:buNone/>
                      </a:pPr>
                      <a:r>
                        <a:rPr lang="en-AU" sz="1400" b="1" dirty="0">
                          <a:solidFill>
                            <a:schemeClr val="tx1"/>
                          </a:solidFill>
                          <a:latin typeface="Arial Narrow" panose="020B0606020202030204" pitchFamily="34" charset="0"/>
                        </a:rPr>
                        <a:t>Examples</a:t>
                      </a:r>
                    </a:p>
                  </a:txBody>
                  <a:tcPr>
                    <a:solidFill>
                      <a:schemeClr val="bg1"/>
                    </a:solidFill>
                  </a:tcPr>
                </a:tc>
                <a:tc>
                  <a:txBody>
                    <a:bodyPr/>
                    <a:lstStyle/>
                    <a:p>
                      <a:pPr marL="0" indent="0">
                        <a:buFontTx/>
                        <a:buNone/>
                      </a:pPr>
                      <a:r>
                        <a:rPr lang="en-AU" sz="1200" dirty="0">
                          <a:solidFill>
                            <a:schemeClr val="tx1">
                              <a:lumMod val="65000"/>
                              <a:lumOff val="35000"/>
                            </a:schemeClr>
                          </a:solidFill>
                          <a:latin typeface="Comic Sans MS" panose="030F0702030302020204" pitchFamily="66" charset="0"/>
                        </a:rPr>
                        <a:t>Oyster farms</a:t>
                      </a:r>
                    </a:p>
                    <a:p>
                      <a:pPr marL="0" indent="0">
                        <a:buFontTx/>
                        <a:buNone/>
                      </a:pPr>
                      <a:r>
                        <a:rPr lang="en-AU" sz="1200" dirty="0">
                          <a:solidFill>
                            <a:schemeClr val="tx1">
                              <a:lumMod val="65000"/>
                              <a:lumOff val="35000"/>
                            </a:schemeClr>
                          </a:solidFill>
                          <a:latin typeface="Comic Sans MS" panose="030F0702030302020204" pitchFamily="66" charset="0"/>
                        </a:rPr>
                        <a:t>Herbivore farms</a:t>
                      </a:r>
                    </a:p>
                  </a:txBody>
                  <a:tcPr>
                    <a:solidFill>
                      <a:schemeClr val="bg1"/>
                    </a:solidFill>
                  </a:tcPr>
                </a:tc>
                <a:tc>
                  <a:txBody>
                    <a:bodyPr/>
                    <a:lstStyle/>
                    <a:p>
                      <a:r>
                        <a:rPr lang="en-AU" sz="1200" dirty="0">
                          <a:solidFill>
                            <a:schemeClr val="tx1">
                              <a:lumMod val="65000"/>
                              <a:lumOff val="35000"/>
                            </a:schemeClr>
                          </a:solidFill>
                          <a:latin typeface="Comic Sans MS" panose="030F0702030302020204" pitchFamily="66" charset="0"/>
                        </a:rPr>
                        <a:t>Trout raceways</a:t>
                      </a:r>
                    </a:p>
                    <a:p>
                      <a:r>
                        <a:rPr lang="en-AU" sz="1200" dirty="0">
                          <a:solidFill>
                            <a:schemeClr val="tx1">
                              <a:lumMod val="65000"/>
                              <a:lumOff val="35000"/>
                            </a:schemeClr>
                          </a:solidFill>
                          <a:latin typeface="Comic Sans MS" panose="030F0702030302020204" pitchFamily="66" charset="0"/>
                        </a:rPr>
                        <a:t>Prawns (all same size)</a:t>
                      </a:r>
                    </a:p>
                    <a:p>
                      <a:r>
                        <a:rPr lang="en-AU" sz="1200" dirty="0">
                          <a:solidFill>
                            <a:schemeClr val="tx1">
                              <a:lumMod val="65000"/>
                              <a:lumOff val="35000"/>
                            </a:schemeClr>
                          </a:solidFill>
                          <a:latin typeface="Comic Sans MS" panose="030F0702030302020204" pitchFamily="66" charset="0"/>
                        </a:rPr>
                        <a:t>Crayfish</a:t>
                      </a:r>
                    </a:p>
                  </a:txBody>
                  <a:tcPr>
                    <a:solidFill>
                      <a:schemeClr val="bg1"/>
                    </a:solidFill>
                  </a:tcPr>
                </a:tc>
                <a:extLst>
                  <a:ext uri="{0D108BD9-81ED-4DB2-BD59-A6C34878D82A}">
                    <a16:rowId xmlns:a16="http://schemas.microsoft.com/office/drawing/2014/main" val="1532594855"/>
                  </a:ext>
                </a:extLst>
              </a:tr>
            </a:tbl>
          </a:graphicData>
        </a:graphic>
      </p:graphicFrame>
      <p:cxnSp>
        <p:nvCxnSpPr>
          <p:cNvPr id="2" name="Straight Connector 1">
            <a:extLst>
              <a:ext uri="{FF2B5EF4-FFF2-40B4-BE49-F238E27FC236}">
                <a16:creationId xmlns:a16="http://schemas.microsoft.com/office/drawing/2014/main" id="{65D159AA-28B7-0784-4890-18A1DC1CC8E2}"/>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6">
            <a:extLst>
              <a:ext uri="{FF2B5EF4-FFF2-40B4-BE49-F238E27FC236}">
                <a16:creationId xmlns:a16="http://schemas.microsoft.com/office/drawing/2014/main" id="{B2167F74-0D1B-348F-8F7C-EDAC95A07D23}"/>
              </a:ext>
            </a:extLst>
          </p:cNvPr>
          <p:cNvSpPr txBox="1"/>
          <p:nvPr/>
        </p:nvSpPr>
        <p:spPr>
          <a:xfrm>
            <a:off x="2803115" y="8829160"/>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Aquaculture</a:t>
            </a:r>
            <a:endParaRPr lang="en-AU" sz="1100" b="1" dirty="0">
              <a:latin typeface="Arial Narrow" pitchFamily="34" charset="0"/>
            </a:endParaRPr>
          </a:p>
        </p:txBody>
      </p:sp>
      <p:sp>
        <p:nvSpPr>
          <p:cNvPr id="6" name="TextBox 36">
            <a:extLst>
              <a:ext uri="{FF2B5EF4-FFF2-40B4-BE49-F238E27FC236}">
                <a16:creationId xmlns:a16="http://schemas.microsoft.com/office/drawing/2014/main" id="{69885F63-1009-2981-386B-BE89D4C48230}"/>
              </a:ext>
            </a:extLst>
          </p:cNvPr>
          <p:cNvSpPr txBox="1"/>
          <p:nvPr/>
        </p:nvSpPr>
        <p:spPr>
          <a:xfrm>
            <a:off x="453097" y="8820160"/>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3629550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473F4-3B2B-259A-CA52-16EB53D46EBD}"/>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F280A3AC-5C6F-3621-ABDC-0430869755BB}"/>
              </a:ext>
            </a:extLst>
          </p:cNvPr>
          <p:cNvSpPr txBox="1"/>
          <p:nvPr/>
        </p:nvSpPr>
        <p:spPr>
          <a:xfrm>
            <a:off x="1509823" y="221758"/>
            <a:ext cx="4395990" cy="584775"/>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the global significance of wild caught fish as a source of protein</a:t>
            </a:r>
            <a:endParaRPr lang="en-US" sz="1200" b="1" dirty="0">
              <a:latin typeface="Arial Narrow" pitchFamily="34" charset="0"/>
            </a:endParaRPr>
          </a:p>
        </p:txBody>
      </p:sp>
      <p:sp>
        <p:nvSpPr>
          <p:cNvPr id="31" name="TextBox 30">
            <a:extLst>
              <a:ext uri="{FF2B5EF4-FFF2-40B4-BE49-F238E27FC236}">
                <a16:creationId xmlns:a16="http://schemas.microsoft.com/office/drawing/2014/main" id="{3D686FF8-0B95-010B-D5FF-A36008CE465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F904048F-2156-B3E1-EE55-794A996B3DC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B0E1D8C2-135E-149E-A8C1-1E9CCEE18A9B}"/>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062F5A53-9D35-AE96-4370-F5F81EF9A23A}"/>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2D70BCCD-9634-9328-3EBF-9AE6B025E11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08123818-1A6C-249D-D49D-E4E76271C7B5}"/>
              </a:ext>
            </a:extLst>
          </p:cNvPr>
          <p:cNvSpPr txBox="1"/>
          <p:nvPr/>
        </p:nvSpPr>
        <p:spPr>
          <a:xfrm>
            <a:off x="5693106" y="230847"/>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0101959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7CEF5-627D-E472-1716-9915B89A9D49}"/>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3B58D060-2363-FF1D-A183-15197FA1A1B1}"/>
              </a:ext>
            </a:extLst>
          </p:cNvPr>
          <p:cNvSpPr txBox="1"/>
          <p:nvPr/>
        </p:nvSpPr>
        <p:spPr>
          <a:xfrm>
            <a:off x="1373570" y="133146"/>
            <a:ext cx="4503702" cy="769441"/>
          </a:xfrm>
          <a:prstGeom prst="rect">
            <a:avLst/>
          </a:prstGeom>
          <a:noFill/>
        </p:spPr>
        <p:txBody>
          <a:bodyPr wrap="square" rtlCol="0">
            <a:spAutoFit/>
          </a:bodyPr>
          <a:lstStyle/>
          <a:p>
            <a:r>
              <a:rPr lang="en-US" sz="2000" b="1" dirty="0">
                <a:latin typeface="Arial Narrow" pitchFamily="34" charset="0"/>
              </a:rPr>
              <a:t>Contrast </a:t>
            </a:r>
            <a:r>
              <a:rPr lang="en-US" sz="1200" dirty="0">
                <a:latin typeface="Arial Narrow" panose="020B0606020202030204" pitchFamily="34" charset="0"/>
              </a:rPr>
              <a:t>different aquaculture systems, e.g. open, closed or recirculating, intensive and extensive</a:t>
            </a:r>
            <a:endParaRPr lang="en-US" sz="1200" i="1" dirty="0">
              <a:latin typeface="Arial Narrow"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0747EC65-E18E-FDB3-ED6A-222043B548C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C8A2D6A9-C24D-97A5-E7A1-BE6AA651D45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3FDC7312-29B7-7DA0-1991-7C4DCEC03B75}"/>
              </a:ext>
            </a:extLst>
          </p:cNvPr>
          <p:cNvSpPr/>
          <p:nvPr/>
        </p:nvSpPr>
        <p:spPr>
          <a:xfrm>
            <a:off x="508863" y="964142"/>
            <a:ext cx="5844292" cy="77999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A9C33431-ACC3-DD2E-B16E-80BC5ADCA6DA}"/>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DCF660EA-4449-BA69-1C62-5246EAD2CC3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4F1AF501-478C-9922-4E35-9E28CA0D89DD}"/>
              </a:ext>
            </a:extLst>
          </p:cNvPr>
          <p:cNvSpPr txBox="1"/>
          <p:nvPr/>
        </p:nvSpPr>
        <p:spPr>
          <a:xfrm>
            <a:off x="5687144" y="214200"/>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40267492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738664"/>
          </a:xfrm>
          <a:prstGeom prst="rect">
            <a:avLst/>
          </a:prstGeom>
          <a:noFill/>
        </p:spPr>
        <p:txBody>
          <a:bodyPr wrap="square" rtlCol="0">
            <a:spAutoFit/>
          </a:bodyPr>
          <a:lstStyle/>
          <a:p>
            <a:r>
              <a:rPr lang="en-US" b="1" dirty="0">
                <a:latin typeface="Arial Narrow" pitchFamily="34" charset="0"/>
              </a:rPr>
              <a:t>31. Issues with Aquaculture –</a:t>
            </a:r>
            <a:r>
              <a:rPr lang="en-US" sz="1200" b="1" dirty="0">
                <a:latin typeface="Arial Narrow" panose="020B0606020202030204" pitchFamily="34" charset="0"/>
              </a:rPr>
              <a:t> </a:t>
            </a:r>
            <a:r>
              <a:rPr lang="en-US" sz="1200" dirty="0">
                <a:latin typeface="Arial Narrow" panose="020B0606020202030204" pitchFamily="34" charset="0"/>
              </a:rPr>
              <a:t>Identify and explain issues associated with aquaculture production, including output pollution, biosecurity, waste removal and feed production.</a:t>
            </a:r>
            <a:endParaRPr lang="en-US" sz="1200" i="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1" name="Rectangle 10">
            <a:extLst>
              <a:ext uri="{FF2B5EF4-FFF2-40B4-BE49-F238E27FC236}">
                <a16:creationId xmlns:a16="http://schemas.microsoft.com/office/drawing/2014/main" id="{EADEC6EF-6707-4754-9527-ABD55F29D004}"/>
              </a:ext>
            </a:extLst>
          </p:cNvPr>
          <p:cNvSpPr/>
          <p:nvPr/>
        </p:nvSpPr>
        <p:spPr>
          <a:xfrm>
            <a:off x="425546" y="5873642"/>
            <a:ext cx="6099798" cy="892552"/>
          </a:xfrm>
          <a:prstGeom prst="rect">
            <a:avLst/>
          </a:prstGeom>
        </p:spPr>
        <p:txBody>
          <a:bodyPr wrap="square">
            <a:spAutoFit/>
          </a:bodyPr>
          <a:lstStyle/>
          <a:p>
            <a:r>
              <a:rPr lang="en-US" sz="1600" b="1" dirty="0">
                <a:latin typeface="Arial Narrow" panose="020B0606020202030204" pitchFamily="34" charset="0"/>
              </a:rPr>
              <a:t>Aquaponics: Aqua Gardening </a:t>
            </a:r>
          </a:p>
          <a:p>
            <a:r>
              <a:rPr lang="en-US" sz="1200" dirty="0">
                <a:latin typeface="Arial Narrow" panose="020B0606020202030204" pitchFamily="34" charset="0"/>
              </a:rPr>
              <a:t>Aquaponics is the combination of aquaculture and hydroponics (gardening without soil). The aquaculture system acts as a source of organically fertilized irrigation water (from fish waste water) for the hydroponics system, and, the hydroponics system acts as a filter for the aquaculture system. It is a win-win!</a:t>
            </a:r>
            <a:endParaRPr lang="en-AU" sz="1200" dirty="0">
              <a:latin typeface="Arial Narrow" panose="020B0606020202030204" pitchFamily="34" charset="0"/>
            </a:endParaRPr>
          </a:p>
        </p:txBody>
      </p:sp>
      <p:sp>
        <p:nvSpPr>
          <p:cNvPr id="2" name="Rectangle 1">
            <a:extLst>
              <a:ext uri="{FF2B5EF4-FFF2-40B4-BE49-F238E27FC236}">
                <a16:creationId xmlns:a16="http://schemas.microsoft.com/office/drawing/2014/main" id="{BDA1EA74-9252-4177-B877-389D29D21F27}"/>
              </a:ext>
            </a:extLst>
          </p:cNvPr>
          <p:cNvSpPr/>
          <p:nvPr/>
        </p:nvSpPr>
        <p:spPr>
          <a:xfrm>
            <a:off x="438116" y="981740"/>
            <a:ext cx="3926988" cy="2062103"/>
          </a:xfrm>
          <a:prstGeom prst="rect">
            <a:avLst/>
          </a:prstGeom>
        </p:spPr>
        <p:txBody>
          <a:bodyPr wrap="square">
            <a:spAutoFit/>
          </a:bodyPr>
          <a:lstStyle/>
          <a:p>
            <a:pPr>
              <a:spcAft>
                <a:spcPts val="0"/>
              </a:spcAft>
            </a:pPr>
            <a:r>
              <a:rPr lang="en-GB" sz="1600" b="1" dirty="0">
                <a:latin typeface="Arial Narrow" panose="020B0606020202030204" pitchFamily="34" charset="0"/>
                <a:ea typeface="Times New Roman" panose="02020603050405020304" pitchFamily="18" charset="0"/>
              </a:rPr>
              <a:t>What is the issue?</a:t>
            </a:r>
          </a:p>
          <a:p>
            <a:pPr marL="171450" indent="-171450">
              <a:spcAft>
                <a:spcPts val="0"/>
              </a:spcAft>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Loss or alteration of natural habitat (i.e. mangroves and wetlands)</a:t>
            </a:r>
          </a:p>
          <a:p>
            <a:pPr marL="171450" indent="-171450">
              <a:spcAft>
                <a:spcPts val="0"/>
              </a:spcAft>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Displacement of indigenous fisheries with multi-national corporations</a:t>
            </a:r>
            <a:endParaRPr lang="en-AU" sz="800" dirty="0">
              <a:latin typeface="Arial Narrow" panose="020B0606020202030204" pitchFamily="34" charset="0"/>
              <a:ea typeface="Times New Roman" panose="02020603050405020304" pitchFamily="18" charset="0"/>
            </a:endParaRPr>
          </a:p>
          <a:p>
            <a:pPr marL="171450" indent="-171450">
              <a:spcAft>
                <a:spcPts val="0"/>
              </a:spcAft>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Uneaten food and waste products can smother benthic organisms</a:t>
            </a:r>
          </a:p>
          <a:p>
            <a:pPr marL="171450" indent="-171450">
              <a:spcAft>
                <a:spcPts val="0"/>
              </a:spcAft>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Uneaten food and waste products can over-fertilise the water (leading to eutrophication)</a:t>
            </a:r>
          </a:p>
          <a:p>
            <a:pPr marL="171450" indent="-171450">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Fish meal and fish oil can go into water column (from oily fish like mackerel and anchovies)</a:t>
            </a:r>
          </a:p>
          <a:p>
            <a:pPr marL="171450" indent="-171450">
              <a:spcAft>
                <a:spcPts val="0"/>
              </a:spcAft>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Ammonia (from fish urine and gill excretion) can be toxic if not removed.</a:t>
            </a:r>
          </a:p>
          <a:p>
            <a:pPr marL="171450" indent="-171450">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Illegally sourced feed product is a biosecurity threat (heavy penalties apply)</a:t>
            </a:r>
          </a:p>
          <a:p>
            <a:pPr marL="171450" indent="-171450">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The introduction of non-native seed stock can be a biosecurity threat </a:t>
            </a:r>
            <a:br>
              <a:rPr lang="en-GB" sz="800" dirty="0">
                <a:latin typeface="Arial Narrow" panose="020B0606020202030204" pitchFamily="34" charset="0"/>
                <a:ea typeface="Times New Roman" panose="02020603050405020304" pitchFamily="18" charset="0"/>
              </a:rPr>
            </a:br>
            <a:r>
              <a:rPr lang="en-GB" sz="800" dirty="0">
                <a:latin typeface="Arial Narrow" panose="020B0606020202030204" pitchFamily="34" charset="0"/>
                <a:ea typeface="Times New Roman" panose="02020603050405020304" pitchFamily="18" charset="0"/>
              </a:rPr>
              <a:t>(i.e. importing Atlantic salmon eggs from Europe)</a:t>
            </a:r>
          </a:p>
          <a:p>
            <a:pPr marL="171450" indent="-171450">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Feed stock supply may be coming from an unsustainable source </a:t>
            </a:r>
          </a:p>
          <a:p>
            <a:pPr marL="171450" indent="-171450">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Disease risks to the stock (see right)  </a:t>
            </a:r>
          </a:p>
          <a:p>
            <a:pPr marL="171450" indent="-171450">
              <a:spcAft>
                <a:spcPts val="0"/>
              </a:spcAft>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Drug resistant pathogens can prevail, making disease outbreaks difficult to avoid or fix</a:t>
            </a:r>
          </a:p>
          <a:p>
            <a:pPr marL="171450" indent="-171450">
              <a:spcAft>
                <a:spcPts val="0"/>
              </a:spcAft>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Drugs (antibiotics, hormones, anaesthetics, etc.) and herbicides can go into the water column</a:t>
            </a:r>
          </a:p>
          <a:p>
            <a:pPr marL="171450" indent="-171450">
              <a:spcAft>
                <a:spcPts val="0"/>
              </a:spcAft>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Genetically modified species can </a:t>
            </a:r>
            <a:r>
              <a:rPr lang="en-GB" sz="800" i="1" dirty="0">
                <a:latin typeface="Arial Narrow" panose="020B0606020202030204" pitchFamily="34" charset="0"/>
                <a:ea typeface="Times New Roman" panose="02020603050405020304" pitchFamily="18" charset="0"/>
              </a:rPr>
              <a:t>escape </a:t>
            </a:r>
            <a:r>
              <a:rPr lang="en-GB" sz="800" dirty="0">
                <a:latin typeface="Arial Narrow" panose="020B0606020202030204" pitchFamily="34" charset="0"/>
                <a:ea typeface="Times New Roman" panose="02020603050405020304" pitchFamily="18" charset="0"/>
              </a:rPr>
              <a:t>and threaten local species with extinction </a:t>
            </a:r>
            <a:endParaRPr lang="en-AU" sz="800" dirty="0">
              <a:latin typeface="Arial Narrow" panose="020B0606020202030204" pitchFamily="34" charset="0"/>
              <a:ea typeface="Times New Roman" panose="02020603050405020304" pitchFamily="18" charset="0"/>
            </a:endParaRPr>
          </a:p>
        </p:txBody>
      </p:sp>
      <p:sp>
        <p:nvSpPr>
          <p:cNvPr id="6" name="Rectangle 5">
            <a:extLst>
              <a:ext uri="{FF2B5EF4-FFF2-40B4-BE49-F238E27FC236}">
                <a16:creationId xmlns:a16="http://schemas.microsoft.com/office/drawing/2014/main" id="{BCE3C0CD-6995-4DB9-B382-19788F5D3A02}"/>
              </a:ext>
            </a:extLst>
          </p:cNvPr>
          <p:cNvSpPr/>
          <p:nvPr/>
        </p:nvSpPr>
        <p:spPr>
          <a:xfrm>
            <a:off x="495398" y="3068696"/>
            <a:ext cx="5863484" cy="274278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4A318349-DAF6-4CC3-A3AE-F38D03966887}"/>
              </a:ext>
            </a:extLst>
          </p:cNvPr>
          <p:cNvSpPr/>
          <p:nvPr/>
        </p:nvSpPr>
        <p:spPr>
          <a:xfrm>
            <a:off x="4302288" y="1120541"/>
            <a:ext cx="2079251" cy="17750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9E26377E-618B-40B8-AC6E-64E855EC0DD8}"/>
              </a:ext>
            </a:extLst>
          </p:cNvPr>
          <p:cNvSpPr txBox="1"/>
          <p:nvPr/>
        </p:nvSpPr>
        <p:spPr>
          <a:xfrm>
            <a:off x="4327660" y="1149827"/>
            <a:ext cx="2079251" cy="1738938"/>
          </a:xfrm>
          <a:prstGeom prst="rect">
            <a:avLst/>
          </a:prstGeom>
          <a:noFill/>
        </p:spPr>
        <p:txBody>
          <a:bodyPr wrap="square" rtlCol="0">
            <a:spAutoFit/>
          </a:bodyPr>
          <a:lstStyle/>
          <a:p>
            <a:r>
              <a:rPr lang="en-AU" sz="1600" b="1" dirty="0">
                <a:latin typeface="Arial Narrow" panose="020B0606020202030204" pitchFamily="34" charset="0"/>
              </a:rPr>
              <a:t>Disease threats</a:t>
            </a:r>
          </a:p>
          <a:p>
            <a:endParaRPr lang="en-AU" sz="300" b="1" dirty="0">
              <a:latin typeface="Arial Narrow" panose="020B0606020202030204" pitchFamily="34" charset="0"/>
            </a:endParaRPr>
          </a:p>
          <a:p>
            <a:r>
              <a:rPr lang="en-AU" sz="1200" b="1" dirty="0">
                <a:latin typeface="Arial Narrow" panose="020B0606020202030204" pitchFamily="34" charset="0"/>
              </a:rPr>
              <a:t>Infectious disease agents</a:t>
            </a:r>
          </a:p>
          <a:p>
            <a:pPr marL="171450" indent="-171450">
              <a:buFont typeface="Arial" panose="020B0604020202020204" pitchFamily="34" charset="0"/>
              <a:buChar char="•"/>
            </a:pPr>
            <a:r>
              <a:rPr lang="en-AU" sz="800" dirty="0">
                <a:latin typeface="Arial Narrow" panose="020B0606020202030204" pitchFamily="34" charset="0"/>
              </a:rPr>
              <a:t>Ectoparasites (e.g. </a:t>
            </a:r>
            <a:r>
              <a:rPr lang="en-AU" sz="800" i="1" dirty="0">
                <a:latin typeface="Arial Narrow" panose="020B0606020202030204" pitchFamily="34" charset="0"/>
              </a:rPr>
              <a:t>Cryptocaryon</a:t>
            </a:r>
            <a:r>
              <a:rPr lang="en-AU" sz="800" dirty="0">
                <a:latin typeface="Arial Narrow" panose="020B0606020202030204" pitchFamily="34" charset="0"/>
              </a:rPr>
              <a:t>)</a:t>
            </a:r>
          </a:p>
          <a:p>
            <a:pPr marL="171450" indent="-171450">
              <a:buFont typeface="Arial" panose="020B0604020202020204" pitchFamily="34" charset="0"/>
              <a:buChar char="•"/>
            </a:pPr>
            <a:r>
              <a:rPr lang="en-AU" sz="800" dirty="0">
                <a:latin typeface="Arial Narrow" panose="020B0606020202030204" pitchFamily="34" charset="0"/>
              </a:rPr>
              <a:t>Bacteria (e.g. </a:t>
            </a:r>
            <a:r>
              <a:rPr lang="en-AU" sz="800" i="1" dirty="0">
                <a:latin typeface="Arial Narrow" panose="020B0606020202030204" pitchFamily="34" charset="0"/>
              </a:rPr>
              <a:t>Vibrio spp</a:t>
            </a:r>
            <a:r>
              <a:rPr lang="en-AU" sz="800" dirty="0">
                <a:latin typeface="Arial Narrow" panose="020B0606020202030204" pitchFamily="34" charset="0"/>
              </a:rPr>
              <a:t>.)</a:t>
            </a:r>
          </a:p>
          <a:p>
            <a:pPr marL="171450" indent="-171450">
              <a:buFont typeface="Arial" panose="020B0604020202020204" pitchFamily="34" charset="0"/>
              <a:buChar char="•"/>
            </a:pPr>
            <a:r>
              <a:rPr lang="en-AU" sz="800" dirty="0">
                <a:latin typeface="Arial Narrow" panose="020B0606020202030204" pitchFamily="34" charset="0"/>
              </a:rPr>
              <a:t>Fungi (e.g. </a:t>
            </a:r>
            <a:r>
              <a:rPr lang="en-AU" sz="800" i="1" dirty="0">
                <a:latin typeface="Arial Narrow" panose="020B0606020202030204" pitchFamily="34" charset="0"/>
              </a:rPr>
              <a:t>Saprolegnia</a:t>
            </a:r>
            <a:r>
              <a:rPr lang="en-AU" sz="800" dirty="0">
                <a:latin typeface="Arial Narrow" panose="020B0606020202030204" pitchFamily="34" charset="0"/>
              </a:rPr>
              <a:t>)</a:t>
            </a:r>
          </a:p>
          <a:p>
            <a:pPr marL="171450" indent="-171450">
              <a:buFont typeface="Arial" panose="020B0604020202020204" pitchFamily="34" charset="0"/>
              <a:buChar char="•"/>
            </a:pPr>
            <a:r>
              <a:rPr lang="en-AU" sz="800" dirty="0">
                <a:latin typeface="Arial Narrow" panose="020B0606020202030204" pitchFamily="34" charset="0"/>
              </a:rPr>
              <a:t>Viruses (e.g. koi herpes virus, </a:t>
            </a:r>
            <a:r>
              <a:rPr lang="en-AU" sz="800">
                <a:latin typeface="Arial Narrow" panose="020B0606020202030204" pitchFamily="34" charset="0"/>
              </a:rPr>
              <a:t>whispovirus)</a:t>
            </a:r>
            <a:endParaRPr lang="en-AU" sz="800" dirty="0">
              <a:latin typeface="Arial Narrow" panose="020B0606020202030204" pitchFamily="34" charset="0"/>
            </a:endParaRPr>
          </a:p>
          <a:p>
            <a:endParaRPr lang="en-AU" sz="400" dirty="0">
              <a:latin typeface="Arial Narrow" panose="020B0606020202030204" pitchFamily="34" charset="0"/>
            </a:endParaRPr>
          </a:p>
          <a:p>
            <a:r>
              <a:rPr lang="en-AU" sz="1200" b="1" dirty="0">
                <a:latin typeface="Arial Narrow" panose="020B0606020202030204" pitchFamily="34" charset="0"/>
              </a:rPr>
              <a:t>Non-infectious disease agents</a:t>
            </a:r>
          </a:p>
          <a:p>
            <a:pPr marL="171450" indent="-171450">
              <a:buFont typeface="Arial" panose="020B0604020202020204" pitchFamily="34" charset="0"/>
              <a:buChar char="•"/>
            </a:pPr>
            <a:r>
              <a:rPr lang="en-AU" sz="800" dirty="0">
                <a:latin typeface="Arial Narrow" panose="020B0606020202030204" pitchFamily="34" charset="0"/>
              </a:rPr>
              <a:t>Water quality problems </a:t>
            </a:r>
          </a:p>
          <a:p>
            <a:pPr marL="171450" indent="-171450">
              <a:buFont typeface="Arial" panose="020B0604020202020204" pitchFamily="34" charset="0"/>
              <a:buChar char="•"/>
            </a:pPr>
            <a:r>
              <a:rPr lang="en-AU" sz="800" dirty="0">
                <a:latin typeface="Arial Narrow" panose="020B0606020202030204" pitchFamily="34" charset="0"/>
              </a:rPr>
              <a:t>Nutritional deficiencies or excess nutrients</a:t>
            </a:r>
          </a:p>
          <a:p>
            <a:pPr marL="171450" indent="-171450">
              <a:buFont typeface="Arial" panose="020B0604020202020204" pitchFamily="34" charset="0"/>
              <a:buChar char="•"/>
            </a:pPr>
            <a:r>
              <a:rPr lang="en-AU" sz="800" dirty="0">
                <a:latin typeface="Arial Narrow" panose="020B0606020202030204" pitchFamily="34" charset="0"/>
              </a:rPr>
              <a:t>Toxicity (e.g. heavy metals, pesticides)</a:t>
            </a:r>
          </a:p>
        </p:txBody>
      </p:sp>
      <p:sp>
        <p:nvSpPr>
          <p:cNvPr id="10" name="TextBox 9">
            <a:extLst>
              <a:ext uri="{FF2B5EF4-FFF2-40B4-BE49-F238E27FC236}">
                <a16:creationId xmlns:a16="http://schemas.microsoft.com/office/drawing/2014/main" id="{23F32470-52DA-4D59-9262-9DB577747FA8}"/>
              </a:ext>
            </a:extLst>
          </p:cNvPr>
          <p:cNvSpPr txBox="1"/>
          <p:nvPr/>
        </p:nvSpPr>
        <p:spPr>
          <a:xfrm>
            <a:off x="482612" y="3073129"/>
            <a:ext cx="5743012" cy="276999"/>
          </a:xfrm>
          <a:prstGeom prst="rect">
            <a:avLst/>
          </a:prstGeom>
          <a:noFill/>
        </p:spPr>
        <p:txBody>
          <a:bodyPr wrap="square" rtlCol="0">
            <a:spAutoFit/>
          </a:bodyPr>
          <a:lstStyle/>
          <a:p>
            <a:r>
              <a:rPr lang="en-AU" sz="1200" b="1" dirty="0">
                <a:latin typeface="Arial Narrow" panose="020B0606020202030204" pitchFamily="34" charset="0"/>
              </a:rPr>
              <a:t>Activity: Complete the table below </a:t>
            </a:r>
          </a:p>
        </p:txBody>
      </p:sp>
      <p:graphicFrame>
        <p:nvGraphicFramePr>
          <p:cNvPr id="20" name="Table 19">
            <a:extLst>
              <a:ext uri="{FF2B5EF4-FFF2-40B4-BE49-F238E27FC236}">
                <a16:creationId xmlns:a16="http://schemas.microsoft.com/office/drawing/2014/main" id="{21796935-E89C-4F08-86DA-BF7A82C6CF07}"/>
              </a:ext>
            </a:extLst>
          </p:cNvPr>
          <p:cNvGraphicFramePr>
            <a:graphicFrameLocks noGrp="1"/>
          </p:cNvGraphicFramePr>
          <p:nvPr>
            <p:extLst>
              <p:ext uri="{D42A27DB-BD31-4B8C-83A1-F6EECF244321}">
                <p14:modId xmlns:p14="http://schemas.microsoft.com/office/powerpoint/2010/main" val="4290113371"/>
              </p:ext>
            </p:extLst>
          </p:nvPr>
        </p:nvGraphicFramePr>
        <p:xfrm>
          <a:off x="562589" y="3392470"/>
          <a:ext cx="5715483" cy="2331726"/>
        </p:xfrm>
        <a:graphic>
          <a:graphicData uri="http://schemas.openxmlformats.org/drawingml/2006/table">
            <a:tbl>
              <a:tblPr firstRow="1" bandRow="1">
                <a:tableStyleId>{5940675A-B579-460E-94D1-54222C63F5DA}</a:tableStyleId>
              </a:tblPr>
              <a:tblGrid>
                <a:gridCol w="1417753">
                  <a:extLst>
                    <a:ext uri="{9D8B030D-6E8A-4147-A177-3AD203B41FA5}">
                      <a16:colId xmlns:a16="http://schemas.microsoft.com/office/drawing/2014/main" val="4253760613"/>
                    </a:ext>
                  </a:extLst>
                </a:gridCol>
                <a:gridCol w="4297730">
                  <a:extLst>
                    <a:ext uri="{9D8B030D-6E8A-4147-A177-3AD203B41FA5}">
                      <a16:colId xmlns:a16="http://schemas.microsoft.com/office/drawing/2014/main" val="545782437"/>
                    </a:ext>
                  </a:extLst>
                </a:gridCol>
              </a:tblGrid>
              <a:tr h="304138">
                <a:tc>
                  <a:txBody>
                    <a:bodyPr/>
                    <a:lstStyle/>
                    <a:p>
                      <a:pPr algn="l"/>
                      <a:r>
                        <a:rPr lang="en-AU" sz="1200" b="1" dirty="0">
                          <a:latin typeface="Arial Narrow" panose="020B0606020202030204" pitchFamily="34" charset="0"/>
                        </a:rPr>
                        <a:t>Issue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AU" sz="1200" b="1" dirty="0">
                          <a:latin typeface="Arial Narrow" panose="020B0606020202030204" pitchFamily="34" charset="0"/>
                        </a:rPr>
                        <a:t>Why it is an issue </a:t>
                      </a:r>
                      <a:r>
                        <a:rPr lang="en-AU" sz="1200" b="0" dirty="0">
                          <a:latin typeface="Arial Narrow" panose="020B0606020202030204" pitchFamily="34" charset="0"/>
                        </a:rPr>
                        <a:t>(</a:t>
                      </a:r>
                      <a:r>
                        <a:rPr lang="en-AU" sz="1200" b="0" i="1" dirty="0">
                          <a:latin typeface="Arial Narrow" panose="020B0606020202030204" pitchFamily="34" charset="0"/>
                        </a:rPr>
                        <a:t>hint: </a:t>
                      </a:r>
                      <a:r>
                        <a:rPr lang="en-AU" sz="1200" b="0" dirty="0">
                          <a:latin typeface="Arial Narrow" panose="020B0606020202030204" pitchFamily="34" charset="0"/>
                        </a:rPr>
                        <a:t>see above)</a:t>
                      </a:r>
                    </a:p>
                  </a:txBody>
                  <a:tcPr>
                    <a:lnL w="12700" cap="flat" cmpd="sng" algn="ctr">
                      <a:solidFill>
                        <a:schemeClr val="tx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1474208497"/>
                  </a:ext>
                </a:extLst>
              </a:tr>
              <a:tr h="506897">
                <a:tc>
                  <a:txBody>
                    <a:bodyPr/>
                    <a:lstStyle/>
                    <a:p>
                      <a:pPr algn="l"/>
                      <a:r>
                        <a:rPr lang="en-AU" sz="1200" b="1" dirty="0">
                          <a:latin typeface="Arial Narrow" panose="020B0606020202030204" pitchFamily="34" charset="0"/>
                        </a:rPr>
                        <a:t>Output Pollution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AU" sz="1200" b="0" dirty="0">
                          <a:solidFill>
                            <a:schemeClr val="tx1">
                              <a:lumMod val="50000"/>
                              <a:lumOff val="50000"/>
                            </a:schemeClr>
                          </a:solidFill>
                          <a:latin typeface="Comic Sans MS" panose="030F0702030302020204" pitchFamily="66" charset="0"/>
                        </a:rPr>
                        <a:t>Uneaten food and waste products can over-fertilise the water (leading to eutrophication). Drugs, herbicides, etc.</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202024625"/>
                  </a:ext>
                </a:extLst>
              </a:tr>
              <a:tr h="506897">
                <a:tc>
                  <a:txBody>
                    <a:bodyPr/>
                    <a:lstStyle/>
                    <a:p>
                      <a:pPr algn="l"/>
                      <a:r>
                        <a:rPr lang="en-AU" sz="1200" b="1" dirty="0">
                          <a:latin typeface="Arial Narrow" panose="020B0606020202030204" pitchFamily="34" charset="0"/>
                        </a:rPr>
                        <a:t>Biosecurity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AU" sz="1200" b="0" dirty="0">
                          <a:solidFill>
                            <a:schemeClr val="tx1">
                              <a:lumMod val="50000"/>
                              <a:lumOff val="50000"/>
                            </a:schemeClr>
                          </a:solidFill>
                          <a:latin typeface="Comic Sans MS" panose="030F0702030302020204" pitchFamily="66" charset="0"/>
                        </a:rPr>
                        <a:t>Genetically modified species can escape.</a:t>
                      </a:r>
                    </a:p>
                    <a:p>
                      <a:pPr algn="l"/>
                      <a:r>
                        <a:rPr lang="en-AU" sz="1200" b="0" dirty="0">
                          <a:solidFill>
                            <a:schemeClr val="tx1">
                              <a:lumMod val="50000"/>
                              <a:lumOff val="50000"/>
                            </a:schemeClr>
                          </a:solidFill>
                          <a:latin typeface="Comic Sans MS" panose="030F0702030302020204" pitchFamily="66" charset="0"/>
                        </a:rPr>
                        <a:t>Illegally sourced feed product and seed stock.</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638991035"/>
                  </a:ext>
                </a:extLst>
              </a:tr>
              <a:tr h="506897">
                <a:tc>
                  <a:txBody>
                    <a:bodyPr/>
                    <a:lstStyle/>
                    <a:p>
                      <a:pPr algn="l"/>
                      <a:r>
                        <a:rPr lang="en-AU" sz="1200" b="1" dirty="0">
                          <a:latin typeface="Arial Narrow" panose="020B0606020202030204" pitchFamily="34" charset="0"/>
                        </a:rPr>
                        <a:t>Waste Removal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AU" sz="1200" b="0" dirty="0">
                          <a:solidFill>
                            <a:schemeClr val="tx1">
                              <a:lumMod val="50000"/>
                              <a:lumOff val="50000"/>
                            </a:schemeClr>
                          </a:solidFill>
                          <a:latin typeface="Comic Sans MS" panose="030F0702030302020204" pitchFamily="66" charset="0"/>
                        </a:rPr>
                        <a:t>Uneaten food and waste products can smother benthos.</a:t>
                      </a:r>
                    </a:p>
                    <a:p>
                      <a:pPr algn="l"/>
                      <a:r>
                        <a:rPr lang="en-AU" sz="1200" b="0" i="0" dirty="0">
                          <a:solidFill>
                            <a:schemeClr val="tx1">
                              <a:lumMod val="50000"/>
                              <a:lumOff val="50000"/>
                            </a:schemeClr>
                          </a:solidFill>
                          <a:latin typeface="Comic Sans MS" panose="030F0702030302020204" pitchFamily="66" charset="0"/>
                        </a:rPr>
                        <a:t>A</a:t>
                      </a:r>
                      <a:r>
                        <a:rPr lang="en-AU" sz="1200" b="0" dirty="0">
                          <a:solidFill>
                            <a:schemeClr val="tx1">
                              <a:lumMod val="50000"/>
                              <a:lumOff val="50000"/>
                            </a:schemeClr>
                          </a:solidFill>
                          <a:latin typeface="Comic Sans MS" panose="030F0702030302020204" pitchFamily="66" charset="0"/>
                        </a:rPr>
                        <a:t>mmonia can be toxic if not removed.</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092485458"/>
                  </a:ext>
                </a:extLst>
              </a:tr>
              <a:tr h="506897">
                <a:tc>
                  <a:txBody>
                    <a:bodyPr/>
                    <a:lstStyle/>
                    <a:p>
                      <a:pPr algn="l"/>
                      <a:r>
                        <a:rPr lang="en-AU" sz="1200" b="1" dirty="0">
                          <a:latin typeface="Arial Narrow" panose="020B0606020202030204" pitchFamily="34" charset="0"/>
                        </a:rPr>
                        <a:t>Production of Feed for Aquaculture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AU" sz="1200" b="0" dirty="0">
                          <a:solidFill>
                            <a:schemeClr val="tx1">
                              <a:lumMod val="50000"/>
                              <a:lumOff val="50000"/>
                            </a:schemeClr>
                          </a:solidFill>
                          <a:latin typeface="Comic Sans MS" panose="030F0702030302020204" pitchFamily="66" charset="0"/>
                        </a:rPr>
                        <a:t>Fish meal and fish oil can go into the water column.</a:t>
                      </a:r>
                    </a:p>
                    <a:p>
                      <a:pPr algn="l"/>
                      <a:r>
                        <a:rPr lang="en-AU" sz="1200" b="0" dirty="0">
                          <a:solidFill>
                            <a:schemeClr val="tx1">
                              <a:lumMod val="50000"/>
                              <a:lumOff val="50000"/>
                            </a:schemeClr>
                          </a:solidFill>
                          <a:latin typeface="Comic Sans MS" panose="030F0702030302020204" pitchFamily="66" charset="0"/>
                        </a:rPr>
                        <a:t>Finding enough supply from a sustainable, legal source.</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583126674"/>
                  </a:ext>
                </a:extLst>
              </a:tr>
            </a:tbl>
          </a:graphicData>
        </a:graphic>
      </p:graphicFrame>
      <p:cxnSp>
        <p:nvCxnSpPr>
          <p:cNvPr id="21" name="Straight Connector 20">
            <a:extLst>
              <a:ext uri="{FF2B5EF4-FFF2-40B4-BE49-F238E27FC236}">
                <a16:creationId xmlns:a16="http://schemas.microsoft.com/office/drawing/2014/main" id="{A6C954F2-0C9B-40B3-93C3-096AD6638DF8}"/>
              </a:ext>
            </a:extLst>
          </p:cNvPr>
          <p:cNvCxnSpPr/>
          <p:nvPr/>
        </p:nvCxnSpPr>
        <p:spPr>
          <a:xfrm flipH="1">
            <a:off x="495398" y="5868104"/>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D74D11C-ABA9-492D-804C-2C283B03D823}"/>
              </a:ext>
            </a:extLst>
          </p:cNvPr>
          <p:cNvSpPr/>
          <p:nvPr/>
        </p:nvSpPr>
        <p:spPr>
          <a:xfrm>
            <a:off x="1006101" y="7758308"/>
            <a:ext cx="1656184" cy="69094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Shape 4">
            <a:extLst>
              <a:ext uri="{FF2B5EF4-FFF2-40B4-BE49-F238E27FC236}">
                <a16:creationId xmlns:a16="http://schemas.microsoft.com/office/drawing/2014/main" id="{597230CD-DF8F-4CC3-AF4B-CBCA2E0265AD}"/>
              </a:ext>
            </a:extLst>
          </p:cNvPr>
          <p:cNvSpPr/>
          <p:nvPr/>
        </p:nvSpPr>
        <p:spPr>
          <a:xfrm>
            <a:off x="1215718" y="7860727"/>
            <a:ext cx="229573" cy="181756"/>
          </a:xfrm>
          <a:custGeom>
            <a:avLst/>
            <a:gdLst>
              <a:gd name="connsiteX0" fmla="*/ 9554 w 467833"/>
              <a:gd name="connsiteY0" fmla="*/ 152400 h 273373"/>
              <a:gd name="connsiteX1" fmla="*/ 2627 w 467833"/>
              <a:gd name="connsiteY1" fmla="*/ 117763 h 273373"/>
              <a:gd name="connsiteX2" fmla="*/ 9554 w 467833"/>
              <a:gd name="connsiteY2" fmla="*/ 96982 h 273373"/>
              <a:gd name="connsiteX3" fmla="*/ 58045 w 467833"/>
              <a:gd name="connsiteY3" fmla="*/ 48491 h 273373"/>
              <a:gd name="connsiteX4" fmla="*/ 78827 w 467833"/>
              <a:gd name="connsiteY4" fmla="*/ 34636 h 273373"/>
              <a:gd name="connsiteX5" fmla="*/ 106536 w 467833"/>
              <a:gd name="connsiteY5" fmla="*/ 27709 h 273373"/>
              <a:gd name="connsiteX6" fmla="*/ 300500 w 467833"/>
              <a:gd name="connsiteY6" fmla="*/ 34636 h 273373"/>
              <a:gd name="connsiteX7" fmla="*/ 328209 w 467833"/>
              <a:gd name="connsiteY7" fmla="*/ 41563 h 273373"/>
              <a:gd name="connsiteX8" fmla="*/ 355918 w 467833"/>
              <a:gd name="connsiteY8" fmla="*/ 62345 h 273373"/>
              <a:gd name="connsiteX9" fmla="*/ 376700 w 467833"/>
              <a:gd name="connsiteY9" fmla="*/ 76200 h 273373"/>
              <a:gd name="connsiteX10" fmla="*/ 383627 w 467833"/>
              <a:gd name="connsiteY10" fmla="*/ 110836 h 273373"/>
              <a:gd name="connsiteX11" fmla="*/ 404409 w 467833"/>
              <a:gd name="connsiteY11" fmla="*/ 69273 h 273373"/>
              <a:gd name="connsiteX12" fmla="*/ 411336 w 467833"/>
              <a:gd name="connsiteY12" fmla="*/ 20782 h 273373"/>
              <a:gd name="connsiteX13" fmla="*/ 418263 w 467833"/>
              <a:gd name="connsiteY13" fmla="*/ 0 h 273373"/>
              <a:gd name="connsiteX14" fmla="*/ 432118 w 467833"/>
              <a:gd name="connsiteY14" fmla="*/ 20782 h 273373"/>
              <a:gd name="connsiteX15" fmla="*/ 439045 w 467833"/>
              <a:gd name="connsiteY15" fmla="*/ 235527 h 273373"/>
              <a:gd name="connsiteX16" fmla="*/ 404409 w 467833"/>
              <a:gd name="connsiteY16" fmla="*/ 159327 h 273373"/>
              <a:gd name="connsiteX17" fmla="*/ 362845 w 467833"/>
              <a:gd name="connsiteY17" fmla="*/ 166254 h 273373"/>
              <a:gd name="connsiteX18" fmla="*/ 293573 w 467833"/>
              <a:gd name="connsiteY18" fmla="*/ 207818 h 273373"/>
              <a:gd name="connsiteX19" fmla="*/ 99609 w 467833"/>
              <a:gd name="connsiteY19" fmla="*/ 214745 h 273373"/>
              <a:gd name="connsiteX20" fmla="*/ 9554 w 467833"/>
              <a:gd name="connsiteY20" fmla="*/ 152400 h 27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7833" h="273373">
                <a:moveTo>
                  <a:pt x="9554" y="152400"/>
                </a:moveTo>
                <a:cubicBezTo>
                  <a:pt x="-6610" y="136236"/>
                  <a:pt x="2627" y="129537"/>
                  <a:pt x="2627" y="117763"/>
                </a:cubicBezTo>
                <a:cubicBezTo>
                  <a:pt x="2627" y="110461"/>
                  <a:pt x="5931" y="103322"/>
                  <a:pt x="9554" y="96982"/>
                </a:cubicBezTo>
                <a:cubicBezTo>
                  <a:pt x="24842" y="70229"/>
                  <a:pt x="33521" y="66008"/>
                  <a:pt x="58045" y="48491"/>
                </a:cubicBezTo>
                <a:cubicBezTo>
                  <a:pt x="64820" y="43652"/>
                  <a:pt x="71175" y="37916"/>
                  <a:pt x="78827" y="34636"/>
                </a:cubicBezTo>
                <a:cubicBezTo>
                  <a:pt x="87578" y="30886"/>
                  <a:pt x="97300" y="30018"/>
                  <a:pt x="106536" y="27709"/>
                </a:cubicBezTo>
                <a:cubicBezTo>
                  <a:pt x="171191" y="30018"/>
                  <a:pt x="235930" y="30601"/>
                  <a:pt x="300500" y="34636"/>
                </a:cubicBezTo>
                <a:cubicBezTo>
                  <a:pt x="310002" y="35230"/>
                  <a:pt x="319694" y="37305"/>
                  <a:pt x="328209" y="41563"/>
                </a:cubicBezTo>
                <a:cubicBezTo>
                  <a:pt x="338536" y="46726"/>
                  <a:pt x="346523" y="55634"/>
                  <a:pt x="355918" y="62345"/>
                </a:cubicBezTo>
                <a:cubicBezTo>
                  <a:pt x="362693" y="67184"/>
                  <a:pt x="369773" y="71582"/>
                  <a:pt x="376700" y="76200"/>
                </a:cubicBezTo>
                <a:cubicBezTo>
                  <a:pt x="379009" y="87745"/>
                  <a:pt x="373830" y="104305"/>
                  <a:pt x="383627" y="110836"/>
                </a:cubicBezTo>
                <a:cubicBezTo>
                  <a:pt x="390952" y="115719"/>
                  <a:pt x="404128" y="70116"/>
                  <a:pt x="404409" y="69273"/>
                </a:cubicBezTo>
                <a:cubicBezTo>
                  <a:pt x="406718" y="53109"/>
                  <a:pt x="408134" y="36793"/>
                  <a:pt x="411336" y="20782"/>
                </a:cubicBezTo>
                <a:cubicBezTo>
                  <a:pt x="412768" y="13622"/>
                  <a:pt x="410961" y="0"/>
                  <a:pt x="418263" y="0"/>
                </a:cubicBezTo>
                <a:cubicBezTo>
                  <a:pt x="426589" y="0"/>
                  <a:pt x="427500" y="13855"/>
                  <a:pt x="432118" y="20782"/>
                </a:cubicBezTo>
                <a:cubicBezTo>
                  <a:pt x="453632" y="264602"/>
                  <a:pt x="496619" y="321886"/>
                  <a:pt x="439045" y="235527"/>
                </a:cubicBezTo>
                <a:cubicBezTo>
                  <a:pt x="420933" y="181190"/>
                  <a:pt x="432705" y="206486"/>
                  <a:pt x="404409" y="159327"/>
                </a:cubicBezTo>
                <a:cubicBezTo>
                  <a:pt x="390554" y="161636"/>
                  <a:pt x="375886" y="161038"/>
                  <a:pt x="362845" y="166254"/>
                </a:cubicBezTo>
                <a:cubicBezTo>
                  <a:pt x="325411" y="181228"/>
                  <a:pt x="341885" y="202134"/>
                  <a:pt x="293573" y="207818"/>
                </a:cubicBezTo>
                <a:cubicBezTo>
                  <a:pt x="229320" y="215377"/>
                  <a:pt x="164264" y="212436"/>
                  <a:pt x="99609" y="214745"/>
                </a:cubicBezTo>
                <a:cubicBezTo>
                  <a:pt x="-20232" y="197626"/>
                  <a:pt x="25718" y="168564"/>
                  <a:pt x="9554" y="1524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 name="Freeform: Shape 21">
            <a:extLst>
              <a:ext uri="{FF2B5EF4-FFF2-40B4-BE49-F238E27FC236}">
                <a16:creationId xmlns:a16="http://schemas.microsoft.com/office/drawing/2014/main" id="{2E43C837-A469-4E1C-A381-23CA59C94093}"/>
              </a:ext>
            </a:extLst>
          </p:cNvPr>
          <p:cNvSpPr/>
          <p:nvPr/>
        </p:nvSpPr>
        <p:spPr>
          <a:xfrm>
            <a:off x="1618204" y="7912855"/>
            <a:ext cx="184733" cy="196023"/>
          </a:xfrm>
          <a:custGeom>
            <a:avLst/>
            <a:gdLst>
              <a:gd name="connsiteX0" fmla="*/ 9554 w 467833"/>
              <a:gd name="connsiteY0" fmla="*/ 152400 h 273373"/>
              <a:gd name="connsiteX1" fmla="*/ 2627 w 467833"/>
              <a:gd name="connsiteY1" fmla="*/ 117763 h 273373"/>
              <a:gd name="connsiteX2" fmla="*/ 9554 w 467833"/>
              <a:gd name="connsiteY2" fmla="*/ 96982 h 273373"/>
              <a:gd name="connsiteX3" fmla="*/ 58045 w 467833"/>
              <a:gd name="connsiteY3" fmla="*/ 48491 h 273373"/>
              <a:gd name="connsiteX4" fmla="*/ 78827 w 467833"/>
              <a:gd name="connsiteY4" fmla="*/ 34636 h 273373"/>
              <a:gd name="connsiteX5" fmla="*/ 106536 w 467833"/>
              <a:gd name="connsiteY5" fmla="*/ 27709 h 273373"/>
              <a:gd name="connsiteX6" fmla="*/ 300500 w 467833"/>
              <a:gd name="connsiteY6" fmla="*/ 34636 h 273373"/>
              <a:gd name="connsiteX7" fmla="*/ 328209 w 467833"/>
              <a:gd name="connsiteY7" fmla="*/ 41563 h 273373"/>
              <a:gd name="connsiteX8" fmla="*/ 355918 w 467833"/>
              <a:gd name="connsiteY8" fmla="*/ 62345 h 273373"/>
              <a:gd name="connsiteX9" fmla="*/ 376700 w 467833"/>
              <a:gd name="connsiteY9" fmla="*/ 76200 h 273373"/>
              <a:gd name="connsiteX10" fmla="*/ 383627 w 467833"/>
              <a:gd name="connsiteY10" fmla="*/ 110836 h 273373"/>
              <a:gd name="connsiteX11" fmla="*/ 404409 w 467833"/>
              <a:gd name="connsiteY11" fmla="*/ 69273 h 273373"/>
              <a:gd name="connsiteX12" fmla="*/ 411336 w 467833"/>
              <a:gd name="connsiteY12" fmla="*/ 20782 h 273373"/>
              <a:gd name="connsiteX13" fmla="*/ 418263 w 467833"/>
              <a:gd name="connsiteY13" fmla="*/ 0 h 273373"/>
              <a:gd name="connsiteX14" fmla="*/ 432118 w 467833"/>
              <a:gd name="connsiteY14" fmla="*/ 20782 h 273373"/>
              <a:gd name="connsiteX15" fmla="*/ 439045 w 467833"/>
              <a:gd name="connsiteY15" fmla="*/ 235527 h 273373"/>
              <a:gd name="connsiteX16" fmla="*/ 404409 w 467833"/>
              <a:gd name="connsiteY16" fmla="*/ 159327 h 273373"/>
              <a:gd name="connsiteX17" fmla="*/ 362845 w 467833"/>
              <a:gd name="connsiteY17" fmla="*/ 166254 h 273373"/>
              <a:gd name="connsiteX18" fmla="*/ 293573 w 467833"/>
              <a:gd name="connsiteY18" fmla="*/ 207818 h 273373"/>
              <a:gd name="connsiteX19" fmla="*/ 99609 w 467833"/>
              <a:gd name="connsiteY19" fmla="*/ 214745 h 273373"/>
              <a:gd name="connsiteX20" fmla="*/ 9554 w 467833"/>
              <a:gd name="connsiteY20" fmla="*/ 152400 h 27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7833" h="273373">
                <a:moveTo>
                  <a:pt x="9554" y="152400"/>
                </a:moveTo>
                <a:cubicBezTo>
                  <a:pt x="-6610" y="136236"/>
                  <a:pt x="2627" y="129537"/>
                  <a:pt x="2627" y="117763"/>
                </a:cubicBezTo>
                <a:cubicBezTo>
                  <a:pt x="2627" y="110461"/>
                  <a:pt x="5931" y="103322"/>
                  <a:pt x="9554" y="96982"/>
                </a:cubicBezTo>
                <a:cubicBezTo>
                  <a:pt x="24842" y="70229"/>
                  <a:pt x="33521" y="66008"/>
                  <a:pt x="58045" y="48491"/>
                </a:cubicBezTo>
                <a:cubicBezTo>
                  <a:pt x="64820" y="43652"/>
                  <a:pt x="71175" y="37916"/>
                  <a:pt x="78827" y="34636"/>
                </a:cubicBezTo>
                <a:cubicBezTo>
                  <a:pt x="87578" y="30886"/>
                  <a:pt x="97300" y="30018"/>
                  <a:pt x="106536" y="27709"/>
                </a:cubicBezTo>
                <a:cubicBezTo>
                  <a:pt x="171191" y="30018"/>
                  <a:pt x="235930" y="30601"/>
                  <a:pt x="300500" y="34636"/>
                </a:cubicBezTo>
                <a:cubicBezTo>
                  <a:pt x="310002" y="35230"/>
                  <a:pt x="319694" y="37305"/>
                  <a:pt x="328209" y="41563"/>
                </a:cubicBezTo>
                <a:cubicBezTo>
                  <a:pt x="338536" y="46726"/>
                  <a:pt x="346523" y="55634"/>
                  <a:pt x="355918" y="62345"/>
                </a:cubicBezTo>
                <a:cubicBezTo>
                  <a:pt x="362693" y="67184"/>
                  <a:pt x="369773" y="71582"/>
                  <a:pt x="376700" y="76200"/>
                </a:cubicBezTo>
                <a:cubicBezTo>
                  <a:pt x="379009" y="87745"/>
                  <a:pt x="373830" y="104305"/>
                  <a:pt x="383627" y="110836"/>
                </a:cubicBezTo>
                <a:cubicBezTo>
                  <a:pt x="390952" y="115719"/>
                  <a:pt x="404128" y="70116"/>
                  <a:pt x="404409" y="69273"/>
                </a:cubicBezTo>
                <a:cubicBezTo>
                  <a:pt x="406718" y="53109"/>
                  <a:pt x="408134" y="36793"/>
                  <a:pt x="411336" y="20782"/>
                </a:cubicBezTo>
                <a:cubicBezTo>
                  <a:pt x="412768" y="13622"/>
                  <a:pt x="410961" y="0"/>
                  <a:pt x="418263" y="0"/>
                </a:cubicBezTo>
                <a:cubicBezTo>
                  <a:pt x="426589" y="0"/>
                  <a:pt x="427500" y="13855"/>
                  <a:pt x="432118" y="20782"/>
                </a:cubicBezTo>
                <a:cubicBezTo>
                  <a:pt x="453632" y="264602"/>
                  <a:pt x="496619" y="321886"/>
                  <a:pt x="439045" y="235527"/>
                </a:cubicBezTo>
                <a:cubicBezTo>
                  <a:pt x="420933" y="181190"/>
                  <a:pt x="432705" y="206486"/>
                  <a:pt x="404409" y="159327"/>
                </a:cubicBezTo>
                <a:cubicBezTo>
                  <a:pt x="390554" y="161636"/>
                  <a:pt x="375886" y="161038"/>
                  <a:pt x="362845" y="166254"/>
                </a:cubicBezTo>
                <a:cubicBezTo>
                  <a:pt x="325411" y="181228"/>
                  <a:pt x="341885" y="202134"/>
                  <a:pt x="293573" y="207818"/>
                </a:cubicBezTo>
                <a:cubicBezTo>
                  <a:pt x="229320" y="215377"/>
                  <a:pt x="164264" y="212436"/>
                  <a:pt x="99609" y="214745"/>
                </a:cubicBezTo>
                <a:cubicBezTo>
                  <a:pt x="-20232" y="197626"/>
                  <a:pt x="25718" y="168564"/>
                  <a:pt x="9554" y="1524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3" name="Freeform: Shape 22">
            <a:extLst>
              <a:ext uri="{FF2B5EF4-FFF2-40B4-BE49-F238E27FC236}">
                <a16:creationId xmlns:a16="http://schemas.microsoft.com/office/drawing/2014/main" id="{21A64D51-DCC4-4378-ACE2-8306F1E39D6B}"/>
              </a:ext>
            </a:extLst>
          </p:cNvPr>
          <p:cNvSpPr/>
          <p:nvPr/>
        </p:nvSpPr>
        <p:spPr>
          <a:xfrm>
            <a:off x="1341653" y="8128552"/>
            <a:ext cx="229573" cy="196023"/>
          </a:xfrm>
          <a:custGeom>
            <a:avLst/>
            <a:gdLst>
              <a:gd name="connsiteX0" fmla="*/ 9554 w 467833"/>
              <a:gd name="connsiteY0" fmla="*/ 152400 h 273373"/>
              <a:gd name="connsiteX1" fmla="*/ 2627 w 467833"/>
              <a:gd name="connsiteY1" fmla="*/ 117763 h 273373"/>
              <a:gd name="connsiteX2" fmla="*/ 9554 w 467833"/>
              <a:gd name="connsiteY2" fmla="*/ 96982 h 273373"/>
              <a:gd name="connsiteX3" fmla="*/ 58045 w 467833"/>
              <a:gd name="connsiteY3" fmla="*/ 48491 h 273373"/>
              <a:gd name="connsiteX4" fmla="*/ 78827 w 467833"/>
              <a:gd name="connsiteY4" fmla="*/ 34636 h 273373"/>
              <a:gd name="connsiteX5" fmla="*/ 106536 w 467833"/>
              <a:gd name="connsiteY5" fmla="*/ 27709 h 273373"/>
              <a:gd name="connsiteX6" fmla="*/ 300500 w 467833"/>
              <a:gd name="connsiteY6" fmla="*/ 34636 h 273373"/>
              <a:gd name="connsiteX7" fmla="*/ 328209 w 467833"/>
              <a:gd name="connsiteY7" fmla="*/ 41563 h 273373"/>
              <a:gd name="connsiteX8" fmla="*/ 355918 w 467833"/>
              <a:gd name="connsiteY8" fmla="*/ 62345 h 273373"/>
              <a:gd name="connsiteX9" fmla="*/ 376700 w 467833"/>
              <a:gd name="connsiteY9" fmla="*/ 76200 h 273373"/>
              <a:gd name="connsiteX10" fmla="*/ 383627 w 467833"/>
              <a:gd name="connsiteY10" fmla="*/ 110836 h 273373"/>
              <a:gd name="connsiteX11" fmla="*/ 404409 w 467833"/>
              <a:gd name="connsiteY11" fmla="*/ 69273 h 273373"/>
              <a:gd name="connsiteX12" fmla="*/ 411336 w 467833"/>
              <a:gd name="connsiteY12" fmla="*/ 20782 h 273373"/>
              <a:gd name="connsiteX13" fmla="*/ 418263 w 467833"/>
              <a:gd name="connsiteY13" fmla="*/ 0 h 273373"/>
              <a:gd name="connsiteX14" fmla="*/ 432118 w 467833"/>
              <a:gd name="connsiteY14" fmla="*/ 20782 h 273373"/>
              <a:gd name="connsiteX15" fmla="*/ 439045 w 467833"/>
              <a:gd name="connsiteY15" fmla="*/ 235527 h 273373"/>
              <a:gd name="connsiteX16" fmla="*/ 404409 w 467833"/>
              <a:gd name="connsiteY16" fmla="*/ 159327 h 273373"/>
              <a:gd name="connsiteX17" fmla="*/ 362845 w 467833"/>
              <a:gd name="connsiteY17" fmla="*/ 166254 h 273373"/>
              <a:gd name="connsiteX18" fmla="*/ 293573 w 467833"/>
              <a:gd name="connsiteY18" fmla="*/ 207818 h 273373"/>
              <a:gd name="connsiteX19" fmla="*/ 99609 w 467833"/>
              <a:gd name="connsiteY19" fmla="*/ 214745 h 273373"/>
              <a:gd name="connsiteX20" fmla="*/ 9554 w 467833"/>
              <a:gd name="connsiteY20" fmla="*/ 152400 h 27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7833" h="273373">
                <a:moveTo>
                  <a:pt x="9554" y="152400"/>
                </a:moveTo>
                <a:cubicBezTo>
                  <a:pt x="-6610" y="136236"/>
                  <a:pt x="2627" y="129537"/>
                  <a:pt x="2627" y="117763"/>
                </a:cubicBezTo>
                <a:cubicBezTo>
                  <a:pt x="2627" y="110461"/>
                  <a:pt x="5931" y="103322"/>
                  <a:pt x="9554" y="96982"/>
                </a:cubicBezTo>
                <a:cubicBezTo>
                  <a:pt x="24842" y="70229"/>
                  <a:pt x="33521" y="66008"/>
                  <a:pt x="58045" y="48491"/>
                </a:cubicBezTo>
                <a:cubicBezTo>
                  <a:pt x="64820" y="43652"/>
                  <a:pt x="71175" y="37916"/>
                  <a:pt x="78827" y="34636"/>
                </a:cubicBezTo>
                <a:cubicBezTo>
                  <a:pt x="87578" y="30886"/>
                  <a:pt x="97300" y="30018"/>
                  <a:pt x="106536" y="27709"/>
                </a:cubicBezTo>
                <a:cubicBezTo>
                  <a:pt x="171191" y="30018"/>
                  <a:pt x="235930" y="30601"/>
                  <a:pt x="300500" y="34636"/>
                </a:cubicBezTo>
                <a:cubicBezTo>
                  <a:pt x="310002" y="35230"/>
                  <a:pt x="319694" y="37305"/>
                  <a:pt x="328209" y="41563"/>
                </a:cubicBezTo>
                <a:cubicBezTo>
                  <a:pt x="338536" y="46726"/>
                  <a:pt x="346523" y="55634"/>
                  <a:pt x="355918" y="62345"/>
                </a:cubicBezTo>
                <a:cubicBezTo>
                  <a:pt x="362693" y="67184"/>
                  <a:pt x="369773" y="71582"/>
                  <a:pt x="376700" y="76200"/>
                </a:cubicBezTo>
                <a:cubicBezTo>
                  <a:pt x="379009" y="87745"/>
                  <a:pt x="373830" y="104305"/>
                  <a:pt x="383627" y="110836"/>
                </a:cubicBezTo>
                <a:cubicBezTo>
                  <a:pt x="390952" y="115719"/>
                  <a:pt x="404128" y="70116"/>
                  <a:pt x="404409" y="69273"/>
                </a:cubicBezTo>
                <a:cubicBezTo>
                  <a:pt x="406718" y="53109"/>
                  <a:pt x="408134" y="36793"/>
                  <a:pt x="411336" y="20782"/>
                </a:cubicBezTo>
                <a:cubicBezTo>
                  <a:pt x="412768" y="13622"/>
                  <a:pt x="410961" y="0"/>
                  <a:pt x="418263" y="0"/>
                </a:cubicBezTo>
                <a:cubicBezTo>
                  <a:pt x="426589" y="0"/>
                  <a:pt x="427500" y="13855"/>
                  <a:pt x="432118" y="20782"/>
                </a:cubicBezTo>
                <a:cubicBezTo>
                  <a:pt x="453632" y="264602"/>
                  <a:pt x="496619" y="321886"/>
                  <a:pt x="439045" y="235527"/>
                </a:cubicBezTo>
                <a:cubicBezTo>
                  <a:pt x="420933" y="181190"/>
                  <a:pt x="432705" y="206486"/>
                  <a:pt x="404409" y="159327"/>
                </a:cubicBezTo>
                <a:cubicBezTo>
                  <a:pt x="390554" y="161636"/>
                  <a:pt x="375886" y="161038"/>
                  <a:pt x="362845" y="166254"/>
                </a:cubicBezTo>
                <a:cubicBezTo>
                  <a:pt x="325411" y="181228"/>
                  <a:pt x="341885" y="202134"/>
                  <a:pt x="293573" y="207818"/>
                </a:cubicBezTo>
                <a:cubicBezTo>
                  <a:pt x="229320" y="215377"/>
                  <a:pt x="164264" y="212436"/>
                  <a:pt x="99609" y="214745"/>
                </a:cubicBezTo>
                <a:cubicBezTo>
                  <a:pt x="-20232" y="197626"/>
                  <a:pt x="25718" y="168564"/>
                  <a:pt x="9554" y="1524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BFCD2D30-9AE2-4549-B4B7-0E629DB00ADF}"/>
              </a:ext>
            </a:extLst>
          </p:cNvPr>
          <p:cNvSpPr/>
          <p:nvPr/>
        </p:nvSpPr>
        <p:spPr>
          <a:xfrm>
            <a:off x="1015376" y="7106485"/>
            <a:ext cx="1656184" cy="29751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F84C7EEF-1AA1-4F36-8035-FC2D0F776312}"/>
              </a:ext>
            </a:extLst>
          </p:cNvPr>
          <p:cNvSpPr/>
          <p:nvPr/>
        </p:nvSpPr>
        <p:spPr>
          <a:xfrm rot="10800000">
            <a:off x="2857804" y="7195950"/>
            <a:ext cx="138930" cy="95068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8" name="Arrow: Right 27">
            <a:extLst>
              <a:ext uri="{FF2B5EF4-FFF2-40B4-BE49-F238E27FC236}">
                <a16:creationId xmlns:a16="http://schemas.microsoft.com/office/drawing/2014/main" id="{F733299C-9ABD-4426-8951-53A899A39EE7}"/>
              </a:ext>
            </a:extLst>
          </p:cNvPr>
          <p:cNvSpPr/>
          <p:nvPr/>
        </p:nvSpPr>
        <p:spPr>
          <a:xfrm rot="10800000">
            <a:off x="2680834" y="7984312"/>
            <a:ext cx="297351" cy="21817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26A16118-8823-4CB2-ACED-FDD7A96DE69E}"/>
              </a:ext>
            </a:extLst>
          </p:cNvPr>
          <p:cNvSpPr/>
          <p:nvPr/>
        </p:nvSpPr>
        <p:spPr>
          <a:xfrm rot="10800000">
            <a:off x="2676782" y="7192805"/>
            <a:ext cx="319952" cy="10417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8" name="Freeform: Shape 17">
            <a:extLst>
              <a:ext uri="{FF2B5EF4-FFF2-40B4-BE49-F238E27FC236}">
                <a16:creationId xmlns:a16="http://schemas.microsoft.com/office/drawing/2014/main" id="{621C8F3D-EA1A-4FDA-8EE1-2E1E51F509B9}"/>
              </a:ext>
            </a:extLst>
          </p:cNvPr>
          <p:cNvSpPr/>
          <p:nvPr/>
        </p:nvSpPr>
        <p:spPr>
          <a:xfrm>
            <a:off x="1140004" y="6804233"/>
            <a:ext cx="455296" cy="429491"/>
          </a:xfrm>
          <a:custGeom>
            <a:avLst/>
            <a:gdLst>
              <a:gd name="connsiteX0" fmla="*/ 214746 w 455296"/>
              <a:gd name="connsiteY0" fmla="*/ 415637 h 429491"/>
              <a:gd name="connsiteX1" fmla="*/ 207819 w 455296"/>
              <a:gd name="connsiteY1" fmla="*/ 381000 h 429491"/>
              <a:gd name="connsiteX2" fmla="*/ 187037 w 455296"/>
              <a:gd name="connsiteY2" fmla="*/ 297873 h 429491"/>
              <a:gd name="connsiteX3" fmla="*/ 180109 w 455296"/>
              <a:gd name="connsiteY3" fmla="*/ 256310 h 429491"/>
              <a:gd name="connsiteX4" fmla="*/ 166255 w 455296"/>
              <a:gd name="connsiteY4" fmla="*/ 235528 h 429491"/>
              <a:gd name="connsiteX5" fmla="*/ 138546 w 455296"/>
              <a:gd name="connsiteY5" fmla="*/ 200891 h 429491"/>
              <a:gd name="connsiteX6" fmla="*/ 69273 w 455296"/>
              <a:gd name="connsiteY6" fmla="*/ 159328 h 429491"/>
              <a:gd name="connsiteX7" fmla="*/ 0 w 455296"/>
              <a:gd name="connsiteY7" fmla="*/ 103910 h 429491"/>
              <a:gd name="connsiteX8" fmla="*/ 83128 w 455296"/>
              <a:gd name="connsiteY8" fmla="*/ 76200 h 429491"/>
              <a:gd name="connsiteX9" fmla="*/ 131619 w 455296"/>
              <a:gd name="connsiteY9" fmla="*/ 131619 h 429491"/>
              <a:gd name="connsiteX10" fmla="*/ 152400 w 455296"/>
              <a:gd name="connsiteY10" fmla="*/ 145473 h 429491"/>
              <a:gd name="connsiteX11" fmla="*/ 180109 w 455296"/>
              <a:gd name="connsiteY11" fmla="*/ 166255 h 429491"/>
              <a:gd name="connsiteX12" fmla="*/ 200891 w 455296"/>
              <a:gd name="connsiteY12" fmla="*/ 193964 h 429491"/>
              <a:gd name="connsiteX13" fmla="*/ 173182 w 455296"/>
              <a:gd name="connsiteY13" fmla="*/ 13855 h 429491"/>
              <a:gd name="connsiteX14" fmla="*/ 117764 w 455296"/>
              <a:gd name="connsiteY14" fmla="*/ 27710 h 429491"/>
              <a:gd name="connsiteX15" fmla="*/ 124691 w 455296"/>
              <a:gd name="connsiteY15" fmla="*/ 166255 h 429491"/>
              <a:gd name="connsiteX16" fmla="*/ 131619 w 455296"/>
              <a:gd name="connsiteY16" fmla="*/ 207819 h 429491"/>
              <a:gd name="connsiteX17" fmla="*/ 159328 w 455296"/>
              <a:gd name="connsiteY17" fmla="*/ 193964 h 429491"/>
              <a:gd name="connsiteX18" fmla="*/ 173182 w 455296"/>
              <a:gd name="connsiteY18" fmla="*/ 166255 h 429491"/>
              <a:gd name="connsiteX19" fmla="*/ 187037 w 455296"/>
              <a:gd name="connsiteY19" fmla="*/ 145473 h 429491"/>
              <a:gd name="connsiteX20" fmla="*/ 207819 w 455296"/>
              <a:gd name="connsiteY20" fmla="*/ 62346 h 429491"/>
              <a:gd name="connsiteX21" fmla="*/ 249382 w 455296"/>
              <a:gd name="connsiteY21" fmla="*/ 0 h 429491"/>
              <a:gd name="connsiteX22" fmla="*/ 242455 w 455296"/>
              <a:gd name="connsiteY22" fmla="*/ 96982 h 429491"/>
              <a:gd name="connsiteX23" fmla="*/ 235528 w 455296"/>
              <a:gd name="connsiteY23" fmla="*/ 124691 h 429491"/>
              <a:gd name="connsiteX24" fmla="*/ 228600 w 455296"/>
              <a:gd name="connsiteY24" fmla="*/ 145473 h 429491"/>
              <a:gd name="connsiteX25" fmla="*/ 263237 w 455296"/>
              <a:gd name="connsiteY25" fmla="*/ 131619 h 429491"/>
              <a:gd name="connsiteX26" fmla="*/ 284019 w 455296"/>
              <a:gd name="connsiteY26" fmla="*/ 124691 h 429491"/>
              <a:gd name="connsiteX27" fmla="*/ 318655 w 455296"/>
              <a:gd name="connsiteY27" fmla="*/ 90055 h 429491"/>
              <a:gd name="connsiteX28" fmla="*/ 394855 w 455296"/>
              <a:gd name="connsiteY28" fmla="*/ 69273 h 429491"/>
              <a:gd name="connsiteX29" fmla="*/ 374073 w 455296"/>
              <a:gd name="connsiteY29" fmla="*/ 62346 h 429491"/>
              <a:gd name="connsiteX30" fmla="*/ 311728 w 455296"/>
              <a:gd name="connsiteY30" fmla="*/ 76200 h 429491"/>
              <a:gd name="connsiteX31" fmla="*/ 290946 w 455296"/>
              <a:gd name="connsiteY31" fmla="*/ 90055 h 429491"/>
              <a:gd name="connsiteX32" fmla="*/ 256309 w 455296"/>
              <a:gd name="connsiteY32" fmla="*/ 131619 h 429491"/>
              <a:gd name="connsiteX33" fmla="*/ 249382 w 455296"/>
              <a:gd name="connsiteY33" fmla="*/ 152400 h 429491"/>
              <a:gd name="connsiteX34" fmla="*/ 270164 w 455296"/>
              <a:gd name="connsiteY34" fmla="*/ 166255 h 429491"/>
              <a:gd name="connsiteX35" fmla="*/ 415637 w 455296"/>
              <a:gd name="connsiteY35" fmla="*/ 173182 h 429491"/>
              <a:gd name="connsiteX36" fmla="*/ 325582 w 455296"/>
              <a:gd name="connsiteY36" fmla="*/ 187037 h 429491"/>
              <a:gd name="connsiteX37" fmla="*/ 263237 w 455296"/>
              <a:gd name="connsiteY37" fmla="*/ 193964 h 429491"/>
              <a:gd name="connsiteX38" fmla="*/ 235528 w 455296"/>
              <a:gd name="connsiteY38" fmla="*/ 228600 h 429491"/>
              <a:gd name="connsiteX39" fmla="*/ 263237 w 455296"/>
              <a:gd name="connsiteY39" fmla="*/ 235528 h 429491"/>
              <a:gd name="connsiteX40" fmla="*/ 221673 w 455296"/>
              <a:gd name="connsiteY40" fmla="*/ 256310 h 429491"/>
              <a:gd name="connsiteX41" fmla="*/ 200891 w 455296"/>
              <a:gd name="connsiteY41" fmla="*/ 304800 h 429491"/>
              <a:gd name="connsiteX42" fmla="*/ 187037 w 455296"/>
              <a:gd name="connsiteY42" fmla="*/ 387928 h 429491"/>
              <a:gd name="connsiteX43" fmla="*/ 180109 w 455296"/>
              <a:gd name="connsiteY43" fmla="*/ 311728 h 429491"/>
              <a:gd name="connsiteX44" fmla="*/ 173182 w 455296"/>
              <a:gd name="connsiteY44" fmla="*/ 277091 h 429491"/>
              <a:gd name="connsiteX45" fmla="*/ 159328 w 455296"/>
              <a:gd name="connsiteY45" fmla="*/ 304800 h 429491"/>
              <a:gd name="connsiteX46" fmla="*/ 152400 w 455296"/>
              <a:gd name="connsiteY46" fmla="*/ 339437 h 429491"/>
              <a:gd name="connsiteX47" fmla="*/ 145473 w 455296"/>
              <a:gd name="connsiteY47" fmla="*/ 360219 h 429491"/>
              <a:gd name="connsiteX48" fmla="*/ 152400 w 455296"/>
              <a:gd name="connsiteY48" fmla="*/ 422564 h 429491"/>
              <a:gd name="connsiteX49" fmla="*/ 173182 w 455296"/>
              <a:gd name="connsiteY49" fmla="*/ 429491 h 429491"/>
              <a:gd name="connsiteX50" fmla="*/ 263237 w 455296"/>
              <a:gd name="connsiteY50" fmla="*/ 422564 h 429491"/>
              <a:gd name="connsiteX51" fmla="*/ 256309 w 455296"/>
              <a:gd name="connsiteY51" fmla="*/ 360219 h 429491"/>
              <a:gd name="connsiteX52" fmla="*/ 214746 w 455296"/>
              <a:gd name="connsiteY52" fmla="*/ 332510 h 429491"/>
              <a:gd name="connsiteX53" fmla="*/ 207819 w 455296"/>
              <a:gd name="connsiteY53" fmla="*/ 304800 h 42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55296" h="429491">
                <a:moveTo>
                  <a:pt x="214746" y="415637"/>
                </a:moveTo>
                <a:cubicBezTo>
                  <a:pt x="212437" y="404091"/>
                  <a:pt x="210516" y="392461"/>
                  <a:pt x="207819" y="381000"/>
                </a:cubicBezTo>
                <a:cubicBezTo>
                  <a:pt x="201277" y="353197"/>
                  <a:pt x="191733" y="326046"/>
                  <a:pt x="187037" y="297873"/>
                </a:cubicBezTo>
                <a:cubicBezTo>
                  <a:pt x="184728" y="284019"/>
                  <a:pt x="184551" y="269635"/>
                  <a:pt x="180109" y="256310"/>
                </a:cubicBezTo>
                <a:cubicBezTo>
                  <a:pt x="177476" y="248412"/>
                  <a:pt x="171250" y="242188"/>
                  <a:pt x="166255" y="235528"/>
                </a:cubicBezTo>
                <a:cubicBezTo>
                  <a:pt x="157384" y="223699"/>
                  <a:pt x="149536" y="210782"/>
                  <a:pt x="138546" y="200891"/>
                </a:cubicBezTo>
                <a:cubicBezTo>
                  <a:pt x="104501" y="170251"/>
                  <a:pt x="101884" y="178894"/>
                  <a:pt x="69273" y="159328"/>
                </a:cubicBezTo>
                <a:cubicBezTo>
                  <a:pt x="25580" y="133112"/>
                  <a:pt x="32628" y="136538"/>
                  <a:pt x="0" y="103910"/>
                </a:cubicBezTo>
                <a:cubicBezTo>
                  <a:pt x="10085" y="53489"/>
                  <a:pt x="-801" y="48223"/>
                  <a:pt x="83128" y="76200"/>
                </a:cubicBezTo>
                <a:cubicBezTo>
                  <a:pt x="99315" y="81596"/>
                  <a:pt x="120399" y="120399"/>
                  <a:pt x="131619" y="131619"/>
                </a:cubicBezTo>
                <a:cubicBezTo>
                  <a:pt x="137506" y="137506"/>
                  <a:pt x="145626" y="140634"/>
                  <a:pt x="152400" y="145473"/>
                </a:cubicBezTo>
                <a:cubicBezTo>
                  <a:pt x="161795" y="152184"/>
                  <a:pt x="171945" y="158091"/>
                  <a:pt x="180109" y="166255"/>
                </a:cubicBezTo>
                <a:cubicBezTo>
                  <a:pt x="188273" y="174419"/>
                  <a:pt x="193964" y="184728"/>
                  <a:pt x="200891" y="193964"/>
                </a:cubicBezTo>
                <a:cubicBezTo>
                  <a:pt x="191655" y="133928"/>
                  <a:pt x="200347" y="68185"/>
                  <a:pt x="173182" y="13855"/>
                </a:cubicBezTo>
                <a:cubicBezTo>
                  <a:pt x="164667" y="-3176"/>
                  <a:pt x="117764" y="27710"/>
                  <a:pt x="117764" y="27710"/>
                </a:cubicBezTo>
                <a:cubicBezTo>
                  <a:pt x="120073" y="73892"/>
                  <a:pt x="121144" y="120152"/>
                  <a:pt x="124691" y="166255"/>
                </a:cubicBezTo>
                <a:cubicBezTo>
                  <a:pt x="125768" y="180259"/>
                  <a:pt x="120651" y="199045"/>
                  <a:pt x="131619" y="207819"/>
                </a:cubicBezTo>
                <a:cubicBezTo>
                  <a:pt x="139683" y="214270"/>
                  <a:pt x="150092" y="198582"/>
                  <a:pt x="159328" y="193964"/>
                </a:cubicBezTo>
                <a:cubicBezTo>
                  <a:pt x="163946" y="184728"/>
                  <a:pt x="168059" y="175221"/>
                  <a:pt x="173182" y="166255"/>
                </a:cubicBezTo>
                <a:cubicBezTo>
                  <a:pt x="177313" y="159026"/>
                  <a:pt x="184404" y="153371"/>
                  <a:pt x="187037" y="145473"/>
                </a:cubicBezTo>
                <a:cubicBezTo>
                  <a:pt x="196069" y="118377"/>
                  <a:pt x="191976" y="86111"/>
                  <a:pt x="207819" y="62346"/>
                </a:cubicBezTo>
                <a:lnTo>
                  <a:pt x="249382" y="0"/>
                </a:lnTo>
                <a:cubicBezTo>
                  <a:pt x="273531" y="60373"/>
                  <a:pt x="263366" y="13333"/>
                  <a:pt x="242455" y="96982"/>
                </a:cubicBezTo>
                <a:cubicBezTo>
                  <a:pt x="240146" y="106218"/>
                  <a:pt x="238144" y="115537"/>
                  <a:pt x="235528" y="124691"/>
                </a:cubicBezTo>
                <a:cubicBezTo>
                  <a:pt x="233522" y="131712"/>
                  <a:pt x="221516" y="143702"/>
                  <a:pt x="228600" y="145473"/>
                </a:cubicBezTo>
                <a:cubicBezTo>
                  <a:pt x="240664" y="148489"/>
                  <a:pt x="251594" y="135985"/>
                  <a:pt x="263237" y="131619"/>
                </a:cubicBezTo>
                <a:cubicBezTo>
                  <a:pt x="270074" y="129055"/>
                  <a:pt x="277092" y="127000"/>
                  <a:pt x="284019" y="124691"/>
                </a:cubicBezTo>
                <a:cubicBezTo>
                  <a:pt x="295564" y="113146"/>
                  <a:pt x="305279" y="99418"/>
                  <a:pt x="318655" y="90055"/>
                </a:cubicBezTo>
                <a:cubicBezTo>
                  <a:pt x="339515" y="75453"/>
                  <a:pt x="371316" y="73196"/>
                  <a:pt x="394855" y="69273"/>
                </a:cubicBezTo>
                <a:cubicBezTo>
                  <a:pt x="387928" y="66964"/>
                  <a:pt x="381350" y="61740"/>
                  <a:pt x="374073" y="62346"/>
                </a:cubicBezTo>
                <a:cubicBezTo>
                  <a:pt x="352858" y="64114"/>
                  <a:pt x="331924" y="69468"/>
                  <a:pt x="311728" y="76200"/>
                </a:cubicBezTo>
                <a:cubicBezTo>
                  <a:pt x="303830" y="78833"/>
                  <a:pt x="297342" y="84725"/>
                  <a:pt x="290946" y="90055"/>
                </a:cubicBezTo>
                <a:cubicBezTo>
                  <a:pt x="270944" y="106723"/>
                  <a:pt x="269932" y="111185"/>
                  <a:pt x="256309" y="131619"/>
                </a:cubicBezTo>
                <a:cubicBezTo>
                  <a:pt x="254000" y="138546"/>
                  <a:pt x="246670" y="145621"/>
                  <a:pt x="249382" y="152400"/>
                </a:cubicBezTo>
                <a:cubicBezTo>
                  <a:pt x="252474" y="160130"/>
                  <a:pt x="261903" y="165222"/>
                  <a:pt x="270164" y="166255"/>
                </a:cubicBezTo>
                <a:cubicBezTo>
                  <a:pt x="318335" y="172276"/>
                  <a:pt x="367146" y="170873"/>
                  <a:pt x="415637" y="173182"/>
                </a:cubicBezTo>
                <a:cubicBezTo>
                  <a:pt x="493700" y="188796"/>
                  <a:pt x="452810" y="177613"/>
                  <a:pt x="325582" y="187037"/>
                </a:cubicBezTo>
                <a:cubicBezTo>
                  <a:pt x="304730" y="188582"/>
                  <a:pt x="284019" y="191655"/>
                  <a:pt x="263237" y="193964"/>
                </a:cubicBezTo>
                <a:cubicBezTo>
                  <a:pt x="252325" y="197601"/>
                  <a:pt x="219581" y="202022"/>
                  <a:pt x="235528" y="228600"/>
                </a:cubicBezTo>
                <a:cubicBezTo>
                  <a:pt x="240426" y="236764"/>
                  <a:pt x="254001" y="233219"/>
                  <a:pt x="263237" y="235528"/>
                </a:cubicBezTo>
                <a:cubicBezTo>
                  <a:pt x="249052" y="240256"/>
                  <a:pt x="232003" y="243913"/>
                  <a:pt x="221673" y="256310"/>
                </a:cubicBezTo>
                <a:cubicBezTo>
                  <a:pt x="212165" y="267720"/>
                  <a:pt x="205703" y="290365"/>
                  <a:pt x="200891" y="304800"/>
                </a:cubicBezTo>
                <a:cubicBezTo>
                  <a:pt x="196273" y="332509"/>
                  <a:pt x="213687" y="379044"/>
                  <a:pt x="187037" y="387928"/>
                </a:cubicBezTo>
                <a:cubicBezTo>
                  <a:pt x="162841" y="395994"/>
                  <a:pt x="183273" y="337036"/>
                  <a:pt x="180109" y="311728"/>
                </a:cubicBezTo>
                <a:cubicBezTo>
                  <a:pt x="178649" y="300045"/>
                  <a:pt x="175491" y="288637"/>
                  <a:pt x="173182" y="277091"/>
                </a:cubicBezTo>
                <a:cubicBezTo>
                  <a:pt x="168564" y="286327"/>
                  <a:pt x="162594" y="295003"/>
                  <a:pt x="159328" y="304800"/>
                </a:cubicBezTo>
                <a:cubicBezTo>
                  <a:pt x="155605" y="315970"/>
                  <a:pt x="155256" y="328014"/>
                  <a:pt x="152400" y="339437"/>
                </a:cubicBezTo>
                <a:cubicBezTo>
                  <a:pt x="150629" y="346521"/>
                  <a:pt x="147782" y="353292"/>
                  <a:pt x="145473" y="360219"/>
                </a:cubicBezTo>
                <a:cubicBezTo>
                  <a:pt x="147782" y="381001"/>
                  <a:pt x="144634" y="403150"/>
                  <a:pt x="152400" y="422564"/>
                </a:cubicBezTo>
                <a:cubicBezTo>
                  <a:pt x="155112" y="429344"/>
                  <a:pt x="165880" y="429491"/>
                  <a:pt x="173182" y="429491"/>
                </a:cubicBezTo>
                <a:cubicBezTo>
                  <a:pt x="203289" y="429491"/>
                  <a:pt x="233219" y="424873"/>
                  <a:pt x="263237" y="422564"/>
                </a:cubicBezTo>
                <a:cubicBezTo>
                  <a:pt x="260928" y="401782"/>
                  <a:pt x="266222" y="378629"/>
                  <a:pt x="256309" y="360219"/>
                </a:cubicBezTo>
                <a:cubicBezTo>
                  <a:pt x="248415" y="345558"/>
                  <a:pt x="214746" y="332510"/>
                  <a:pt x="214746" y="332510"/>
                </a:cubicBezTo>
                <a:cubicBezTo>
                  <a:pt x="207089" y="309537"/>
                  <a:pt x="207819" y="319030"/>
                  <a:pt x="207819" y="304800"/>
                </a:cubicBezTo>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Freeform: Shape 30">
            <a:extLst>
              <a:ext uri="{FF2B5EF4-FFF2-40B4-BE49-F238E27FC236}">
                <a16:creationId xmlns:a16="http://schemas.microsoft.com/office/drawing/2014/main" id="{CA29ED15-544C-40D7-90C3-8F6C660EACFB}"/>
              </a:ext>
            </a:extLst>
          </p:cNvPr>
          <p:cNvSpPr/>
          <p:nvPr/>
        </p:nvSpPr>
        <p:spPr>
          <a:xfrm>
            <a:off x="1666366" y="6810368"/>
            <a:ext cx="455296" cy="429491"/>
          </a:xfrm>
          <a:custGeom>
            <a:avLst/>
            <a:gdLst>
              <a:gd name="connsiteX0" fmla="*/ 214746 w 455296"/>
              <a:gd name="connsiteY0" fmla="*/ 415637 h 429491"/>
              <a:gd name="connsiteX1" fmla="*/ 207819 w 455296"/>
              <a:gd name="connsiteY1" fmla="*/ 381000 h 429491"/>
              <a:gd name="connsiteX2" fmla="*/ 187037 w 455296"/>
              <a:gd name="connsiteY2" fmla="*/ 297873 h 429491"/>
              <a:gd name="connsiteX3" fmla="*/ 180109 w 455296"/>
              <a:gd name="connsiteY3" fmla="*/ 256310 h 429491"/>
              <a:gd name="connsiteX4" fmla="*/ 166255 w 455296"/>
              <a:gd name="connsiteY4" fmla="*/ 235528 h 429491"/>
              <a:gd name="connsiteX5" fmla="*/ 138546 w 455296"/>
              <a:gd name="connsiteY5" fmla="*/ 200891 h 429491"/>
              <a:gd name="connsiteX6" fmla="*/ 69273 w 455296"/>
              <a:gd name="connsiteY6" fmla="*/ 159328 h 429491"/>
              <a:gd name="connsiteX7" fmla="*/ 0 w 455296"/>
              <a:gd name="connsiteY7" fmla="*/ 103910 h 429491"/>
              <a:gd name="connsiteX8" fmla="*/ 83128 w 455296"/>
              <a:gd name="connsiteY8" fmla="*/ 76200 h 429491"/>
              <a:gd name="connsiteX9" fmla="*/ 131619 w 455296"/>
              <a:gd name="connsiteY9" fmla="*/ 131619 h 429491"/>
              <a:gd name="connsiteX10" fmla="*/ 152400 w 455296"/>
              <a:gd name="connsiteY10" fmla="*/ 145473 h 429491"/>
              <a:gd name="connsiteX11" fmla="*/ 180109 w 455296"/>
              <a:gd name="connsiteY11" fmla="*/ 166255 h 429491"/>
              <a:gd name="connsiteX12" fmla="*/ 200891 w 455296"/>
              <a:gd name="connsiteY12" fmla="*/ 193964 h 429491"/>
              <a:gd name="connsiteX13" fmla="*/ 173182 w 455296"/>
              <a:gd name="connsiteY13" fmla="*/ 13855 h 429491"/>
              <a:gd name="connsiteX14" fmla="*/ 117764 w 455296"/>
              <a:gd name="connsiteY14" fmla="*/ 27710 h 429491"/>
              <a:gd name="connsiteX15" fmla="*/ 124691 w 455296"/>
              <a:gd name="connsiteY15" fmla="*/ 166255 h 429491"/>
              <a:gd name="connsiteX16" fmla="*/ 131619 w 455296"/>
              <a:gd name="connsiteY16" fmla="*/ 207819 h 429491"/>
              <a:gd name="connsiteX17" fmla="*/ 159328 w 455296"/>
              <a:gd name="connsiteY17" fmla="*/ 193964 h 429491"/>
              <a:gd name="connsiteX18" fmla="*/ 173182 w 455296"/>
              <a:gd name="connsiteY18" fmla="*/ 166255 h 429491"/>
              <a:gd name="connsiteX19" fmla="*/ 187037 w 455296"/>
              <a:gd name="connsiteY19" fmla="*/ 145473 h 429491"/>
              <a:gd name="connsiteX20" fmla="*/ 207819 w 455296"/>
              <a:gd name="connsiteY20" fmla="*/ 62346 h 429491"/>
              <a:gd name="connsiteX21" fmla="*/ 249382 w 455296"/>
              <a:gd name="connsiteY21" fmla="*/ 0 h 429491"/>
              <a:gd name="connsiteX22" fmla="*/ 242455 w 455296"/>
              <a:gd name="connsiteY22" fmla="*/ 96982 h 429491"/>
              <a:gd name="connsiteX23" fmla="*/ 235528 w 455296"/>
              <a:gd name="connsiteY23" fmla="*/ 124691 h 429491"/>
              <a:gd name="connsiteX24" fmla="*/ 228600 w 455296"/>
              <a:gd name="connsiteY24" fmla="*/ 145473 h 429491"/>
              <a:gd name="connsiteX25" fmla="*/ 263237 w 455296"/>
              <a:gd name="connsiteY25" fmla="*/ 131619 h 429491"/>
              <a:gd name="connsiteX26" fmla="*/ 284019 w 455296"/>
              <a:gd name="connsiteY26" fmla="*/ 124691 h 429491"/>
              <a:gd name="connsiteX27" fmla="*/ 318655 w 455296"/>
              <a:gd name="connsiteY27" fmla="*/ 90055 h 429491"/>
              <a:gd name="connsiteX28" fmla="*/ 394855 w 455296"/>
              <a:gd name="connsiteY28" fmla="*/ 69273 h 429491"/>
              <a:gd name="connsiteX29" fmla="*/ 374073 w 455296"/>
              <a:gd name="connsiteY29" fmla="*/ 62346 h 429491"/>
              <a:gd name="connsiteX30" fmla="*/ 311728 w 455296"/>
              <a:gd name="connsiteY30" fmla="*/ 76200 h 429491"/>
              <a:gd name="connsiteX31" fmla="*/ 290946 w 455296"/>
              <a:gd name="connsiteY31" fmla="*/ 90055 h 429491"/>
              <a:gd name="connsiteX32" fmla="*/ 256309 w 455296"/>
              <a:gd name="connsiteY32" fmla="*/ 131619 h 429491"/>
              <a:gd name="connsiteX33" fmla="*/ 249382 w 455296"/>
              <a:gd name="connsiteY33" fmla="*/ 152400 h 429491"/>
              <a:gd name="connsiteX34" fmla="*/ 270164 w 455296"/>
              <a:gd name="connsiteY34" fmla="*/ 166255 h 429491"/>
              <a:gd name="connsiteX35" fmla="*/ 415637 w 455296"/>
              <a:gd name="connsiteY35" fmla="*/ 173182 h 429491"/>
              <a:gd name="connsiteX36" fmla="*/ 325582 w 455296"/>
              <a:gd name="connsiteY36" fmla="*/ 187037 h 429491"/>
              <a:gd name="connsiteX37" fmla="*/ 263237 w 455296"/>
              <a:gd name="connsiteY37" fmla="*/ 193964 h 429491"/>
              <a:gd name="connsiteX38" fmla="*/ 235528 w 455296"/>
              <a:gd name="connsiteY38" fmla="*/ 228600 h 429491"/>
              <a:gd name="connsiteX39" fmla="*/ 263237 w 455296"/>
              <a:gd name="connsiteY39" fmla="*/ 235528 h 429491"/>
              <a:gd name="connsiteX40" fmla="*/ 221673 w 455296"/>
              <a:gd name="connsiteY40" fmla="*/ 256310 h 429491"/>
              <a:gd name="connsiteX41" fmla="*/ 200891 w 455296"/>
              <a:gd name="connsiteY41" fmla="*/ 304800 h 429491"/>
              <a:gd name="connsiteX42" fmla="*/ 187037 w 455296"/>
              <a:gd name="connsiteY42" fmla="*/ 387928 h 429491"/>
              <a:gd name="connsiteX43" fmla="*/ 180109 w 455296"/>
              <a:gd name="connsiteY43" fmla="*/ 311728 h 429491"/>
              <a:gd name="connsiteX44" fmla="*/ 173182 w 455296"/>
              <a:gd name="connsiteY44" fmla="*/ 277091 h 429491"/>
              <a:gd name="connsiteX45" fmla="*/ 159328 w 455296"/>
              <a:gd name="connsiteY45" fmla="*/ 304800 h 429491"/>
              <a:gd name="connsiteX46" fmla="*/ 152400 w 455296"/>
              <a:gd name="connsiteY46" fmla="*/ 339437 h 429491"/>
              <a:gd name="connsiteX47" fmla="*/ 145473 w 455296"/>
              <a:gd name="connsiteY47" fmla="*/ 360219 h 429491"/>
              <a:gd name="connsiteX48" fmla="*/ 152400 w 455296"/>
              <a:gd name="connsiteY48" fmla="*/ 422564 h 429491"/>
              <a:gd name="connsiteX49" fmla="*/ 173182 w 455296"/>
              <a:gd name="connsiteY49" fmla="*/ 429491 h 429491"/>
              <a:gd name="connsiteX50" fmla="*/ 263237 w 455296"/>
              <a:gd name="connsiteY50" fmla="*/ 422564 h 429491"/>
              <a:gd name="connsiteX51" fmla="*/ 256309 w 455296"/>
              <a:gd name="connsiteY51" fmla="*/ 360219 h 429491"/>
              <a:gd name="connsiteX52" fmla="*/ 214746 w 455296"/>
              <a:gd name="connsiteY52" fmla="*/ 332510 h 429491"/>
              <a:gd name="connsiteX53" fmla="*/ 207819 w 455296"/>
              <a:gd name="connsiteY53" fmla="*/ 304800 h 42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55296" h="429491">
                <a:moveTo>
                  <a:pt x="214746" y="415637"/>
                </a:moveTo>
                <a:cubicBezTo>
                  <a:pt x="212437" y="404091"/>
                  <a:pt x="210516" y="392461"/>
                  <a:pt x="207819" y="381000"/>
                </a:cubicBezTo>
                <a:cubicBezTo>
                  <a:pt x="201277" y="353197"/>
                  <a:pt x="191733" y="326046"/>
                  <a:pt x="187037" y="297873"/>
                </a:cubicBezTo>
                <a:cubicBezTo>
                  <a:pt x="184728" y="284019"/>
                  <a:pt x="184551" y="269635"/>
                  <a:pt x="180109" y="256310"/>
                </a:cubicBezTo>
                <a:cubicBezTo>
                  <a:pt x="177476" y="248412"/>
                  <a:pt x="171250" y="242188"/>
                  <a:pt x="166255" y="235528"/>
                </a:cubicBezTo>
                <a:cubicBezTo>
                  <a:pt x="157384" y="223699"/>
                  <a:pt x="149536" y="210782"/>
                  <a:pt x="138546" y="200891"/>
                </a:cubicBezTo>
                <a:cubicBezTo>
                  <a:pt x="104501" y="170251"/>
                  <a:pt x="101884" y="178894"/>
                  <a:pt x="69273" y="159328"/>
                </a:cubicBezTo>
                <a:cubicBezTo>
                  <a:pt x="25580" y="133112"/>
                  <a:pt x="32628" y="136538"/>
                  <a:pt x="0" y="103910"/>
                </a:cubicBezTo>
                <a:cubicBezTo>
                  <a:pt x="10085" y="53489"/>
                  <a:pt x="-801" y="48223"/>
                  <a:pt x="83128" y="76200"/>
                </a:cubicBezTo>
                <a:cubicBezTo>
                  <a:pt x="99315" y="81596"/>
                  <a:pt x="120399" y="120399"/>
                  <a:pt x="131619" y="131619"/>
                </a:cubicBezTo>
                <a:cubicBezTo>
                  <a:pt x="137506" y="137506"/>
                  <a:pt x="145626" y="140634"/>
                  <a:pt x="152400" y="145473"/>
                </a:cubicBezTo>
                <a:cubicBezTo>
                  <a:pt x="161795" y="152184"/>
                  <a:pt x="171945" y="158091"/>
                  <a:pt x="180109" y="166255"/>
                </a:cubicBezTo>
                <a:cubicBezTo>
                  <a:pt x="188273" y="174419"/>
                  <a:pt x="193964" y="184728"/>
                  <a:pt x="200891" y="193964"/>
                </a:cubicBezTo>
                <a:cubicBezTo>
                  <a:pt x="191655" y="133928"/>
                  <a:pt x="200347" y="68185"/>
                  <a:pt x="173182" y="13855"/>
                </a:cubicBezTo>
                <a:cubicBezTo>
                  <a:pt x="164667" y="-3176"/>
                  <a:pt x="117764" y="27710"/>
                  <a:pt x="117764" y="27710"/>
                </a:cubicBezTo>
                <a:cubicBezTo>
                  <a:pt x="120073" y="73892"/>
                  <a:pt x="121144" y="120152"/>
                  <a:pt x="124691" y="166255"/>
                </a:cubicBezTo>
                <a:cubicBezTo>
                  <a:pt x="125768" y="180259"/>
                  <a:pt x="120651" y="199045"/>
                  <a:pt x="131619" y="207819"/>
                </a:cubicBezTo>
                <a:cubicBezTo>
                  <a:pt x="139683" y="214270"/>
                  <a:pt x="150092" y="198582"/>
                  <a:pt x="159328" y="193964"/>
                </a:cubicBezTo>
                <a:cubicBezTo>
                  <a:pt x="163946" y="184728"/>
                  <a:pt x="168059" y="175221"/>
                  <a:pt x="173182" y="166255"/>
                </a:cubicBezTo>
                <a:cubicBezTo>
                  <a:pt x="177313" y="159026"/>
                  <a:pt x="184404" y="153371"/>
                  <a:pt x="187037" y="145473"/>
                </a:cubicBezTo>
                <a:cubicBezTo>
                  <a:pt x="196069" y="118377"/>
                  <a:pt x="191976" y="86111"/>
                  <a:pt x="207819" y="62346"/>
                </a:cubicBezTo>
                <a:lnTo>
                  <a:pt x="249382" y="0"/>
                </a:lnTo>
                <a:cubicBezTo>
                  <a:pt x="273531" y="60373"/>
                  <a:pt x="263366" y="13333"/>
                  <a:pt x="242455" y="96982"/>
                </a:cubicBezTo>
                <a:cubicBezTo>
                  <a:pt x="240146" y="106218"/>
                  <a:pt x="238144" y="115537"/>
                  <a:pt x="235528" y="124691"/>
                </a:cubicBezTo>
                <a:cubicBezTo>
                  <a:pt x="233522" y="131712"/>
                  <a:pt x="221516" y="143702"/>
                  <a:pt x="228600" y="145473"/>
                </a:cubicBezTo>
                <a:cubicBezTo>
                  <a:pt x="240664" y="148489"/>
                  <a:pt x="251594" y="135985"/>
                  <a:pt x="263237" y="131619"/>
                </a:cubicBezTo>
                <a:cubicBezTo>
                  <a:pt x="270074" y="129055"/>
                  <a:pt x="277092" y="127000"/>
                  <a:pt x="284019" y="124691"/>
                </a:cubicBezTo>
                <a:cubicBezTo>
                  <a:pt x="295564" y="113146"/>
                  <a:pt x="305279" y="99418"/>
                  <a:pt x="318655" y="90055"/>
                </a:cubicBezTo>
                <a:cubicBezTo>
                  <a:pt x="339515" y="75453"/>
                  <a:pt x="371316" y="73196"/>
                  <a:pt x="394855" y="69273"/>
                </a:cubicBezTo>
                <a:cubicBezTo>
                  <a:pt x="387928" y="66964"/>
                  <a:pt x="381350" y="61740"/>
                  <a:pt x="374073" y="62346"/>
                </a:cubicBezTo>
                <a:cubicBezTo>
                  <a:pt x="352858" y="64114"/>
                  <a:pt x="331924" y="69468"/>
                  <a:pt x="311728" y="76200"/>
                </a:cubicBezTo>
                <a:cubicBezTo>
                  <a:pt x="303830" y="78833"/>
                  <a:pt x="297342" y="84725"/>
                  <a:pt x="290946" y="90055"/>
                </a:cubicBezTo>
                <a:cubicBezTo>
                  <a:pt x="270944" y="106723"/>
                  <a:pt x="269932" y="111185"/>
                  <a:pt x="256309" y="131619"/>
                </a:cubicBezTo>
                <a:cubicBezTo>
                  <a:pt x="254000" y="138546"/>
                  <a:pt x="246670" y="145621"/>
                  <a:pt x="249382" y="152400"/>
                </a:cubicBezTo>
                <a:cubicBezTo>
                  <a:pt x="252474" y="160130"/>
                  <a:pt x="261903" y="165222"/>
                  <a:pt x="270164" y="166255"/>
                </a:cubicBezTo>
                <a:cubicBezTo>
                  <a:pt x="318335" y="172276"/>
                  <a:pt x="367146" y="170873"/>
                  <a:pt x="415637" y="173182"/>
                </a:cubicBezTo>
                <a:cubicBezTo>
                  <a:pt x="493700" y="188796"/>
                  <a:pt x="452810" y="177613"/>
                  <a:pt x="325582" y="187037"/>
                </a:cubicBezTo>
                <a:cubicBezTo>
                  <a:pt x="304730" y="188582"/>
                  <a:pt x="284019" y="191655"/>
                  <a:pt x="263237" y="193964"/>
                </a:cubicBezTo>
                <a:cubicBezTo>
                  <a:pt x="252325" y="197601"/>
                  <a:pt x="219581" y="202022"/>
                  <a:pt x="235528" y="228600"/>
                </a:cubicBezTo>
                <a:cubicBezTo>
                  <a:pt x="240426" y="236764"/>
                  <a:pt x="254001" y="233219"/>
                  <a:pt x="263237" y="235528"/>
                </a:cubicBezTo>
                <a:cubicBezTo>
                  <a:pt x="249052" y="240256"/>
                  <a:pt x="232003" y="243913"/>
                  <a:pt x="221673" y="256310"/>
                </a:cubicBezTo>
                <a:cubicBezTo>
                  <a:pt x="212165" y="267720"/>
                  <a:pt x="205703" y="290365"/>
                  <a:pt x="200891" y="304800"/>
                </a:cubicBezTo>
                <a:cubicBezTo>
                  <a:pt x="196273" y="332509"/>
                  <a:pt x="213687" y="379044"/>
                  <a:pt x="187037" y="387928"/>
                </a:cubicBezTo>
                <a:cubicBezTo>
                  <a:pt x="162841" y="395994"/>
                  <a:pt x="183273" y="337036"/>
                  <a:pt x="180109" y="311728"/>
                </a:cubicBezTo>
                <a:cubicBezTo>
                  <a:pt x="178649" y="300045"/>
                  <a:pt x="175491" y="288637"/>
                  <a:pt x="173182" y="277091"/>
                </a:cubicBezTo>
                <a:cubicBezTo>
                  <a:pt x="168564" y="286327"/>
                  <a:pt x="162594" y="295003"/>
                  <a:pt x="159328" y="304800"/>
                </a:cubicBezTo>
                <a:cubicBezTo>
                  <a:pt x="155605" y="315970"/>
                  <a:pt x="155256" y="328014"/>
                  <a:pt x="152400" y="339437"/>
                </a:cubicBezTo>
                <a:cubicBezTo>
                  <a:pt x="150629" y="346521"/>
                  <a:pt x="147782" y="353292"/>
                  <a:pt x="145473" y="360219"/>
                </a:cubicBezTo>
                <a:cubicBezTo>
                  <a:pt x="147782" y="381001"/>
                  <a:pt x="144634" y="403150"/>
                  <a:pt x="152400" y="422564"/>
                </a:cubicBezTo>
                <a:cubicBezTo>
                  <a:pt x="155112" y="429344"/>
                  <a:pt x="165880" y="429491"/>
                  <a:pt x="173182" y="429491"/>
                </a:cubicBezTo>
                <a:cubicBezTo>
                  <a:pt x="203289" y="429491"/>
                  <a:pt x="233219" y="424873"/>
                  <a:pt x="263237" y="422564"/>
                </a:cubicBezTo>
                <a:cubicBezTo>
                  <a:pt x="260928" y="401782"/>
                  <a:pt x="266222" y="378629"/>
                  <a:pt x="256309" y="360219"/>
                </a:cubicBezTo>
                <a:cubicBezTo>
                  <a:pt x="248415" y="345558"/>
                  <a:pt x="214746" y="332510"/>
                  <a:pt x="214746" y="332510"/>
                </a:cubicBezTo>
                <a:cubicBezTo>
                  <a:pt x="207089" y="309537"/>
                  <a:pt x="207819" y="319030"/>
                  <a:pt x="207819" y="304800"/>
                </a:cubicBezTo>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Freeform: Shape 31">
            <a:extLst>
              <a:ext uri="{FF2B5EF4-FFF2-40B4-BE49-F238E27FC236}">
                <a16:creationId xmlns:a16="http://schemas.microsoft.com/office/drawing/2014/main" id="{D3334D86-8A7C-4499-A3FF-5A6047AF4063}"/>
              </a:ext>
            </a:extLst>
          </p:cNvPr>
          <p:cNvSpPr/>
          <p:nvPr/>
        </p:nvSpPr>
        <p:spPr>
          <a:xfrm>
            <a:off x="2168963" y="6810368"/>
            <a:ext cx="455296" cy="429491"/>
          </a:xfrm>
          <a:custGeom>
            <a:avLst/>
            <a:gdLst>
              <a:gd name="connsiteX0" fmla="*/ 214746 w 455296"/>
              <a:gd name="connsiteY0" fmla="*/ 415637 h 429491"/>
              <a:gd name="connsiteX1" fmla="*/ 207819 w 455296"/>
              <a:gd name="connsiteY1" fmla="*/ 381000 h 429491"/>
              <a:gd name="connsiteX2" fmla="*/ 187037 w 455296"/>
              <a:gd name="connsiteY2" fmla="*/ 297873 h 429491"/>
              <a:gd name="connsiteX3" fmla="*/ 180109 w 455296"/>
              <a:gd name="connsiteY3" fmla="*/ 256310 h 429491"/>
              <a:gd name="connsiteX4" fmla="*/ 166255 w 455296"/>
              <a:gd name="connsiteY4" fmla="*/ 235528 h 429491"/>
              <a:gd name="connsiteX5" fmla="*/ 138546 w 455296"/>
              <a:gd name="connsiteY5" fmla="*/ 200891 h 429491"/>
              <a:gd name="connsiteX6" fmla="*/ 69273 w 455296"/>
              <a:gd name="connsiteY6" fmla="*/ 159328 h 429491"/>
              <a:gd name="connsiteX7" fmla="*/ 0 w 455296"/>
              <a:gd name="connsiteY7" fmla="*/ 103910 h 429491"/>
              <a:gd name="connsiteX8" fmla="*/ 83128 w 455296"/>
              <a:gd name="connsiteY8" fmla="*/ 76200 h 429491"/>
              <a:gd name="connsiteX9" fmla="*/ 131619 w 455296"/>
              <a:gd name="connsiteY9" fmla="*/ 131619 h 429491"/>
              <a:gd name="connsiteX10" fmla="*/ 152400 w 455296"/>
              <a:gd name="connsiteY10" fmla="*/ 145473 h 429491"/>
              <a:gd name="connsiteX11" fmla="*/ 180109 w 455296"/>
              <a:gd name="connsiteY11" fmla="*/ 166255 h 429491"/>
              <a:gd name="connsiteX12" fmla="*/ 200891 w 455296"/>
              <a:gd name="connsiteY12" fmla="*/ 193964 h 429491"/>
              <a:gd name="connsiteX13" fmla="*/ 173182 w 455296"/>
              <a:gd name="connsiteY13" fmla="*/ 13855 h 429491"/>
              <a:gd name="connsiteX14" fmla="*/ 117764 w 455296"/>
              <a:gd name="connsiteY14" fmla="*/ 27710 h 429491"/>
              <a:gd name="connsiteX15" fmla="*/ 124691 w 455296"/>
              <a:gd name="connsiteY15" fmla="*/ 166255 h 429491"/>
              <a:gd name="connsiteX16" fmla="*/ 131619 w 455296"/>
              <a:gd name="connsiteY16" fmla="*/ 207819 h 429491"/>
              <a:gd name="connsiteX17" fmla="*/ 159328 w 455296"/>
              <a:gd name="connsiteY17" fmla="*/ 193964 h 429491"/>
              <a:gd name="connsiteX18" fmla="*/ 173182 w 455296"/>
              <a:gd name="connsiteY18" fmla="*/ 166255 h 429491"/>
              <a:gd name="connsiteX19" fmla="*/ 187037 w 455296"/>
              <a:gd name="connsiteY19" fmla="*/ 145473 h 429491"/>
              <a:gd name="connsiteX20" fmla="*/ 207819 w 455296"/>
              <a:gd name="connsiteY20" fmla="*/ 62346 h 429491"/>
              <a:gd name="connsiteX21" fmla="*/ 249382 w 455296"/>
              <a:gd name="connsiteY21" fmla="*/ 0 h 429491"/>
              <a:gd name="connsiteX22" fmla="*/ 242455 w 455296"/>
              <a:gd name="connsiteY22" fmla="*/ 96982 h 429491"/>
              <a:gd name="connsiteX23" fmla="*/ 235528 w 455296"/>
              <a:gd name="connsiteY23" fmla="*/ 124691 h 429491"/>
              <a:gd name="connsiteX24" fmla="*/ 228600 w 455296"/>
              <a:gd name="connsiteY24" fmla="*/ 145473 h 429491"/>
              <a:gd name="connsiteX25" fmla="*/ 263237 w 455296"/>
              <a:gd name="connsiteY25" fmla="*/ 131619 h 429491"/>
              <a:gd name="connsiteX26" fmla="*/ 284019 w 455296"/>
              <a:gd name="connsiteY26" fmla="*/ 124691 h 429491"/>
              <a:gd name="connsiteX27" fmla="*/ 318655 w 455296"/>
              <a:gd name="connsiteY27" fmla="*/ 90055 h 429491"/>
              <a:gd name="connsiteX28" fmla="*/ 394855 w 455296"/>
              <a:gd name="connsiteY28" fmla="*/ 69273 h 429491"/>
              <a:gd name="connsiteX29" fmla="*/ 374073 w 455296"/>
              <a:gd name="connsiteY29" fmla="*/ 62346 h 429491"/>
              <a:gd name="connsiteX30" fmla="*/ 311728 w 455296"/>
              <a:gd name="connsiteY30" fmla="*/ 76200 h 429491"/>
              <a:gd name="connsiteX31" fmla="*/ 290946 w 455296"/>
              <a:gd name="connsiteY31" fmla="*/ 90055 h 429491"/>
              <a:gd name="connsiteX32" fmla="*/ 256309 w 455296"/>
              <a:gd name="connsiteY32" fmla="*/ 131619 h 429491"/>
              <a:gd name="connsiteX33" fmla="*/ 249382 w 455296"/>
              <a:gd name="connsiteY33" fmla="*/ 152400 h 429491"/>
              <a:gd name="connsiteX34" fmla="*/ 270164 w 455296"/>
              <a:gd name="connsiteY34" fmla="*/ 166255 h 429491"/>
              <a:gd name="connsiteX35" fmla="*/ 415637 w 455296"/>
              <a:gd name="connsiteY35" fmla="*/ 173182 h 429491"/>
              <a:gd name="connsiteX36" fmla="*/ 325582 w 455296"/>
              <a:gd name="connsiteY36" fmla="*/ 187037 h 429491"/>
              <a:gd name="connsiteX37" fmla="*/ 263237 w 455296"/>
              <a:gd name="connsiteY37" fmla="*/ 193964 h 429491"/>
              <a:gd name="connsiteX38" fmla="*/ 235528 w 455296"/>
              <a:gd name="connsiteY38" fmla="*/ 228600 h 429491"/>
              <a:gd name="connsiteX39" fmla="*/ 263237 w 455296"/>
              <a:gd name="connsiteY39" fmla="*/ 235528 h 429491"/>
              <a:gd name="connsiteX40" fmla="*/ 221673 w 455296"/>
              <a:gd name="connsiteY40" fmla="*/ 256310 h 429491"/>
              <a:gd name="connsiteX41" fmla="*/ 200891 w 455296"/>
              <a:gd name="connsiteY41" fmla="*/ 304800 h 429491"/>
              <a:gd name="connsiteX42" fmla="*/ 187037 w 455296"/>
              <a:gd name="connsiteY42" fmla="*/ 387928 h 429491"/>
              <a:gd name="connsiteX43" fmla="*/ 180109 w 455296"/>
              <a:gd name="connsiteY43" fmla="*/ 311728 h 429491"/>
              <a:gd name="connsiteX44" fmla="*/ 173182 w 455296"/>
              <a:gd name="connsiteY44" fmla="*/ 277091 h 429491"/>
              <a:gd name="connsiteX45" fmla="*/ 159328 w 455296"/>
              <a:gd name="connsiteY45" fmla="*/ 304800 h 429491"/>
              <a:gd name="connsiteX46" fmla="*/ 152400 w 455296"/>
              <a:gd name="connsiteY46" fmla="*/ 339437 h 429491"/>
              <a:gd name="connsiteX47" fmla="*/ 145473 w 455296"/>
              <a:gd name="connsiteY47" fmla="*/ 360219 h 429491"/>
              <a:gd name="connsiteX48" fmla="*/ 152400 w 455296"/>
              <a:gd name="connsiteY48" fmla="*/ 422564 h 429491"/>
              <a:gd name="connsiteX49" fmla="*/ 173182 w 455296"/>
              <a:gd name="connsiteY49" fmla="*/ 429491 h 429491"/>
              <a:gd name="connsiteX50" fmla="*/ 263237 w 455296"/>
              <a:gd name="connsiteY50" fmla="*/ 422564 h 429491"/>
              <a:gd name="connsiteX51" fmla="*/ 256309 w 455296"/>
              <a:gd name="connsiteY51" fmla="*/ 360219 h 429491"/>
              <a:gd name="connsiteX52" fmla="*/ 214746 w 455296"/>
              <a:gd name="connsiteY52" fmla="*/ 332510 h 429491"/>
              <a:gd name="connsiteX53" fmla="*/ 207819 w 455296"/>
              <a:gd name="connsiteY53" fmla="*/ 304800 h 42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55296" h="429491">
                <a:moveTo>
                  <a:pt x="214746" y="415637"/>
                </a:moveTo>
                <a:cubicBezTo>
                  <a:pt x="212437" y="404091"/>
                  <a:pt x="210516" y="392461"/>
                  <a:pt x="207819" y="381000"/>
                </a:cubicBezTo>
                <a:cubicBezTo>
                  <a:pt x="201277" y="353197"/>
                  <a:pt x="191733" y="326046"/>
                  <a:pt x="187037" y="297873"/>
                </a:cubicBezTo>
                <a:cubicBezTo>
                  <a:pt x="184728" y="284019"/>
                  <a:pt x="184551" y="269635"/>
                  <a:pt x="180109" y="256310"/>
                </a:cubicBezTo>
                <a:cubicBezTo>
                  <a:pt x="177476" y="248412"/>
                  <a:pt x="171250" y="242188"/>
                  <a:pt x="166255" y="235528"/>
                </a:cubicBezTo>
                <a:cubicBezTo>
                  <a:pt x="157384" y="223699"/>
                  <a:pt x="149536" y="210782"/>
                  <a:pt x="138546" y="200891"/>
                </a:cubicBezTo>
                <a:cubicBezTo>
                  <a:pt x="104501" y="170251"/>
                  <a:pt x="101884" y="178894"/>
                  <a:pt x="69273" y="159328"/>
                </a:cubicBezTo>
                <a:cubicBezTo>
                  <a:pt x="25580" y="133112"/>
                  <a:pt x="32628" y="136538"/>
                  <a:pt x="0" y="103910"/>
                </a:cubicBezTo>
                <a:cubicBezTo>
                  <a:pt x="10085" y="53489"/>
                  <a:pt x="-801" y="48223"/>
                  <a:pt x="83128" y="76200"/>
                </a:cubicBezTo>
                <a:cubicBezTo>
                  <a:pt x="99315" y="81596"/>
                  <a:pt x="120399" y="120399"/>
                  <a:pt x="131619" y="131619"/>
                </a:cubicBezTo>
                <a:cubicBezTo>
                  <a:pt x="137506" y="137506"/>
                  <a:pt x="145626" y="140634"/>
                  <a:pt x="152400" y="145473"/>
                </a:cubicBezTo>
                <a:cubicBezTo>
                  <a:pt x="161795" y="152184"/>
                  <a:pt x="171945" y="158091"/>
                  <a:pt x="180109" y="166255"/>
                </a:cubicBezTo>
                <a:cubicBezTo>
                  <a:pt x="188273" y="174419"/>
                  <a:pt x="193964" y="184728"/>
                  <a:pt x="200891" y="193964"/>
                </a:cubicBezTo>
                <a:cubicBezTo>
                  <a:pt x="191655" y="133928"/>
                  <a:pt x="200347" y="68185"/>
                  <a:pt x="173182" y="13855"/>
                </a:cubicBezTo>
                <a:cubicBezTo>
                  <a:pt x="164667" y="-3176"/>
                  <a:pt x="117764" y="27710"/>
                  <a:pt x="117764" y="27710"/>
                </a:cubicBezTo>
                <a:cubicBezTo>
                  <a:pt x="120073" y="73892"/>
                  <a:pt x="121144" y="120152"/>
                  <a:pt x="124691" y="166255"/>
                </a:cubicBezTo>
                <a:cubicBezTo>
                  <a:pt x="125768" y="180259"/>
                  <a:pt x="120651" y="199045"/>
                  <a:pt x="131619" y="207819"/>
                </a:cubicBezTo>
                <a:cubicBezTo>
                  <a:pt x="139683" y="214270"/>
                  <a:pt x="150092" y="198582"/>
                  <a:pt x="159328" y="193964"/>
                </a:cubicBezTo>
                <a:cubicBezTo>
                  <a:pt x="163946" y="184728"/>
                  <a:pt x="168059" y="175221"/>
                  <a:pt x="173182" y="166255"/>
                </a:cubicBezTo>
                <a:cubicBezTo>
                  <a:pt x="177313" y="159026"/>
                  <a:pt x="184404" y="153371"/>
                  <a:pt x="187037" y="145473"/>
                </a:cubicBezTo>
                <a:cubicBezTo>
                  <a:pt x="196069" y="118377"/>
                  <a:pt x="191976" y="86111"/>
                  <a:pt x="207819" y="62346"/>
                </a:cubicBezTo>
                <a:lnTo>
                  <a:pt x="249382" y="0"/>
                </a:lnTo>
                <a:cubicBezTo>
                  <a:pt x="273531" y="60373"/>
                  <a:pt x="263366" y="13333"/>
                  <a:pt x="242455" y="96982"/>
                </a:cubicBezTo>
                <a:cubicBezTo>
                  <a:pt x="240146" y="106218"/>
                  <a:pt x="238144" y="115537"/>
                  <a:pt x="235528" y="124691"/>
                </a:cubicBezTo>
                <a:cubicBezTo>
                  <a:pt x="233522" y="131712"/>
                  <a:pt x="221516" y="143702"/>
                  <a:pt x="228600" y="145473"/>
                </a:cubicBezTo>
                <a:cubicBezTo>
                  <a:pt x="240664" y="148489"/>
                  <a:pt x="251594" y="135985"/>
                  <a:pt x="263237" y="131619"/>
                </a:cubicBezTo>
                <a:cubicBezTo>
                  <a:pt x="270074" y="129055"/>
                  <a:pt x="277092" y="127000"/>
                  <a:pt x="284019" y="124691"/>
                </a:cubicBezTo>
                <a:cubicBezTo>
                  <a:pt x="295564" y="113146"/>
                  <a:pt x="305279" y="99418"/>
                  <a:pt x="318655" y="90055"/>
                </a:cubicBezTo>
                <a:cubicBezTo>
                  <a:pt x="339515" y="75453"/>
                  <a:pt x="371316" y="73196"/>
                  <a:pt x="394855" y="69273"/>
                </a:cubicBezTo>
                <a:cubicBezTo>
                  <a:pt x="387928" y="66964"/>
                  <a:pt x="381350" y="61740"/>
                  <a:pt x="374073" y="62346"/>
                </a:cubicBezTo>
                <a:cubicBezTo>
                  <a:pt x="352858" y="64114"/>
                  <a:pt x="331924" y="69468"/>
                  <a:pt x="311728" y="76200"/>
                </a:cubicBezTo>
                <a:cubicBezTo>
                  <a:pt x="303830" y="78833"/>
                  <a:pt x="297342" y="84725"/>
                  <a:pt x="290946" y="90055"/>
                </a:cubicBezTo>
                <a:cubicBezTo>
                  <a:pt x="270944" y="106723"/>
                  <a:pt x="269932" y="111185"/>
                  <a:pt x="256309" y="131619"/>
                </a:cubicBezTo>
                <a:cubicBezTo>
                  <a:pt x="254000" y="138546"/>
                  <a:pt x="246670" y="145621"/>
                  <a:pt x="249382" y="152400"/>
                </a:cubicBezTo>
                <a:cubicBezTo>
                  <a:pt x="252474" y="160130"/>
                  <a:pt x="261903" y="165222"/>
                  <a:pt x="270164" y="166255"/>
                </a:cubicBezTo>
                <a:cubicBezTo>
                  <a:pt x="318335" y="172276"/>
                  <a:pt x="367146" y="170873"/>
                  <a:pt x="415637" y="173182"/>
                </a:cubicBezTo>
                <a:cubicBezTo>
                  <a:pt x="493700" y="188796"/>
                  <a:pt x="452810" y="177613"/>
                  <a:pt x="325582" y="187037"/>
                </a:cubicBezTo>
                <a:cubicBezTo>
                  <a:pt x="304730" y="188582"/>
                  <a:pt x="284019" y="191655"/>
                  <a:pt x="263237" y="193964"/>
                </a:cubicBezTo>
                <a:cubicBezTo>
                  <a:pt x="252325" y="197601"/>
                  <a:pt x="219581" y="202022"/>
                  <a:pt x="235528" y="228600"/>
                </a:cubicBezTo>
                <a:cubicBezTo>
                  <a:pt x="240426" y="236764"/>
                  <a:pt x="254001" y="233219"/>
                  <a:pt x="263237" y="235528"/>
                </a:cubicBezTo>
                <a:cubicBezTo>
                  <a:pt x="249052" y="240256"/>
                  <a:pt x="232003" y="243913"/>
                  <a:pt x="221673" y="256310"/>
                </a:cubicBezTo>
                <a:cubicBezTo>
                  <a:pt x="212165" y="267720"/>
                  <a:pt x="205703" y="290365"/>
                  <a:pt x="200891" y="304800"/>
                </a:cubicBezTo>
                <a:cubicBezTo>
                  <a:pt x="196273" y="332509"/>
                  <a:pt x="213687" y="379044"/>
                  <a:pt x="187037" y="387928"/>
                </a:cubicBezTo>
                <a:cubicBezTo>
                  <a:pt x="162841" y="395994"/>
                  <a:pt x="183273" y="337036"/>
                  <a:pt x="180109" y="311728"/>
                </a:cubicBezTo>
                <a:cubicBezTo>
                  <a:pt x="178649" y="300045"/>
                  <a:pt x="175491" y="288637"/>
                  <a:pt x="173182" y="277091"/>
                </a:cubicBezTo>
                <a:cubicBezTo>
                  <a:pt x="168564" y="286327"/>
                  <a:pt x="162594" y="295003"/>
                  <a:pt x="159328" y="304800"/>
                </a:cubicBezTo>
                <a:cubicBezTo>
                  <a:pt x="155605" y="315970"/>
                  <a:pt x="155256" y="328014"/>
                  <a:pt x="152400" y="339437"/>
                </a:cubicBezTo>
                <a:cubicBezTo>
                  <a:pt x="150629" y="346521"/>
                  <a:pt x="147782" y="353292"/>
                  <a:pt x="145473" y="360219"/>
                </a:cubicBezTo>
                <a:cubicBezTo>
                  <a:pt x="147782" y="381001"/>
                  <a:pt x="144634" y="403150"/>
                  <a:pt x="152400" y="422564"/>
                </a:cubicBezTo>
                <a:cubicBezTo>
                  <a:pt x="155112" y="429344"/>
                  <a:pt x="165880" y="429491"/>
                  <a:pt x="173182" y="429491"/>
                </a:cubicBezTo>
                <a:cubicBezTo>
                  <a:pt x="203289" y="429491"/>
                  <a:pt x="233219" y="424873"/>
                  <a:pt x="263237" y="422564"/>
                </a:cubicBezTo>
                <a:cubicBezTo>
                  <a:pt x="260928" y="401782"/>
                  <a:pt x="266222" y="378629"/>
                  <a:pt x="256309" y="360219"/>
                </a:cubicBezTo>
                <a:cubicBezTo>
                  <a:pt x="248415" y="345558"/>
                  <a:pt x="214746" y="332510"/>
                  <a:pt x="214746" y="332510"/>
                </a:cubicBezTo>
                <a:cubicBezTo>
                  <a:pt x="207089" y="309537"/>
                  <a:pt x="207819" y="319030"/>
                  <a:pt x="207819" y="304800"/>
                </a:cubicBezTo>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a:extLst>
              <a:ext uri="{FF2B5EF4-FFF2-40B4-BE49-F238E27FC236}">
                <a16:creationId xmlns:a16="http://schemas.microsoft.com/office/drawing/2014/main" id="{C62B1E44-9048-45A5-ADDE-2F3C17B22E57}"/>
              </a:ext>
            </a:extLst>
          </p:cNvPr>
          <p:cNvSpPr txBox="1"/>
          <p:nvPr/>
        </p:nvSpPr>
        <p:spPr>
          <a:xfrm rot="5400000">
            <a:off x="2422167" y="7651651"/>
            <a:ext cx="1028959"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CLEAN WATER</a:t>
            </a:r>
          </a:p>
        </p:txBody>
      </p:sp>
      <p:sp>
        <p:nvSpPr>
          <p:cNvPr id="33" name="Rectangle 32">
            <a:extLst>
              <a:ext uri="{FF2B5EF4-FFF2-40B4-BE49-F238E27FC236}">
                <a16:creationId xmlns:a16="http://schemas.microsoft.com/office/drawing/2014/main" id="{D77F909E-77C9-4189-80F7-4FF5FFF0DBD6}"/>
              </a:ext>
            </a:extLst>
          </p:cNvPr>
          <p:cNvSpPr/>
          <p:nvPr/>
        </p:nvSpPr>
        <p:spPr>
          <a:xfrm>
            <a:off x="600572" y="7620780"/>
            <a:ext cx="297351" cy="1006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8" name="Rectangle 37">
            <a:extLst>
              <a:ext uri="{FF2B5EF4-FFF2-40B4-BE49-F238E27FC236}">
                <a16:creationId xmlns:a16="http://schemas.microsoft.com/office/drawing/2014/main" id="{E6DCDA67-3B84-40F2-9147-BDC4E5EC911A}"/>
              </a:ext>
            </a:extLst>
          </p:cNvPr>
          <p:cNvSpPr/>
          <p:nvPr/>
        </p:nvSpPr>
        <p:spPr>
          <a:xfrm>
            <a:off x="600572" y="7432171"/>
            <a:ext cx="297351" cy="973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9" name="Rectangle 38">
            <a:extLst>
              <a:ext uri="{FF2B5EF4-FFF2-40B4-BE49-F238E27FC236}">
                <a16:creationId xmlns:a16="http://schemas.microsoft.com/office/drawing/2014/main" id="{5D25DFB5-972A-4CD9-A0C6-5C6A567E92A5}"/>
              </a:ext>
            </a:extLst>
          </p:cNvPr>
          <p:cNvSpPr/>
          <p:nvPr/>
        </p:nvSpPr>
        <p:spPr>
          <a:xfrm>
            <a:off x="603708" y="7812709"/>
            <a:ext cx="297351" cy="1006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 name="Rectangle 39">
            <a:extLst>
              <a:ext uri="{FF2B5EF4-FFF2-40B4-BE49-F238E27FC236}">
                <a16:creationId xmlns:a16="http://schemas.microsoft.com/office/drawing/2014/main" id="{E178D9D8-BA2D-419F-98A9-BA47EF855B68}"/>
              </a:ext>
            </a:extLst>
          </p:cNvPr>
          <p:cNvSpPr/>
          <p:nvPr/>
        </p:nvSpPr>
        <p:spPr>
          <a:xfrm>
            <a:off x="675707" y="7210398"/>
            <a:ext cx="160979" cy="9698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 name="Arrow: Right 40">
            <a:extLst>
              <a:ext uri="{FF2B5EF4-FFF2-40B4-BE49-F238E27FC236}">
                <a16:creationId xmlns:a16="http://schemas.microsoft.com/office/drawing/2014/main" id="{6316B28F-3499-43D6-B683-994D3C403A16}"/>
              </a:ext>
            </a:extLst>
          </p:cNvPr>
          <p:cNvSpPr/>
          <p:nvPr/>
        </p:nvSpPr>
        <p:spPr>
          <a:xfrm>
            <a:off x="675707" y="7150688"/>
            <a:ext cx="330394" cy="21817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2" name="Rectangle 41">
            <a:extLst>
              <a:ext uri="{FF2B5EF4-FFF2-40B4-BE49-F238E27FC236}">
                <a16:creationId xmlns:a16="http://schemas.microsoft.com/office/drawing/2014/main" id="{67160AC9-6CEA-41DA-882E-5C344805B65E}"/>
              </a:ext>
            </a:extLst>
          </p:cNvPr>
          <p:cNvSpPr/>
          <p:nvPr/>
        </p:nvSpPr>
        <p:spPr>
          <a:xfrm>
            <a:off x="723009" y="8079574"/>
            <a:ext cx="268831" cy="1006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 name="TextBox 42">
            <a:extLst>
              <a:ext uri="{FF2B5EF4-FFF2-40B4-BE49-F238E27FC236}">
                <a16:creationId xmlns:a16="http://schemas.microsoft.com/office/drawing/2014/main" id="{C798E3E9-2A6A-40C6-B719-34BB73272824}"/>
              </a:ext>
            </a:extLst>
          </p:cNvPr>
          <p:cNvSpPr txBox="1"/>
          <p:nvPr/>
        </p:nvSpPr>
        <p:spPr>
          <a:xfrm rot="16200000">
            <a:off x="64364" y="7408725"/>
            <a:ext cx="1387112"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FISH  WASTE  WATER</a:t>
            </a:r>
          </a:p>
        </p:txBody>
      </p:sp>
      <p:sp>
        <p:nvSpPr>
          <p:cNvPr id="34" name="TextBox 33">
            <a:extLst>
              <a:ext uri="{FF2B5EF4-FFF2-40B4-BE49-F238E27FC236}">
                <a16:creationId xmlns:a16="http://schemas.microsoft.com/office/drawing/2014/main" id="{95E7A8C3-C88D-41B3-8069-50D4CF0D8765}"/>
              </a:ext>
            </a:extLst>
          </p:cNvPr>
          <p:cNvSpPr txBox="1"/>
          <p:nvPr/>
        </p:nvSpPr>
        <p:spPr>
          <a:xfrm>
            <a:off x="438673" y="7768868"/>
            <a:ext cx="292972" cy="215444"/>
          </a:xfrm>
          <a:prstGeom prst="rect">
            <a:avLst/>
          </a:prstGeom>
          <a:noFill/>
        </p:spPr>
        <p:txBody>
          <a:bodyPr wrap="square" rtlCol="0">
            <a:spAutoFit/>
          </a:bodyPr>
          <a:lstStyle/>
          <a:p>
            <a:r>
              <a:rPr lang="en-AU" sz="800" b="1" dirty="0">
                <a:latin typeface="Arial Narrow" panose="020B0606020202030204" pitchFamily="34" charset="0"/>
              </a:rPr>
              <a:t>1</a:t>
            </a:r>
          </a:p>
        </p:txBody>
      </p:sp>
      <p:sp>
        <p:nvSpPr>
          <p:cNvPr id="45" name="TextBox 44">
            <a:extLst>
              <a:ext uri="{FF2B5EF4-FFF2-40B4-BE49-F238E27FC236}">
                <a16:creationId xmlns:a16="http://schemas.microsoft.com/office/drawing/2014/main" id="{10447031-0564-4D44-B991-28FD873ED4B1}"/>
              </a:ext>
            </a:extLst>
          </p:cNvPr>
          <p:cNvSpPr txBox="1"/>
          <p:nvPr/>
        </p:nvSpPr>
        <p:spPr>
          <a:xfrm>
            <a:off x="431718" y="7561423"/>
            <a:ext cx="292972" cy="215444"/>
          </a:xfrm>
          <a:prstGeom prst="rect">
            <a:avLst/>
          </a:prstGeom>
          <a:noFill/>
        </p:spPr>
        <p:txBody>
          <a:bodyPr wrap="square" rtlCol="0">
            <a:spAutoFit/>
          </a:bodyPr>
          <a:lstStyle/>
          <a:p>
            <a:r>
              <a:rPr lang="en-AU" sz="800" b="1" dirty="0">
                <a:latin typeface="Arial Narrow" panose="020B0606020202030204" pitchFamily="34" charset="0"/>
              </a:rPr>
              <a:t>2</a:t>
            </a:r>
          </a:p>
        </p:txBody>
      </p:sp>
      <p:sp>
        <p:nvSpPr>
          <p:cNvPr id="46" name="TextBox 45">
            <a:extLst>
              <a:ext uri="{FF2B5EF4-FFF2-40B4-BE49-F238E27FC236}">
                <a16:creationId xmlns:a16="http://schemas.microsoft.com/office/drawing/2014/main" id="{481BC284-CE7B-4636-BEA4-D8E7FCA64DDE}"/>
              </a:ext>
            </a:extLst>
          </p:cNvPr>
          <p:cNvSpPr txBox="1"/>
          <p:nvPr/>
        </p:nvSpPr>
        <p:spPr>
          <a:xfrm>
            <a:off x="424290" y="7366919"/>
            <a:ext cx="292972" cy="215444"/>
          </a:xfrm>
          <a:prstGeom prst="rect">
            <a:avLst/>
          </a:prstGeom>
          <a:noFill/>
        </p:spPr>
        <p:txBody>
          <a:bodyPr wrap="square" rtlCol="0">
            <a:spAutoFit/>
          </a:bodyPr>
          <a:lstStyle/>
          <a:p>
            <a:r>
              <a:rPr lang="en-AU" sz="800" b="1" dirty="0">
                <a:latin typeface="Arial Narrow" panose="020B0606020202030204" pitchFamily="34" charset="0"/>
              </a:rPr>
              <a:t>3</a:t>
            </a:r>
          </a:p>
        </p:txBody>
      </p:sp>
      <p:sp>
        <p:nvSpPr>
          <p:cNvPr id="36" name="TextBox 35">
            <a:extLst>
              <a:ext uri="{FF2B5EF4-FFF2-40B4-BE49-F238E27FC236}">
                <a16:creationId xmlns:a16="http://schemas.microsoft.com/office/drawing/2014/main" id="{EA9912C2-BDC8-4694-ACF0-846381B4E8B8}"/>
              </a:ext>
            </a:extLst>
          </p:cNvPr>
          <p:cNvSpPr txBox="1"/>
          <p:nvPr/>
        </p:nvSpPr>
        <p:spPr>
          <a:xfrm>
            <a:off x="424289" y="8484576"/>
            <a:ext cx="3171885" cy="338554"/>
          </a:xfrm>
          <a:prstGeom prst="rect">
            <a:avLst/>
          </a:prstGeom>
          <a:noFill/>
        </p:spPr>
        <p:txBody>
          <a:bodyPr wrap="square" rtlCol="0">
            <a:spAutoFit/>
          </a:bodyPr>
          <a:lstStyle/>
          <a:p>
            <a:r>
              <a:rPr lang="en-AU" sz="800" b="1" dirty="0">
                <a:latin typeface="Arial Narrow" panose="020B0606020202030204" pitchFamily="34" charset="0"/>
              </a:rPr>
              <a:t>Figure 1: Fish waste water passes through the mechanical filter (1) biofilter (2) and sump (3) of the hydroponics system, which cleans the return water. </a:t>
            </a:r>
          </a:p>
        </p:txBody>
      </p:sp>
      <p:sp>
        <p:nvSpPr>
          <p:cNvPr id="37" name="Rectangle 36">
            <a:extLst>
              <a:ext uri="{FF2B5EF4-FFF2-40B4-BE49-F238E27FC236}">
                <a16:creationId xmlns:a16="http://schemas.microsoft.com/office/drawing/2014/main" id="{BB32C07D-9AC2-44B7-B36C-D382EF7E2A60}"/>
              </a:ext>
            </a:extLst>
          </p:cNvPr>
          <p:cNvSpPr/>
          <p:nvPr/>
        </p:nvSpPr>
        <p:spPr>
          <a:xfrm>
            <a:off x="3573016" y="6822891"/>
            <a:ext cx="2785866" cy="188075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TextBox 48">
            <a:extLst>
              <a:ext uri="{FF2B5EF4-FFF2-40B4-BE49-F238E27FC236}">
                <a16:creationId xmlns:a16="http://schemas.microsoft.com/office/drawing/2014/main" id="{F3926E98-F5D0-4E4C-8838-5672B628723F}"/>
              </a:ext>
            </a:extLst>
          </p:cNvPr>
          <p:cNvSpPr txBox="1"/>
          <p:nvPr/>
        </p:nvSpPr>
        <p:spPr>
          <a:xfrm>
            <a:off x="3596175" y="6849701"/>
            <a:ext cx="2681897" cy="461665"/>
          </a:xfrm>
          <a:prstGeom prst="rect">
            <a:avLst/>
          </a:prstGeom>
          <a:noFill/>
        </p:spPr>
        <p:txBody>
          <a:bodyPr wrap="square" rtlCol="0">
            <a:spAutoFit/>
          </a:bodyPr>
          <a:lstStyle/>
          <a:p>
            <a:r>
              <a:rPr lang="en-AU" sz="1200" b="1" dirty="0">
                <a:latin typeface="Arial Narrow" panose="020B0606020202030204" pitchFamily="34" charset="0"/>
              </a:rPr>
              <a:t>Q. How does aquaponics solve the issue of waste removal in aquaculture? Ans. </a:t>
            </a:r>
          </a:p>
        </p:txBody>
      </p:sp>
      <p:sp>
        <p:nvSpPr>
          <p:cNvPr id="44" name="Rectangle 43">
            <a:extLst>
              <a:ext uri="{FF2B5EF4-FFF2-40B4-BE49-F238E27FC236}">
                <a16:creationId xmlns:a16="http://schemas.microsoft.com/office/drawing/2014/main" id="{D5D83268-DF5D-4984-8660-DB4CD874B3A9}"/>
              </a:ext>
            </a:extLst>
          </p:cNvPr>
          <p:cNvSpPr/>
          <p:nvPr/>
        </p:nvSpPr>
        <p:spPr>
          <a:xfrm>
            <a:off x="3644033" y="7339561"/>
            <a:ext cx="2634039" cy="127435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50000"/>
                    <a:lumOff val="50000"/>
                  </a:schemeClr>
                </a:solidFill>
                <a:latin typeface="Comic Sans MS" panose="030F0702030302020204" pitchFamily="66" charset="0"/>
              </a:rPr>
              <a:t>Fish waste is used for plant growth. Whereby, the aquaculture system acts as a source of organically fertilised irrigation water (from fish waste water) for the hydroponics system. </a:t>
            </a:r>
          </a:p>
        </p:txBody>
      </p:sp>
      <p:sp>
        <p:nvSpPr>
          <p:cNvPr id="47" name="Rectangle 46">
            <a:extLst>
              <a:ext uri="{FF2B5EF4-FFF2-40B4-BE49-F238E27FC236}">
                <a16:creationId xmlns:a16="http://schemas.microsoft.com/office/drawing/2014/main" id="{F368211B-5924-4DEA-919C-0CFBB9F56861}"/>
              </a:ext>
            </a:extLst>
          </p:cNvPr>
          <p:cNvSpPr/>
          <p:nvPr/>
        </p:nvSpPr>
        <p:spPr>
          <a:xfrm>
            <a:off x="2325605" y="7696961"/>
            <a:ext cx="393432" cy="1875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8" name="TextBox 47">
            <a:extLst>
              <a:ext uri="{FF2B5EF4-FFF2-40B4-BE49-F238E27FC236}">
                <a16:creationId xmlns:a16="http://schemas.microsoft.com/office/drawing/2014/main" id="{DCC37E23-5C07-4D9F-ADAC-E3ADBC39AD3C}"/>
              </a:ext>
            </a:extLst>
          </p:cNvPr>
          <p:cNvSpPr txBox="1"/>
          <p:nvPr/>
        </p:nvSpPr>
        <p:spPr>
          <a:xfrm>
            <a:off x="2226574" y="7678734"/>
            <a:ext cx="591495"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Air pump</a:t>
            </a:r>
          </a:p>
        </p:txBody>
      </p:sp>
      <p:sp>
        <p:nvSpPr>
          <p:cNvPr id="53" name="Freeform: Shape 52">
            <a:extLst>
              <a:ext uri="{FF2B5EF4-FFF2-40B4-BE49-F238E27FC236}">
                <a16:creationId xmlns:a16="http://schemas.microsoft.com/office/drawing/2014/main" id="{1B6989A2-1AFC-444D-B82B-057FE3D3DA87}"/>
              </a:ext>
            </a:extLst>
          </p:cNvPr>
          <p:cNvSpPr/>
          <p:nvPr/>
        </p:nvSpPr>
        <p:spPr>
          <a:xfrm>
            <a:off x="1987860" y="7882874"/>
            <a:ext cx="229573" cy="181756"/>
          </a:xfrm>
          <a:custGeom>
            <a:avLst/>
            <a:gdLst>
              <a:gd name="connsiteX0" fmla="*/ 9554 w 467833"/>
              <a:gd name="connsiteY0" fmla="*/ 152400 h 273373"/>
              <a:gd name="connsiteX1" fmla="*/ 2627 w 467833"/>
              <a:gd name="connsiteY1" fmla="*/ 117763 h 273373"/>
              <a:gd name="connsiteX2" fmla="*/ 9554 w 467833"/>
              <a:gd name="connsiteY2" fmla="*/ 96982 h 273373"/>
              <a:gd name="connsiteX3" fmla="*/ 58045 w 467833"/>
              <a:gd name="connsiteY3" fmla="*/ 48491 h 273373"/>
              <a:gd name="connsiteX4" fmla="*/ 78827 w 467833"/>
              <a:gd name="connsiteY4" fmla="*/ 34636 h 273373"/>
              <a:gd name="connsiteX5" fmla="*/ 106536 w 467833"/>
              <a:gd name="connsiteY5" fmla="*/ 27709 h 273373"/>
              <a:gd name="connsiteX6" fmla="*/ 300500 w 467833"/>
              <a:gd name="connsiteY6" fmla="*/ 34636 h 273373"/>
              <a:gd name="connsiteX7" fmla="*/ 328209 w 467833"/>
              <a:gd name="connsiteY7" fmla="*/ 41563 h 273373"/>
              <a:gd name="connsiteX8" fmla="*/ 355918 w 467833"/>
              <a:gd name="connsiteY8" fmla="*/ 62345 h 273373"/>
              <a:gd name="connsiteX9" fmla="*/ 376700 w 467833"/>
              <a:gd name="connsiteY9" fmla="*/ 76200 h 273373"/>
              <a:gd name="connsiteX10" fmla="*/ 383627 w 467833"/>
              <a:gd name="connsiteY10" fmla="*/ 110836 h 273373"/>
              <a:gd name="connsiteX11" fmla="*/ 404409 w 467833"/>
              <a:gd name="connsiteY11" fmla="*/ 69273 h 273373"/>
              <a:gd name="connsiteX12" fmla="*/ 411336 w 467833"/>
              <a:gd name="connsiteY12" fmla="*/ 20782 h 273373"/>
              <a:gd name="connsiteX13" fmla="*/ 418263 w 467833"/>
              <a:gd name="connsiteY13" fmla="*/ 0 h 273373"/>
              <a:gd name="connsiteX14" fmla="*/ 432118 w 467833"/>
              <a:gd name="connsiteY14" fmla="*/ 20782 h 273373"/>
              <a:gd name="connsiteX15" fmla="*/ 439045 w 467833"/>
              <a:gd name="connsiteY15" fmla="*/ 235527 h 273373"/>
              <a:gd name="connsiteX16" fmla="*/ 404409 w 467833"/>
              <a:gd name="connsiteY16" fmla="*/ 159327 h 273373"/>
              <a:gd name="connsiteX17" fmla="*/ 362845 w 467833"/>
              <a:gd name="connsiteY17" fmla="*/ 166254 h 273373"/>
              <a:gd name="connsiteX18" fmla="*/ 293573 w 467833"/>
              <a:gd name="connsiteY18" fmla="*/ 207818 h 273373"/>
              <a:gd name="connsiteX19" fmla="*/ 99609 w 467833"/>
              <a:gd name="connsiteY19" fmla="*/ 214745 h 273373"/>
              <a:gd name="connsiteX20" fmla="*/ 9554 w 467833"/>
              <a:gd name="connsiteY20" fmla="*/ 152400 h 27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7833" h="273373">
                <a:moveTo>
                  <a:pt x="9554" y="152400"/>
                </a:moveTo>
                <a:cubicBezTo>
                  <a:pt x="-6610" y="136236"/>
                  <a:pt x="2627" y="129537"/>
                  <a:pt x="2627" y="117763"/>
                </a:cubicBezTo>
                <a:cubicBezTo>
                  <a:pt x="2627" y="110461"/>
                  <a:pt x="5931" y="103322"/>
                  <a:pt x="9554" y="96982"/>
                </a:cubicBezTo>
                <a:cubicBezTo>
                  <a:pt x="24842" y="70229"/>
                  <a:pt x="33521" y="66008"/>
                  <a:pt x="58045" y="48491"/>
                </a:cubicBezTo>
                <a:cubicBezTo>
                  <a:pt x="64820" y="43652"/>
                  <a:pt x="71175" y="37916"/>
                  <a:pt x="78827" y="34636"/>
                </a:cubicBezTo>
                <a:cubicBezTo>
                  <a:pt x="87578" y="30886"/>
                  <a:pt x="97300" y="30018"/>
                  <a:pt x="106536" y="27709"/>
                </a:cubicBezTo>
                <a:cubicBezTo>
                  <a:pt x="171191" y="30018"/>
                  <a:pt x="235930" y="30601"/>
                  <a:pt x="300500" y="34636"/>
                </a:cubicBezTo>
                <a:cubicBezTo>
                  <a:pt x="310002" y="35230"/>
                  <a:pt x="319694" y="37305"/>
                  <a:pt x="328209" y="41563"/>
                </a:cubicBezTo>
                <a:cubicBezTo>
                  <a:pt x="338536" y="46726"/>
                  <a:pt x="346523" y="55634"/>
                  <a:pt x="355918" y="62345"/>
                </a:cubicBezTo>
                <a:cubicBezTo>
                  <a:pt x="362693" y="67184"/>
                  <a:pt x="369773" y="71582"/>
                  <a:pt x="376700" y="76200"/>
                </a:cubicBezTo>
                <a:cubicBezTo>
                  <a:pt x="379009" y="87745"/>
                  <a:pt x="373830" y="104305"/>
                  <a:pt x="383627" y="110836"/>
                </a:cubicBezTo>
                <a:cubicBezTo>
                  <a:pt x="390952" y="115719"/>
                  <a:pt x="404128" y="70116"/>
                  <a:pt x="404409" y="69273"/>
                </a:cubicBezTo>
                <a:cubicBezTo>
                  <a:pt x="406718" y="53109"/>
                  <a:pt x="408134" y="36793"/>
                  <a:pt x="411336" y="20782"/>
                </a:cubicBezTo>
                <a:cubicBezTo>
                  <a:pt x="412768" y="13622"/>
                  <a:pt x="410961" y="0"/>
                  <a:pt x="418263" y="0"/>
                </a:cubicBezTo>
                <a:cubicBezTo>
                  <a:pt x="426589" y="0"/>
                  <a:pt x="427500" y="13855"/>
                  <a:pt x="432118" y="20782"/>
                </a:cubicBezTo>
                <a:cubicBezTo>
                  <a:pt x="453632" y="264602"/>
                  <a:pt x="496619" y="321886"/>
                  <a:pt x="439045" y="235527"/>
                </a:cubicBezTo>
                <a:cubicBezTo>
                  <a:pt x="420933" y="181190"/>
                  <a:pt x="432705" y="206486"/>
                  <a:pt x="404409" y="159327"/>
                </a:cubicBezTo>
                <a:cubicBezTo>
                  <a:pt x="390554" y="161636"/>
                  <a:pt x="375886" y="161038"/>
                  <a:pt x="362845" y="166254"/>
                </a:cubicBezTo>
                <a:cubicBezTo>
                  <a:pt x="325411" y="181228"/>
                  <a:pt x="341885" y="202134"/>
                  <a:pt x="293573" y="207818"/>
                </a:cubicBezTo>
                <a:cubicBezTo>
                  <a:pt x="229320" y="215377"/>
                  <a:pt x="164264" y="212436"/>
                  <a:pt x="99609" y="214745"/>
                </a:cubicBezTo>
                <a:cubicBezTo>
                  <a:pt x="-20232" y="197626"/>
                  <a:pt x="25718" y="168564"/>
                  <a:pt x="9554" y="1524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5" name="Freeform: Shape 54">
            <a:extLst>
              <a:ext uri="{FF2B5EF4-FFF2-40B4-BE49-F238E27FC236}">
                <a16:creationId xmlns:a16="http://schemas.microsoft.com/office/drawing/2014/main" id="{46D8B7DC-C248-454F-8CB2-C1EF5A38F8A5}"/>
              </a:ext>
            </a:extLst>
          </p:cNvPr>
          <p:cNvSpPr/>
          <p:nvPr/>
        </p:nvSpPr>
        <p:spPr>
          <a:xfrm>
            <a:off x="1874979" y="8149592"/>
            <a:ext cx="229573" cy="196023"/>
          </a:xfrm>
          <a:custGeom>
            <a:avLst/>
            <a:gdLst>
              <a:gd name="connsiteX0" fmla="*/ 9554 w 467833"/>
              <a:gd name="connsiteY0" fmla="*/ 152400 h 273373"/>
              <a:gd name="connsiteX1" fmla="*/ 2627 w 467833"/>
              <a:gd name="connsiteY1" fmla="*/ 117763 h 273373"/>
              <a:gd name="connsiteX2" fmla="*/ 9554 w 467833"/>
              <a:gd name="connsiteY2" fmla="*/ 96982 h 273373"/>
              <a:gd name="connsiteX3" fmla="*/ 58045 w 467833"/>
              <a:gd name="connsiteY3" fmla="*/ 48491 h 273373"/>
              <a:gd name="connsiteX4" fmla="*/ 78827 w 467833"/>
              <a:gd name="connsiteY4" fmla="*/ 34636 h 273373"/>
              <a:gd name="connsiteX5" fmla="*/ 106536 w 467833"/>
              <a:gd name="connsiteY5" fmla="*/ 27709 h 273373"/>
              <a:gd name="connsiteX6" fmla="*/ 300500 w 467833"/>
              <a:gd name="connsiteY6" fmla="*/ 34636 h 273373"/>
              <a:gd name="connsiteX7" fmla="*/ 328209 w 467833"/>
              <a:gd name="connsiteY7" fmla="*/ 41563 h 273373"/>
              <a:gd name="connsiteX8" fmla="*/ 355918 w 467833"/>
              <a:gd name="connsiteY8" fmla="*/ 62345 h 273373"/>
              <a:gd name="connsiteX9" fmla="*/ 376700 w 467833"/>
              <a:gd name="connsiteY9" fmla="*/ 76200 h 273373"/>
              <a:gd name="connsiteX10" fmla="*/ 383627 w 467833"/>
              <a:gd name="connsiteY10" fmla="*/ 110836 h 273373"/>
              <a:gd name="connsiteX11" fmla="*/ 404409 w 467833"/>
              <a:gd name="connsiteY11" fmla="*/ 69273 h 273373"/>
              <a:gd name="connsiteX12" fmla="*/ 411336 w 467833"/>
              <a:gd name="connsiteY12" fmla="*/ 20782 h 273373"/>
              <a:gd name="connsiteX13" fmla="*/ 418263 w 467833"/>
              <a:gd name="connsiteY13" fmla="*/ 0 h 273373"/>
              <a:gd name="connsiteX14" fmla="*/ 432118 w 467833"/>
              <a:gd name="connsiteY14" fmla="*/ 20782 h 273373"/>
              <a:gd name="connsiteX15" fmla="*/ 439045 w 467833"/>
              <a:gd name="connsiteY15" fmla="*/ 235527 h 273373"/>
              <a:gd name="connsiteX16" fmla="*/ 404409 w 467833"/>
              <a:gd name="connsiteY16" fmla="*/ 159327 h 273373"/>
              <a:gd name="connsiteX17" fmla="*/ 362845 w 467833"/>
              <a:gd name="connsiteY17" fmla="*/ 166254 h 273373"/>
              <a:gd name="connsiteX18" fmla="*/ 293573 w 467833"/>
              <a:gd name="connsiteY18" fmla="*/ 207818 h 273373"/>
              <a:gd name="connsiteX19" fmla="*/ 99609 w 467833"/>
              <a:gd name="connsiteY19" fmla="*/ 214745 h 273373"/>
              <a:gd name="connsiteX20" fmla="*/ 9554 w 467833"/>
              <a:gd name="connsiteY20" fmla="*/ 152400 h 27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7833" h="273373">
                <a:moveTo>
                  <a:pt x="9554" y="152400"/>
                </a:moveTo>
                <a:cubicBezTo>
                  <a:pt x="-6610" y="136236"/>
                  <a:pt x="2627" y="129537"/>
                  <a:pt x="2627" y="117763"/>
                </a:cubicBezTo>
                <a:cubicBezTo>
                  <a:pt x="2627" y="110461"/>
                  <a:pt x="5931" y="103322"/>
                  <a:pt x="9554" y="96982"/>
                </a:cubicBezTo>
                <a:cubicBezTo>
                  <a:pt x="24842" y="70229"/>
                  <a:pt x="33521" y="66008"/>
                  <a:pt x="58045" y="48491"/>
                </a:cubicBezTo>
                <a:cubicBezTo>
                  <a:pt x="64820" y="43652"/>
                  <a:pt x="71175" y="37916"/>
                  <a:pt x="78827" y="34636"/>
                </a:cubicBezTo>
                <a:cubicBezTo>
                  <a:pt x="87578" y="30886"/>
                  <a:pt x="97300" y="30018"/>
                  <a:pt x="106536" y="27709"/>
                </a:cubicBezTo>
                <a:cubicBezTo>
                  <a:pt x="171191" y="30018"/>
                  <a:pt x="235930" y="30601"/>
                  <a:pt x="300500" y="34636"/>
                </a:cubicBezTo>
                <a:cubicBezTo>
                  <a:pt x="310002" y="35230"/>
                  <a:pt x="319694" y="37305"/>
                  <a:pt x="328209" y="41563"/>
                </a:cubicBezTo>
                <a:cubicBezTo>
                  <a:pt x="338536" y="46726"/>
                  <a:pt x="346523" y="55634"/>
                  <a:pt x="355918" y="62345"/>
                </a:cubicBezTo>
                <a:cubicBezTo>
                  <a:pt x="362693" y="67184"/>
                  <a:pt x="369773" y="71582"/>
                  <a:pt x="376700" y="76200"/>
                </a:cubicBezTo>
                <a:cubicBezTo>
                  <a:pt x="379009" y="87745"/>
                  <a:pt x="373830" y="104305"/>
                  <a:pt x="383627" y="110836"/>
                </a:cubicBezTo>
                <a:cubicBezTo>
                  <a:pt x="390952" y="115719"/>
                  <a:pt x="404128" y="70116"/>
                  <a:pt x="404409" y="69273"/>
                </a:cubicBezTo>
                <a:cubicBezTo>
                  <a:pt x="406718" y="53109"/>
                  <a:pt x="408134" y="36793"/>
                  <a:pt x="411336" y="20782"/>
                </a:cubicBezTo>
                <a:cubicBezTo>
                  <a:pt x="412768" y="13622"/>
                  <a:pt x="410961" y="0"/>
                  <a:pt x="418263" y="0"/>
                </a:cubicBezTo>
                <a:cubicBezTo>
                  <a:pt x="426589" y="0"/>
                  <a:pt x="427500" y="13855"/>
                  <a:pt x="432118" y="20782"/>
                </a:cubicBezTo>
                <a:cubicBezTo>
                  <a:pt x="453632" y="264602"/>
                  <a:pt x="496619" y="321886"/>
                  <a:pt x="439045" y="235527"/>
                </a:cubicBezTo>
                <a:cubicBezTo>
                  <a:pt x="420933" y="181190"/>
                  <a:pt x="432705" y="206486"/>
                  <a:pt x="404409" y="159327"/>
                </a:cubicBezTo>
                <a:cubicBezTo>
                  <a:pt x="390554" y="161636"/>
                  <a:pt x="375886" y="161038"/>
                  <a:pt x="362845" y="166254"/>
                </a:cubicBezTo>
                <a:cubicBezTo>
                  <a:pt x="325411" y="181228"/>
                  <a:pt x="341885" y="202134"/>
                  <a:pt x="293573" y="207818"/>
                </a:cubicBezTo>
                <a:cubicBezTo>
                  <a:pt x="229320" y="215377"/>
                  <a:pt x="164264" y="212436"/>
                  <a:pt x="99609" y="214745"/>
                </a:cubicBezTo>
                <a:cubicBezTo>
                  <a:pt x="-20232" y="197626"/>
                  <a:pt x="25718" y="168564"/>
                  <a:pt x="9554" y="1524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0" name="Rectangle 49">
            <a:extLst>
              <a:ext uri="{FF2B5EF4-FFF2-40B4-BE49-F238E27FC236}">
                <a16:creationId xmlns:a16="http://schemas.microsoft.com/office/drawing/2014/main" id="{725A93F5-33CE-42AA-914D-1A2DAB331EE0}"/>
              </a:ext>
            </a:extLst>
          </p:cNvPr>
          <p:cNvSpPr/>
          <p:nvPr/>
        </p:nvSpPr>
        <p:spPr>
          <a:xfrm>
            <a:off x="2549508" y="7832655"/>
            <a:ext cx="45719" cy="47213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9" name="Straight Connector 8">
            <a:extLst>
              <a:ext uri="{FF2B5EF4-FFF2-40B4-BE49-F238E27FC236}">
                <a16:creationId xmlns:a16="http://schemas.microsoft.com/office/drawing/2014/main" id="{DA902C7E-8872-1672-0B8B-B40B5066C843}"/>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36">
            <a:extLst>
              <a:ext uri="{FF2B5EF4-FFF2-40B4-BE49-F238E27FC236}">
                <a16:creationId xmlns:a16="http://schemas.microsoft.com/office/drawing/2014/main" id="{DF0AFD1E-536C-1075-EE14-1A437761F3B1}"/>
              </a:ext>
            </a:extLst>
          </p:cNvPr>
          <p:cNvSpPr txBox="1"/>
          <p:nvPr/>
        </p:nvSpPr>
        <p:spPr>
          <a:xfrm>
            <a:off x="2803115" y="8829160"/>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Aquaculture</a:t>
            </a:r>
            <a:endParaRPr lang="en-AU" sz="1100" b="1" dirty="0">
              <a:latin typeface="Arial Narrow" pitchFamily="34" charset="0"/>
            </a:endParaRPr>
          </a:p>
        </p:txBody>
      </p:sp>
      <p:sp>
        <p:nvSpPr>
          <p:cNvPr id="14" name="TextBox 36">
            <a:extLst>
              <a:ext uri="{FF2B5EF4-FFF2-40B4-BE49-F238E27FC236}">
                <a16:creationId xmlns:a16="http://schemas.microsoft.com/office/drawing/2014/main" id="{CFFD2A70-BD57-6EBA-D336-AECA1FAD55C7}"/>
              </a:ext>
            </a:extLst>
          </p:cNvPr>
          <p:cNvSpPr txBox="1"/>
          <p:nvPr/>
        </p:nvSpPr>
        <p:spPr>
          <a:xfrm>
            <a:off x="453097" y="8820160"/>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17988116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D280D-CDA2-4304-B2D8-F35A1CE2D6A7}"/>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B30C8DA0-88E8-B649-7E38-A1CDA2A5577B}"/>
              </a:ext>
            </a:extLst>
          </p:cNvPr>
          <p:cNvSpPr txBox="1"/>
          <p:nvPr/>
        </p:nvSpPr>
        <p:spPr>
          <a:xfrm>
            <a:off x="1373570" y="133146"/>
            <a:ext cx="4503702" cy="769441"/>
          </a:xfrm>
          <a:prstGeom prst="rect">
            <a:avLst/>
          </a:prstGeom>
          <a:noFill/>
        </p:spPr>
        <p:txBody>
          <a:bodyPr wrap="square" rtlCol="0">
            <a:spAutoFit/>
          </a:bodyPr>
          <a:lstStyle/>
          <a:p>
            <a:r>
              <a:rPr lang="en-US" sz="2000" b="1" dirty="0">
                <a:latin typeface="Arial Narrow" pitchFamily="34" charset="0"/>
              </a:rPr>
              <a:t>Identify and explain </a:t>
            </a:r>
            <a:r>
              <a:rPr lang="en-US" sz="1200" dirty="0">
                <a:latin typeface="Arial Narrow" panose="020B0606020202030204" pitchFamily="34" charset="0"/>
              </a:rPr>
              <a:t>issues associated with aquaculture production, including output pollution, biosecurity, waste removal and feed production.</a:t>
            </a:r>
            <a:endParaRPr lang="en-US" sz="1200" b="1" dirty="0">
              <a:latin typeface="Arial Narrow" pitchFamily="34" charset="0"/>
            </a:endParaRPr>
          </a:p>
        </p:txBody>
      </p:sp>
      <p:sp>
        <p:nvSpPr>
          <p:cNvPr id="31" name="TextBox 30">
            <a:extLst>
              <a:ext uri="{FF2B5EF4-FFF2-40B4-BE49-F238E27FC236}">
                <a16:creationId xmlns:a16="http://schemas.microsoft.com/office/drawing/2014/main" id="{85D2DCDE-A6E2-33F4-F4CC-F1A687C1D322}"/>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FDC705B6-197F-3014-A8CA-AEC5EAE059D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4F0E46F1-8A62-6D3B-6EA6-6E739F3A858F}"/>
              </a:ext>
            </a:extLst>
          </p:cNvPr>
          <p:cNvSpPr/>
          <p:nvPr/>
        </p:nvSpPr>
        <p:spPr>
          <a:xfrm>
            <a:off x="508863" y="964142"/>
            <a:ext cx="5844292" cy="77999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F66361E6-6EC8-F783-C992-133C23DDCED4}"/>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EC22EE7E-89F4-0328-0BBA-88E7999B75C0}"/>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51B6C149-A9CA-BEE0-E5FE-4012C629DFDA}"/>
              </a:ext>
            </a:extLst>
          </p:cNvPr>
          <p:cNvSpPr txBox="1"/>
          <p:nvPr/>
        </p:nvSpPr>
        <p:spPr>
          <a:xfrm>
            <a:off x="5687144" y="214200"/>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2074500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B92B45-57DF-35E8-0B32-92780BB8DF74}"/>
              </a:ext>
            </a:extLst>
          </p:cNvPr>
          <p:cNvPicPr>
            <a:picLocks noChangeAspect="1"/>
          </p:cNvPicPr>
          <p:nvPr/>
        </p:nvPicPr>
        <p:blipFill>
          <a:blip r:embed="rId2"/>
          <a:stretch>
            <a:fillRect/>
          </a:stretch>
        </p:blipFill>
        <p:spPr>
          <a:xfrm>
            <a:off x="501938" y="1111446"/>
            <a:ext cx="5863483" cy="5983146"/>
          </a:xfrm>
          <a:prstGeom prst="rect">
            <a:avLst/>
          </a:prstGeom>
        </p:spPr>
      </p:pic>
      <p:pic>
        <p:nvPicPr>
          <p:cNvPr id="6" name="Picture 5">
            <a:extLst>
              <a:ext uri="{FF2B5EF4-FFF2-40B4-BE49-F238E27FC236}">
                <a16:creationId xmlns:a16="http://schemas.microsoft.com/office/drawing/2014/main" id="{F321430B-BE85-A870-61D1-58608DD37A3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4077072" y="5076056"/>
            <a:ext cx="2159807" cy="1872208"/>
          </a:xfrm>
          <a:prstGeom prst="rect">
            <a:avLst/>
          </a:prstGeom>
        </p:spPr>
      </p:pic>
      <p:cxnSp>
        <p:nvCxnSpPr>
          <p:cNvPr id="7" name="Straight Connector 6">
            <a:extLst>
              <a:ext uri="{FF2B5EF4-FFF2-40B4-BE49-F238E27FC236}">
                <a16:creationId xmlns:a16="http://schemas.microsoft.com/office/drawing/2014/main" id="{CBE3FD3A-57AB-89EF-2B39-82BA2557D5DD}"/>
              </a:ext>
            </a:extLst>
          </p:cNvPr>
          <p:cNvCxnSpPr/>
          <p:nvPr/>
        </p:nvCxnSpPr>
        <p:spPr>
          <a:xfrm flipH="1">
            <a:off x="501939" y="1043384"/>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17">
            <a:extLst>
              <a:ext uri="{FF2B5EF4-FFF2-40B4-BE49-F238E27FC236}">
                <a16:creationId xmlns:a16="http://schemas.microsoft.com/office/drawing/2014/main" id="{7E20D9F9-0364-B06C-D7A6-17CF362D140B}"/>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9" name="TextBox 8">
            <a:extLst>
              <a:ext uri="{FF2B5EF4-FFF2-40B4-BE49-F238E27FC236}">
                <a16:creationId xmlns:a16="http://schemas.microsoft.com/office/drawing/2014/main" id="{A47B8EAF-F8AF-DCFC-BD56-0ADFD2AD873A}"/>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0" name="TextBox 9">
            <a:extLst>
              <a:ext uri="{FF2B5EF4-FFF2-40B4-BE49-F238E27FC236}">
                <a16:creationId xmlns:a16="http://schemas.microsoft.com/office/drawing/2014/main" id="{8A1FCDDB-1978-2814-0052-2FD6E68D90F9}"/>
              </a:ext>
            </a:extLst>
          </p:cNvPr>
          <p:cNvSpPr txBox="1"/>
          <p:nvPr/>
        </p:nvSpPr>
        <p:spPr>
          <a:xfrm>
            <a:off x="1373584" y="166221"/>
            <a:ext cx="4223963" cy="877163"/>
          </a:xfrm>
          <a:prstGeom prst="rect">
            <a:avLst/>
          </a:prstGeom>
          <a:noFill/>
        </p:spPr>
        <p:txBody>
          <a:bodyPr wrap="square" rtlCol="0">
            <a:spAutoFit/>
          </a:bodyPr>
          <a:lstStyle/>
          <a:p>
            <a:r>
              <a:rPr lang="en-US" b="1" dirty="0">
                <a:latin typeface="Arial Narrow" pitchFamily="34" charset="0"/>
              </a:rPr>
              <a:t>32. Make an aquaponics tank! –</a:t>
            </a:r>
            <a:r>
              <a:rPr lang="en-US" sz="1200" b="1" dirty="0">
                <a:latin typeface="Arial Narrow" panose="020B0606020202030204" pitchFamily="34" charset="0"/>
              </a:rPr>
              <a:t> </a:t>
            </a:r>
            <a:r>
              <a:rPr lang="en-US" sz="1200" dirty="0" err="1">
                <a:latin typeface="Arial Narrow" panose="020B0606020202030204" pitchFamily="34" charset="0"/>
              </a:rPr>
              <a:t>Mr</a:t>
            </a:r>
            <a:r>
              <a:rPr lang="en-US" sz="1200" dirty="0">
                <a:latin typeface="Arial Narrow" panose="020B0606020202030204" pitchFamily="34" charset="0"/>
              </a:rPr>
              <a:t> Noah Thomas of Trinity College Gladstone has kindly shared his very own aquaponics setup he designed specifically for the classroom. </a:t>
            </a:r>
          </a:p>
          <a:p>
            <a:r>
              <a:rPr lang="en-US" sz="700" dirty="0">
                <a:latin typeface="Arial Narrow" panose="020B0606020202030204" pitchFamily="34" charset="0"/>
              </a:rPr>
              <a:t>Contact: </a:t>
            </a:r>
            <a:r>
              <a:rPr lang="en-US" sz="700" dirty="0">
                <a:latin typeface="Arial Narrow" panose="020B0606020202030204" pitchFamily="34" charset="0"/>
                <a:hlinkClick r:id="rId5"/>
              </a:rPr>
              <a:t>noaht@trinitygladstone.qld.edu.au</a:t>
            </a:r>
            <a:r>
              <a:rPr lang="en-US" sz="700" dirty="0">
                <a:latin typeface="Arial Narrow" panose="020B0606020202030204" pitchFamily="34" charset="0"/>
              </a:rPr>
              <a:t> </a:t>
            </a:r>
            <a:endParaRPr lang="en-US" sz="700" i="1" dirty="0">
              <a:latin typeface="Arial Narrow" pitchFamily="34" charset="0"/>
            </a:endParaRPr>
          </a:p>
        </p:txBody>
      </p:sp>
      <p:sp>
        <p:nvSpPr>
          <p:cNvPr id="11" name="TextBox 10">
            <a:extLst>
              <a:ext uri="{FF2B5EF4-FFF2-40B4-BE49-F238E27FC236}">
                <a16:creationId xmlns:a16="http://schemas.microsoft.com/office/drawing/2014/main" id="{377E7BA7-A47E-EBF0-E59D-E95F6DB8C37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2" name="Straight Connector 11">
            <a:extLst>
              <a:ext uri="{FF2B5EF4-FFF2-40B4-BE49-F238E27FC236}">
                <a16:creationId xmlns:a16="http://schemas.microsoft.com/office/drawing/2014/main" id="{9E50E9E4-ADC1-69E2-E788-E0AC39E6B1C7}"/>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36">
            <a:extLst>
              <a:ext uri="{FF2B5EF4-FFF2-40B4-BE49-F238E27FC236}">
                <a16:creationId xmlns:a16="http://schemas.microsoft.com/office/drawing/2014/main" id="{FEEA3AF1-BAA6-FE02-B607-85523D62073D}"/>
              </a:ext>
            </a:extLst>
          </p:cNvPr>
          <p:cNvSpPr txBox="1"/>
          <p:nvPr/>
        </p:nvSpPr>
        <p:spPr>
          <a:xfrm>
            <a:off x="2803115" y="8829160"/>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Aquaculture</a:t>
            </a:r>
            <a:endParaRPr lang="en-AU" sz="1100" b="1" dirty="0">
              <a:latin typeface="Arial Narrow" pitchFamily="34" charset="0"/>
            </a:endParaRPr>
          </a:p>
        </p:txBody>
      </p:sp>
      <p:sp>
        <p:nvSpPr>
          <p:cNvPr id="14" name="TextBox 36">
            <a:extLst>
              <a:ext uri="{FF2B5EF4-FFF2-40B4-BE49-F238E27FC236}">
                <a16:creationId xmlns:a16="http://schemas.microsoft.com/office/drawing/2014/main" id="{B9DFFD19-BB3C-6A30-78D6-94D7AAAF6AA7}"/>
              </a:ext>
            </a:extLst>
          </p:cNvPr>
          <p:cNvSpPr txBox="1"/>
          <p:nvPr/>
        </p:nvSpPr>
        <p:spPr>
          <a:xfrm>
            <a:off x="453097" y="8820160"/>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pic>
        <p:nvPicPr>
          <p:cNvPr id="1026" name="Picture 2" descr="May be an image of seedlings">
            <a:extLst>
              <a:ext uri="{FF2B5EF4-FFF2-40B4-BE49-F238E27FC236}">
                <a16:creationId xmlns:a16="http://schemas.microsoft.com/office/drawing/2014/main" id="{9D14CE3B-90D6-9DB9-6D6E-2F71932EB26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b="22475"/>
          <a:stretch/>
        </p:blipFill>
        <p:spPr bwMode="auto">
          <a:xfrm>
            <a:off x="499132" y="7121118"/>
            <a:ext cx="2857860" cy="16616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child looking at a fish tank&#10;&#10;Description automatically generated">
            <a:extLst>
              <a:ext uri="{FF2B5EF4-FFF2-40B4-BE49-F238E27FC236}">
                <a16:creationId xmlns:a16="http://schemas.microsoft.com/office/drawing/2014/main" id="{D91428B3-2CCB-6640-5E6A-905786B0E99B}"/>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t="11188" b="6068"/>
          <a:stretch/>
        </p:blipFill>
        <p:spPr>
          <a:xfrm>
            <a:off x="3418047" y="7107357"/>
            <a:ext cx="2925377" cy="1669469"/>
          </a:xfrm>
          <a:prstGeom prst="rect">
            <a:avLst/>
          </a:prstGeom>
        </p:spPr>
      </p:pic>
    </p:spTree>
    <p:extLst>
      <p:ext uri="{BB962C8B-B14F-4D97-AF65-F5344CB8AC3E}">
        <p14:creationId xmlns:p14="http://schemas.microsoft.com/office/powerpoint/2010/main" val="30190864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28326-618C-72F6-47CA-8B56867D3230}"/>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B7D8553B-2FEF-9652-FF7F-452A5BEAC15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995E8FC-4DC8-E1B4-96C7-CD4B70FFF98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E4EF5A4E-C210-AFC9-EE9C-C724A27137A1}"/>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771EF7AF-A635-5C18-B4AA-936E2043E70C}"/>
              </a:ext>
            </a:extLst>
          </p:cNvPr>
          <p:cNvSpPr txBox="1"/>
          <p:nvPr/>
        </p:nvSpPr>
        <p:spPr>
          <a:xfrm>
            <a:off x="1433672" y="143357"/>
            <a:ext cx="4515608" cy="738664"/>
          </a:xfrm>
          <a:prstGeom prst="rect">
            <a:avLst/>
          </a:prstGeom>
          <a:noFill/>
        </p:spPr>
        <p:txBody>
          <a:bodyPr wrap="square" rtlCol="0">
            <a:spAutoFit/>
          </a:bodyPr>
          <a:lstStyle/>
          <a:p>
            <a:r>
              <a:rPr lang="en-AU" b="1" dirty="0">
                <a:latin typeface="Arial Narrow" pitchFamily="34" charset="0"/>
              </a:rPr>
              <a:t>33. Title - </a:t>
            </a:r>
            <a:r>
              <a:rPr lang="en-US" sz="1200" dirty="0">
                <a:latin typeface="Arial Narrow" pitchFamily="34" charset="0"/>
              </a:rPr>
              <a:t>Consider Aboriginal peoples’ and Torres Strait Islander peoples’ voluntary management of traditional use activities on sea country, e.g. Traditional Use of Marine Resources Agreements — TUMRA.</a:t>
            </a:r>
          </a:p>
        </p:txBody>
      </p:sp>
      <p:sp>
        <p:nvSpPr>
          <p:cNvPr id="3" name="TextBox 17">
            <a:extLst>
              <a:ext uri="{FF2B5EF4-FFF2-40B4-BE49-F238E27FC236}">
                <a16:creationId xmlns:a16="http://schemas.microsoft.com/office/drawing/2014/main" id="{BAD7EEE8-4CE4-F92C-2D66-AE6583B7C4CA}"/>
              </a:ext>
            </a:extLst>
          </p:cNvPr>
          <p:cNvSpPr txBox="1"/>
          <p:nvPr/>
        </p:nvSpPr>
        <p:spPr>
          <a:xfrm>
            <a:off x="5617823" y="14341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6" name="TextBox 5">
            <a:extLst>
              <a:ext uri="{FF2B5EF4-FFF2-40B4-BE49-F238E27FC236}">
                <a16:creationId xmlns:a16="http://schemas.microsoft.com/office/drawing/2014/main" id="{95FAF7F3-93B6-95F0-E467-2B4829324929}"/>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9" name="TextBox 36">
            <a:extLst>
              <a:ext uri="{FF2B5EF4-FFF2-40B4-BE49-F238E27FC236}">
                <a16:creationId xmlns:a16="http://schemas.microsoft.com/office/drawing/2014/main" id="{F0CAB696-F761-E4B4-9F16-0087EB5F0ECB}"/>
              </a:ext>
            </a:extLst>
          </p:cNvPr>
          <p:cNvSpPr txBox="1"/>
          <p:nvPr/>
        </p:nvSpPr>
        <p:spPr>
          <a:xfrm>
            <a:off x="2582348"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1 Science as a Human Endeavour</a:t>
            </a:r>
            <a:endParaRPr lang="en-AU" sz="1100" b="1" dirty="0">
              <a:latin typeface="Arial Narrow" pitchFamily="34" charset="0"/>
            </a:endParaRPr>
          </a:p>
        </p:txBody>
      </p:sp>
      <p:sp>
        <p:nvSpPr>
          <p:cNvPr id="11" name="TextBox 36">
            <a:extLst>
              <a:ext uri="{FF2B5EF4-FFF2-40B4-BE49-F238E27FC236}">
                <a16:creationId xmlns:a16="http://schemas.microsoft.com/office/drawing/2014/main" id="{2469B6CA-50E2-2D41-922B-56679C4479C1}"/>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5815541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1FE41-1DAA-6082-B852-E3A1CEDFF36A}"/>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8BFA0A98-79BE-434A-7475-6830902151A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D57D5B30-7F61-B632-936B-6F8CB2949B7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2C045657-C9EE-4DC9-2E2D-3A65B7E7E727}"/>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BD08A3F1-8E4E-2CB5-BD7D-D1CAE589BBF9}"/>
              </a:ext>
            </a:extLst>
          </p:cNvPr>
          <p:cNvSpPr txBox="1"/>
          <p:nvPr/>
        </p:nvSpPr>
        <p:spPr>
          <a:xfrm>
            <a:off x="1433672" y="143357"/>
            <a:ext cx="4011552" cy="738664"/>
          </a:xfrm>
          <a:prstGeom prst="rect">
            <a:avLst/>
          </a:prstGeom>
          <a:noFill/>
        </p:spPr>
        <p:txBody>
          <a:bodyPr wrap="square" rtlCol="0">
            <a:spAutoFit/>
          </a:bodyPr>
          <a:lstStyle/>
          <a:p>
            <a:r>
              <a:rPr lang="en-AU" b="1" dirty="0">
                <a:latin typeface="Arial Narrow" pitchFamily="34" charset="0"/>
              </a:rPr>
              <a:t>34. Title - </a:t>
            </a:r>
            <a:r>
              <a:rPr lang="en-US" sz="1200" dirty="0">
                <a:latin typeface="Arial Narrow" pitchFamily="34" charset="0"/>
              </a:rPr>
              <a:t>Examine the issue of overfishing, which — due to insufficient reliable data — continues to be a problem that requires a review of management policies.</a:t>
            </a:r>
          </a:p>
        </p:txBody>
      </p:sp>
      <p:sp>
        <p:nvSpPr>
          <p:cNvPr id="3" name="TextBox 17">
            <a:extLst>
              <a:ext uri="{FF2B5EF4-FFF2-40B4-BE49-F238E27FC236}">
                <a16:creationId xmlns:a16="http://schemas.microsoft.com/office/drawing/2014/main" id="{D54D6AAA-E8F6-D04A-CB49-DDC0D22D376C}"/>
              </a:ext>
            </a:extLst>
          </p:cNvPr>
          <p:cNvSpPr txBox="1"/>
          <p:nvPr/>
        </p:nvSpPr>
        <p:spPr>
          <a:xfrm>
            <a:off x="5617823" y="14341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6" name="TextBox 5">
            <a:extLst>
              <a:ext uri="{FF2B5EF4-FFF2-40B4-BE49-F238E27FC236}">
                <a16:creationId xmlns:a16="http://schemas.microsoft.com/office/drawing/2014/main" id="{CA0941DE-9AF0-CE0F-780E-BB86DCF611C8}"/>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9" name="TextBox 36">
            <a:extLst>
              <a:ext uri="{FF2B5EF4-FFF2-40B4-BE49-F238E27FC236}">
                <a16:creationId xmlns:a16="http://schemas.microsoft.com/office/drawing/2014/main" id="{1E656655-9734-6AC4-B939-EDF1293A1DD3}"/>
              </a:ext>
            </a:extLst>
          </p:cNvPr>
          <p:cNvSpPr txBox="1"/>
          <p:nvPr/>
        </p:nvSpPr>
        <p:spPr>
          <a:xfrm>
            <a:off x="2582348"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1 Science as a Human Endeavour</a:t>
            </a:r>
            <a:endParaRPr lang="en-AU" sz="1100" b="1" dirty="0">
              <a:latin typeface="Arial Narrow" pitchFamily="34" charset="0"/>
            </a:endParaRPr>
          </a:p>
        </p:txBody>
      </p:sp>
      <p:sp>
        <p:nvSpPr>
          <p:cNvPr id="11" name="TextBox 36">
            <a:extLst>
              <a:ext uri="{FF2B5EF4-FFF2-40B4-BE49-F238E27FC236}">
                <a16:creationId xmlns:a16="http://schemas.microsoft.com/office/drawing/2014/main" id="{D1871EA2-C3F2-A1CB-1774-11FE55581964}"/>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21960416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787FD-9520-E157-9D6D-83308F0DE51B}"/>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55F6D9C8-F800-72D7-72E4-5AF4F5B60512}"/>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B676F8B5-7C8E-B244-7EA3-ED670474FAF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7810F323-9579-17D9-79CE-7E31748CD806}"/>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B3EA6065-F97C-08DA-0A83-B4496A74B405}"/>
              </a:ext>
            </a:extLst>
          </p:cNvPr>
          <p:cNvSpPr txBox="1"/>
          <p:nvPr/>
        </p:nvSpPr>
        <p:spPr>
          <a:xfrm>
            <a:off x="1390247" y="92781"/>
            <a:ext cx="4227576" cy="854080"/>
          </a:xfrm>
          <a:prstGeom prst="rect">
            <a:avLst/>
          </a:prstGeom>
          <a:noFill/>
        </p:spPr>
        <p:txBody>
          <a:bodyPr wrap="square" rtlCol="0">
            <a:spAutoFit/>
          </a:bodyPr>
          <a:lstStyle/>
          <a:p>
            <a:r>
              <a:rPr lang="en-AU" b="1" dirty="0">
                <a:latin typeface="Arial Narrow" pitchFamily="34" charset="0"/>
              </a:rPr>
              <a:t>35. Title - </a:t>
            </a:r>
            <a:r>
              <a:rPr lang="en-US" sz="1050" dirty="0">
                <a:latin typeface="Arial Narrow" pitchFamily="34" charset="0"/>
              </a:rPr>
              <a:t>Examine how enforcement logistics, identification of multiple uses of an area (e.g. fishing, recreation and tourism), Aboriginal peoples’ and Torres Strait Islander peoples’ usage rights, and area size required for biodiversity contribution are used to identify and classify a chosen marine reserve area.</a:t>
            </a:r>
            <a:endParaRPr lang="en-US" sz="1200" dirty="0">
              <a:latin typeface="Arial Narrow" pitchFamily="34" charset="0"/>
            </a:endParaRPr>
          </a:p>
        </p:txBody>
      </p:sp>
      <p:sp>
        <p:nvSpPr>
          <p:cNvPr id="3" name="TextBox 17">
            <a:extLst>
              <a:ext uri="{FF2B5EF4-FFF2-40B4-BE49-F238E27FC236}">
                <a16:creationId xmlns:a16="http://schemas.microsoft.com/office/drawing/2014/main" id="{AE4098C2-15FE-13EE-463D-B2AB20036A5B}"/>
              </a:ext>
            </a:extLst>
          </p:cNvPr>
          <p:cNvSpPr txBox="1"/>
          <p:nvPr/>
        </p:nvSpPr>
        <p:spPr>
          <a:xfrm>
            <a:off x="5617823" y="14341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6" name="TextBox 5">
            <a:extLst>
              <a:ext uri="{FF2B5EF4-FFF2-40B4-BE49-F238E27FC236}">
                <a16:creationId xmlns:a16="http://schemas.microsoft.com/office/drawing/2014/main" id="{C0029B15-716E-B986-6727-770B54E446F2}"/>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9" name="TextBox 36">
            <a:extLst>
              <a:ext uri="{FF2B5EF4-FFF2-40B4-BE49-F238E27FC236}">
                <a16:creationId xmlns:a16="http://schemas.microsoft.com/office/drawing/2014/main" id="{B7695A2B-6FD6-A1B9-4E2C-B8CEBA5FAE85}"/>
              </a:ext>
            </a:extLst>
          </p:cNvPr>
          <p:cNvSpPr txBox="1"/>
          <p:nvPr/>
        </p:nvSpPr>
        <p:spPr>
          <a:xfrm>
            <a:off x="2582348"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1 Science as a Human Endeavour</a:t>
            </a:r>
            <a:endParaRPr lang="en-AU" sz="1100" b="1" dirty="0">
              <a:latin typeface="Arial Narrow" pitchFamily="34" charset="0"/>
            </a:endParaRPr>
          </a:p>
        </p:txBody>
      </p:sp>
      <p:sp>
        <p:nvSpPr>
          <p:cNvPr id="11" name="TextBox 36">
            <a:extLst>
              <a:ext uri="{FF2B5EF4-FFF2-40B4-BE49-F238E27FC236}">
                <a16:creationId xmlns:a16="http://schemas.microsoft.com/office/drawing/2014/main" id="{652694B4-9CAA-2128-F4B9-64F7AE595585}"/>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15294999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827C1-FEB6-8AB1-E3DF-71391A9A103E}"/>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E6DB1CCB-35EE-6200-ACCA-9265BCCA5740}"/>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2AEE121A-C168-EEDC-943A-621ACFB8606E}"/>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87D5CA9D-BA92-1B6D-A46D-E03D065672B8}"/>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E88FB9AD-DE04-2AF2-696E-BB002E1A2F02}"/>
              </a:ext>
            </a:extLst>
          </p:cNvPr>
          <p:cNvSpPr txBox="1"/>
          <p:nvPr/>
        </p:nvSpPr>
        <p:spPr>
          <a:xfrm>
            <a:off x="1373296" y="144011"/>
            <a:ext cx="4227576" cy="707886"/>
          </a:xfrm>
          <a:prstGeom prst="rect">
            <a:avLst/>
          </a:prstGeom>
          <a:noFill/>
        </p:spPr>
        <p:txBody>
          <a:bodyPr wrap="square" rtlCol="0">
            <a:spAutoFit/>
          </a:bodyPr>
          <a:lstStyle/>
          <a:p>
            <a:r>
              <a:rPr lang="en-AU" b="1" dirty="0">
                <a:latin typeface="Arial Narrow" pitchFamily="34" charset="0"/>
              </a:rPr>
              <a:t>36. Title - </a:t>
            </a:r>
            <a:r>
              <a:rPr lang="en-US" sz="1100" dirty="0">
                <a:latin typeface="Arial Narrow" pitchFamily="34" charset="0"/>
              </a:rPr>
              <a:t>Examine the scientific evidence for intensive aquaculture farming practice impacts (e.g. water quality) that can be used to inform the monitoring, assessment and evaluation of risk for local fisheries and tourism.</a:t>
            </a:r>
            <a:endParaRPr lang="en-US" sz="1200" dirty="0">
              <a:latin typeface="Arial Narrow" pitchFamily="34" charset="0"/>
            </a:endParaRPr>
          </a:p>
        </p:txBody>
      </p:sp>
      <p:sp>
        <p:nvSpPr>
          <p:cNvPr id="3" name="TextBox 17">
            <a:extLst>
              <a:ext uri="{FF2B5EF4-FFF2-40B4-BE49-F238E27FC236}">
                <a16:creationId xmlns:a16="http://schemas.microsoft.com/office/drawing/2014/main" id="{9C64E1D9-0A7D-8504-3D61-9E7D828966AF}"/>
              </a:ext>
            </a:extLst>
          </p:cNvPr>
          <p:cNvSpPr txBox="1"/>
          <p:nvPr/>
        </p:nvSpPr>
        <p:spPr>
          <a:xfrm>
            <a:off x="5617823" y="14341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6" name="TextBox 5">
            <a:extLst>
              <a:ext uri="{FF2B5EF4-FFF2-40B4-BE49-F238E27FC236}">
                <a16:creationId xmlns:a16="http://schemas.microsoft.com/office/drawing/2014/main" id="{0BA423A8-3CAF-C54A-5BCC-AD7D2EA851F6}"/>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9" name="TextBox 36">
            <a:extLst>
              <a:ext uri="{FF2B5EF4-FFF2-40B4-BE49-F238E27FC236}">
                <a16:creationId xmlns:a16="http://schemas.microsoft.com/office/drawing/2014/main" id="{6C1E815D-5899-B9D7-AEDA-65919818B236}"/>
              </a:ext>
            </a:extLst>
          </p:cNvPr>
          <p:cNvSpPr txBox="1"/>
          <p:nvPr/>
        </p:nvSpPr>
        <p:spPr>
          <a:xfrm>
            <a:off x="2582348"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1 Science as a Human Endeavour</a:t>
            </a:r>
            <a:endParaRPr lang="en-AU" sz="1100" b="1" dirty="0">
              <a:latin typeface="Arial Narrow" pitchFamily="34" charset="0"/>
            </a:endParaRPr>
          </a:p>
        </p:txBody>
      </p:sp>
      <p:sp>
        <p:nvSpPr>
          <p:cNvPr id="11" name="TextBox 36">
            <a:extLst>
              <a:ext uri="{FF2B5EF4-FFF2-40B4-BE49-F238E27FC236}">
                <a16:creationId xmlns:a16="http://schemas.microsoft.com/office/drawing/2014/main" id="{88AB5F76-714A-70C7-BB3C-667475F25DAC}"/>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35856410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06F0F-8FC9-5E68-B0FF-5B0376408015}"/>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922FD325-8B19-993D-A227-9DB559B3BF02}"/>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2D6C5B21-B51C-B078-77FF-ED090BB249C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AAC7C742-BC19-04FA-066F-99E24BB1310E}"/>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0B64A75E-3D62-632F-D2FD-0D77F4B3B35B}"/>
              </a:ext>
            </a:extLst>
          </p:cNvPr>
          <p:cNvSpPr txBox="1"/>
          <p:nvPr/>
        </p:nvSpPr>
        <p:spPr>
          <a:xfrm>
            <a:off x="1373296" y="86979"/>
            <a:ext cx="4227576" cy="877163"/>
          </a:xfrm>
          <a:prstGeom prst="rect">
            <a:avLst/>
          </a:prstGeom>
          <a:noFill/>
        </p:spPr>
        <p:txBody>
          <a:bodyPr wrap="square" rtlCol="0">
            <a:spAutoFit/>
          </a:bodyPr>
          <a:lstStyle/>
          <a:p>
            <a:r>
              <a:rPr lang="en-AU" b="1" dirty="0">
                <a:latin typeface="Arial Narrow" pitchFamily="34" charset="0"/>
              </a:rPr>
              <a:t>37. Title - </a:t>
            </a:r>
            <a:r>
              <a:rPr lang="en-US" sz="1100" dirty="0" err="1">
                <a:latin typeface="Arial Narrow" pitchFamily="34" charset="0"/>
              </a:rPr>
              <a:t>Recognise</a:t>
            </a:r>
            <a:r>
              <a:rPr lang="en-US" sz="1100" dirty="0">
                <a:latin typeface="Arial Narrow" pitchFamily="34" charset="0"/>
              </a:rPr>
              <a:t> that some scientists predict that regional increases in primary production, due to increased global carbon dioxide concentrations, may be offset by large predicted losses in productivity around the polar regions due to ice cap contraction.</a:t>
            </a:r>
            <a:endParaRPr lang="en-US" sz="1200" dirty="0">
              <a:latin typeface="Arial Narrow" pitchFamily="34" charset="0"/>
            </a:endParaRPr>
          </a:p>
        </p:txBody>
      </p:sp>
      <p:sp>
        <p:nvSpPr>
          <p:cNvPr id="3" name="TextBox 17">
            <a:extLst>
              <a:ext uri="{FF2B5EF4-FFF2-40B4-BE49-F238E27FC236}">
                <a16:creationId xmlns:a16="http://schemas.microsoft.com/office/drawing/2014/main" id="{CD003777-535D-F6BE-FF43-94724D26BD24}"/>
              </a:ext>
            </a:extLst>
          </p:cNvPr>
          <p:cNvSpPr txBox="1"/>
          <p:nvPr/>
        </p:nvSpPr>
        <p:spPr>
          <a:xfrm>
            <a:off x="5617823" y="14341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6" name="TextBox 5">
            <a:extLst>
              <a:ext uri="{FF2B5EF4-FFF2-40B4-BE49-F238E27FC236}">
                <a16:creationId xmlns:a16="http://schemas.microsoft.com/office/drawing/2014/main" id="{1CB8016D-F4FC-445F-9F06-90F43C740376}"/>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9" name="TextBox 36">
            <a:extLst>
              <a:ext uri="{FF2B5EF4-FFF2-40B4-BE49-F238E27FC236}">
                <a16:creationId xmlns:a16="http://schemas.microsoft.com/office/drawing/2014/main" id="{27A1B42B-A947-6A91-C0A5-77A1F30AE358}"/>
              </a:ext>
            </a:extLst>
          </p:cNvPr>
          <p:cNvSpPr txBox="1"/>
          <p:nvPr/>
        </p:nvSpPr>
        <p:spPr>
          <a:xfrm>
            <a:off x="2582348"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1 Science as a Human Endeavour</a:t>
            </a:r>
            <a:endParaRPr lang="en-AU" sz="1100" b="1" dirty="0">
              <a:latin typeface="Arial Narrow" pitchFamily="34" charset="0"/>
            </a:endParaRPr>
          </a:p>
        </p:txBody>
      </p:sp>
      <p:sp>
        <p:nvSpPr>
          <p:cNvPr id="11" name="TextBox 36">
            <a:extLst>
              <a:ext uri="{FF2B5EF4-FFF2-40B4-BE49-F238E27FC236}">
                <a16:creationId xmlns:a16="http://schemas.microsoft.com/office/drawing/2014/main" id="{945E0EC6-8A49-6FB1-FA7C-47E5B2A6980A}"/>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26712585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4A5E0-9AEE-625D-3CF7-40B72182DA84}"/>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F9B5D3CB-6573-C922-53D8-E44C78C5F62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8935B6AF-3598-7E63-8AC0-EBFDD4D1C56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7AF8F69F-41DA-AE2D-BAE8-58CB4E72604C}"/>
              </a:ext>
            </a:extLst>
          </p:cNvPr>
          <p:cNvSpPr/>
          <p:nvPr/>
        </p:nvSpPr>
        <p:spPr>
          <a:xfrm>
            <a:off x="508863" y="1156566"/>
            <a:ext cx="5844292" cy="76075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CB9E88EB-5D6A-6849-ECA3-7881AE8FBA27}"/>
              </a:ext>
            </a:extLst>
          </p:cNvPr>
          <p:cNvSpPr txBox="1"/>
          <p:nvPr/>
        </p:nvSpPr>
        <p:spPr>
          <a:xfrm>
            <a:off x="1373296" y="86500"/>
            <a:ext cx="4227576" cy="1046440"/>
          </a:xfrm>
          <a:prstGeom prst="rect">
            <a:avLst/>
          </a:prstGeom>
          <a:noFill/>
        </p:spPr>
        <p:txBody>
          <a:bodyPr wrap="square" rtlCol="0">
            <a:spAutoFit/>
          </a:bodyPr>
          <a:lstStyle/>
          <a:p>
            <a:r>
              <a:rPr lang="en-AU" b="1" dirty="0">
                <a:latin typeface="Arial Narrow" pitchFamily="34" charset="0"/>
              </a:rPr>
              <a:t>38. Title - </a:t>
            </a:r>
            <a:r>
              <a:rPr lang="en-US" sz="1100" dirty="0" err="1">
                <a:latin typeface="Arial Narrow" pitchFamily="34" charset="0"/>
              </a:rPr>
              <a:t>Recognise</a:t>
            </a:r>
            <a:r>
              <a:rPr lang="en-US" sz="1100" dirty="0">
                <a:latin typeface="Arial Narrow" pitchFamily="34" charset="0"/>
              </a:rPr>
              <a:t> that maximum sustainable yield (MSY) has been one of the most influential concepts to inform fish stock management, although it has been </a:t>
            </a:r>
            <a:r>
              <a:rPr lang="en-US" sz="1100" dirty="0" err="1">
                <a:latin typeface="Arial Narrow" pitchFamily="34" charset="0"/>
              </a:rPr>
              <a:t>criticised</a:t>
            </a:r>
            <a:r>
              <a:rPr lang="en-US" sz="1100" dirty="0">
                <a:latin typeface="Arial Narrow" pitchFamily="34" charset="0"/>
              </a:rPr>
              <a:t> as a fisheries management tool as it ignores the size and age of the animal being harvested, its reproductive status and the effects of fishing on the ecosystem more broadly.</a:t>
            </a:r>
            <a:endParaRPr lang="en-US" sz="1200" dirty="0">
              <a:latin typeface="Arial Narrow" pitchFamily="34" charset="0"/>
            </a:endParaRPr>
          </a:p>
        </p:txBody>
      </p:sp>
      <p:sp>
        <p:nvSpPr>
          <p:cNvPr id="3" name="TextBox 17">
            <a:extLst>
              <a:ext uri="{FF2B5EF4-FFF2-40B4-BE49-F238E27FC236}">
                <a16:creationId xmlns:a16="http://schemas.microsoft.com/office/drawing/2014/main" id="{09A6537E-FB6D-B4BB-B5B3-D78DA44C657E}"/>
              </a:ext>
            </a:extLst>
          </p:cNvPr>
          <p:cNvSpPr txBox="1"/>
          <p:nvPr/>
        </p:nvSpPr>
        <p:spPr>
          <a:xfrm>
            <a:off x="5617822" y="202745"/>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6" name="TextBox 5">
            <a:extLst>
              <a:ext uri="{FF2B5EF4-FFF2-40B4-BE49-F238E27FC236}">
                <a16:creationId xmlns:a16="http://schemas.microsoft.com/office/drawing/2014/main" id="{2681EAEA-68C7-5A1F-43A5-09E9D973E54A}"/>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9" name="TextBox 36">
            <a:extLst>
              <a:ext uri="{FF2B5EF4-FFF2-40B4-BE49-F238E27FC236}">
                <a16:creationId xmlns:a16="http://schemas.microsoft.com/office/drawing/2014/main" id="{ABE26BAD-9F92-1DDF-8E72-C7C33F5F575C}"/>
              </a:ext>
            </a:extLst>
          </p:cNvPr>
          <p:cNvSpPr txBox="1"/>
          <p:nvPr/>
        </p:nvSpPr>
        <p:spPr>
          <a:xfrm>
            <a:off x="2582348"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1 Science as a Human Endeavour</a:t>
            </a:r>
            <a:endParaRPr lang="en-AU" sz="1100" b="1" dirty="0">
              <a:latin typeface="Arial Narrow" pitchFamily="34" charset="0"/>
            </a:endParaRPr>
          </a:p>
        </p:txBody>
      </p:sp>
      <p:sp>
        <p:nvSpPr>
          <p:cNvPr id="11" name="TextBox 36">
            <a:extLst>
              <a:ext uri="{FF2B5EF4-FFF2-40B4-BE49-F238E27FC236}">
                <a16:creationId xmlns:a16="http://schemas.microsoft.com/office/drawing/2014/main" id="{E06D5BED-1D8E-C207-7411-F43B074D3E3C}"/>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926244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96499" y="56319"/>
            <a:ext cx="4306057" cy="923330"/>
          </a:xfrm>
          <a:prstGeom prst="rect">
            <a:avLst/>
          </a:prstGeom>
          <a:noFill/>
        </p:spPr>
        <p:txBody>
          <a:bodyPr wrap="square" rtlCol="0">
            <a:spAutoFit/>
          </a:bodyPr>
          <a:lstStyle/>
          <a:p>
            <a:r>
              <a:rPr lang="en-US" b="1" dirty="0">
                <a:latin typeface="Arial Narrow" pitchFamily="34" charset="0"/>
              </a:rPr>
              <a:t>4. Gone </a:t>
            </a:r>
            <a:r>
              <a:rPr lang="en-US" b="1" dirty="0" err="1">
                <a:latin typeface="Arial Narrow" pitchFamily="34" charset="0"/>
              </a:rPr>
              <a:t>OverFish’n</a:t>
            </a:r>
            <a:r>
              <a:rPr lang="en-US" b="1" dirty="0">
                <a:latin typeface="Arial Narrow" pitchFamily="34" charset="0"/>
              </a:rPr>
              <a:t> – </a:t>
            </a:r>
            <a:r>
              <a:rPr lang="en-US" sz="1200" dirty="0">
                <a:latin typeface="Arial Narrow" panose="020B0606020202030204" pitchFamily="34" charset="0"/>
              </a:rPr>
              <a:t>Describe causes for the decline in world fisheries, including overfishing, destructive fishing practices, industrial fishing, illegal fishing, fishing down the food chain, pollution, climate change, habitat destruction and shifting baselines.</a:t>
            </a:r>
            <a:endParaRPr lang="en-US" sz="1200" i="1" dirty="0">
              <a:latin typeface="Arial Narrow" pitchFamily="34" charset="0"/>
            </a:endParaRPr>
          </a:p>
        </p:txBody>
      </p:sp>
      <p:sp>
        <p:nvSpPr>
          <p:cNvPr id="32" name="Rectangle 31">
            <a:extLst>
              <a:ext uri="{FF2B5EF4-FFF2-40B4-BE49-F238E27FC236}">
                <a16:creationId xmlns:a16="http://schemas.microsoft.com/office/drawing/2014/main" id="{E884C552-B041-45A6-B8A0-C74CD483A572}"/>
              </a:ext>
            </a:extLst>
          </p:cNvPr>
          <p:cNvSpPr/>
          <p:nvPr/>
        </p:nvSpPr>
        <p:spPr>
          <a:xfrm>
            <a:off x="438352" y="8463013"/>
            <a:ext cx="5978763" cy="507831"/>
          </a:xfrm>
          <a:prstGeom prst="rect">
            <a:avLst/>
          </a:prstGeom>
        </p:spPr>
        <p:txBody>
          <a:bodyPr wrap="square">
            <a:spAutoFit/>
          </a:bodyPr>
          <a:lstStyle/>
          <a:p>
            <a:r>
              <a:rPr lang="en-AU" sz="600" baseline="30000" dirty="0">
                <a:latin typeface="Arial Narrow" panose="020B0606020202030204" pitchFamily="34" charset="0"/>
              </a:rPr>
              <a:t>[1]  </a:t>
            </a:r>
            <a:r>
              <a:rPr lang="en-US" sz="600" dirty="0">
                <a:latin typeface="Arial Narrow" panose="020B0606020202030204" pitchFamily="34" charset="0"/>
              </a:rPr>
              <a:t>FAO (2018). </a:t>
            </a:r>
            <a:r>
              <a:rPr lang="en-US" sz="600" i="1" dirty="0">
                <a:latin typeface="Arial Narrow" panose="020B0606020202030204" pitchFamily="34" charset="0"/>
              </a:rPr>
              <a:t>The State of World Fisheries and Aquaculture 2018 - Meeting the sustainable development goals</a:t>
            </a:r>
            <a:r>
              <a:rPr lang="en-US" sz="600" dirty="0">
                <a:latin typeface="Arial Narrow" panose="020B0606020202030204" pitchFamily="34" charset="0"/>
              </a:rPr>
              <a:t>. Rome. </a:t>
            </a:r>
            <a:r>
              <a:rPr lang="en-US" sz="600" dirty="0" err="1">
                <a:latin typeface="Arial Narrow" panose="020B0606020202030204" pitchFamily="34" charset="0"/>
              </a:rPr>
              <a:t>Licence</a:t>
            </a:r>
            <a:r>
              <a:rPr lang="en-US" sz="600" dirty="0">
                <a:latin typeface="Arial Narrow" panose="020B0606020202030204" pitchFamily="34" charset="0"/>
              </a:rPr>
              <a:t>: CC BY-NC-SA 3.0 IGO.</a:t>
            </a:r>
          </a:p>
          <a:p>
            <a:r>
              <a:rPr lang="en-US" sz="600" baseline="30000" dirty="0">
                <a:latin typeface="Arial Narrow" panose="020B0606020202030204" pitchFamily="34" charset="0"/>
              </a:rPr>
              <a:t>[2] </a:t>
            </a:r>
            <a:r>
              <a:rPr lang="en-US" sz="600" dirty="0" err="1">
                <a:latin typeface="Arial Narrow" panose="020B0606020202030204" pitchFamily="34" charset="0"/>
              </a:rPr>
              <a:t>Searchinger</a:t>
            </a:r>
            <a:r>
              <a:rPr lang="en-US" sz="600" dirty="0">
                <a:latin typeface="Arial Narrow" panose="020B0606020202030204" pitchFamily="34" charset="0"/>
              </a:rPr>
              <a:t>, T., Waite, R., Hanson, C. and Ranganathan, J. (2018). World Resources Report: Creating a Sustainable Food Future. A Menu of Solutions to Feed Nearly 10 Billion People by 2050. World Resources Institute. Washington DC. USA. p.9    https://www.wri.org/our-work/project/world-resources-report/world-resources-report-creating-sustainable-food-future</a:t>
            </a:r>
          </a:p>
          <a:p>
            <a:endParaRPr lang="en-US" sz="900" dirty="0">
              <a:latin typeface="Arial Narrow" panose="020B0606020202030204" pitchFamily="34" charset="0"/>
            </a:endParaRPr>
          </a:p>
        </p:txBody>
      </p:sp>
      <p:sp>
        <p:nvSpPr>
          <p:cNvPr id="22" name="Rectangle 21">
            <a:extLst>
              <a:ext uri="{FF2B5EF4-FFF2-40B4-BE49-F238E27FC236}">
                <a16:creationId xmlns:a16="http://schemas.microsoft.com/office/drawing/2014/main" id="{C20D0CB6-8FB8-47C5-9B6F-1636AFF29CFB}"/>
              </a:ext>
            </a:extLst>
          </p:cNvPr>
          <p:cNvSpPr/>
          <p:nvPr/>
        </p:nvSpPr>
        <p:spPr>
          <a:xfrm>
            <a:off x="516945" y="3962281"/>
            <a:ext cx="5836124" cy="31376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23" name="Rectangle 22">
            <a:extLst>
              <a:ext uri="{FF2B5EF4-FFF2-40B4-BE49-F238E27FC236}">
                <a16:creationId xmlns:a16="http://schemas.microsoft.com/office/drawing/2014/main" id="{4CEE6B8E-0D81-447A-9657-DFE08592FF0A}"/>
              </a:ext>
            </a:extLst>
          </p:cNvPr>
          <p:cNvSpPr/>
          <p:nvPr/>
        </p:nvSpPr>
        <p:spPr>
          <a:xfrm>
            <a:off x="496533" y="3977153"/>
            <a:ext cx="5900157" cy="276999"/>
          </a:xfrm>
          <a:prstGeom prst="rect">
            <a:avLst/>
          </a:prstGeom>
        </p:spPr>
        <p:txBody>
          <a:bodyPr wrap="square">
            <a:spAutoFit/>
          </a:bodyPr>
          <a:lstStyle/>
          <a:p>
            <a:r>
              <a:rPr lang="en-AU" sz="1200" b="1" dirty="0">
                <a:latin typeface="Arial Narrow" panose="020B0606020202030204" pitchFamily="34" charset="0"/>
              </a:rPr>
              <a:t>Q. What percentage of global fish stocks were ‘overfished’ in 1975? Ans. </a:t>
            </a:r>
          </a:p>
        </p:txBody>
      </p:sp>
      <p:sp>
        <p:nvSpPr>
          <p:cNvPr id="24" name="Rectangle 23">
            <a:extLst>
              <a:ext uri="{FF2B5EF4-FFF2-40B4-BE49-F238E27FC236}">
                <a16:creationId xmlns:a16="http://schemas.microsoft.com/office/drawing/2014/main" id="{1983B064-B0F8-4987-9593-DA41CE2A9AA7}"/>
              </a:ext>
            </a:extLst>
          </p:cNvPr>
          <p:cNvSpPr/>
          <p:nvPr/>
        </p:nvSpPr>
        <p:spPr>
          <a:xfrm>
            <a:off x="4941168" y="4005466"/>
            <a:ext cx="1372892" cy="21731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~10%</a:t>
            </a:r>
          </a:p>
        </p:txBody>
      </p:sp>
      <p:sp>
        <p:nvSpPr>
          <p:cNvPr id="25" name="Rectangle 24">
            <a:extLst>
              <a:ext uri="{FF2B5EF4-FFF2-40B4-BE49-F238E27FC236}">
                <a16:creationId xmlns:a16="http://schemas.microsoft.com/office/drawing/2014/main" id="{ABBEE49F-4334-4892-8362-23A0F38C50EB}"/>
              </a:ext>
            </a:extLst>
          </p:cNvPr>
          <p:cNvSpPr/>
          <p:nvPr/>
        </p:nvSpPr>
        <p:spPr>
          <a:xfrm>
            <a:off x="516945" y="4359752"/>
            <a:ext cx="5836124" cy="31376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26" name="Rectangle 25">
            <a:extLst>
              <a:ext uri="{FF2B5EF4-FFF2-40B4-BE49-F238E27FC236}">
                <a16:creationId xmlns:a16="http://schemas.microsoft.com/office/drawing/2014/main" id="{E3234D3A-D613-420B-A3BC-6725FFD7CA20}"/>
              </a:ext>
            </a:extLst>
          </p:cNvPr>
          <p:cNvSpPr/>
          <p:nvPr/>
        </p:nvSpPr>
        <p:spPr>
          <a:xfrm>
            <a:off x="496533" y="4374624"/>
            <a:ext cx="5900157" cy="276999"/>
          </a:xfrm>
          <a:prstGeom prst="rect">
            <a:avLst/>
          </a:prstGeom>
        </p:spPr>
        <p:txBody>
          <a:bodyPr wrap="square">
            <a:spAutoFit/>
          </a:bodyPr>
          <a:lstStyle/>
          <a:p>
            <a:r>
              <a:rPr lang="en-AU" sz="1200" b="1" dirty="0">
                <a:latin typeface="Arial Narrow" panose="020B0606020202030204" pitchFamily="34" charset="0"/>
              </a:rPr>
              <a:t>Q. What percentage of global fish stocks were ‘overfished’ in 2015? Ans. </a:t>
            </a:r>
          </a:p>
        </p:txBody>
      </p:sp>
      <p:sp>
        <p:nvSpPr>
          <p:cNvPr id="27" name="Rectangle 26">
            <a:extLst>
              <a:ext uri="{FF2B5EF4-FFF2-40B4-BE49-F238E27FC236}">
                <a16:creationId xmlns:a16="http://schemas.microsoft.com/office/drawing/2014/main" id="{3B445B35-15E9-47E8-BF60-7A566C96AA83}"/>
              </a:ext>
            </a:extLst>
          </p:cNvPr>
          <p:cNvSpPr/>
          <p:nvPr/>
        </p:nvSpPr>
        <p:spPr>
          <a:xfrm>
            <a:off x="4941168" y="4396520"/>
            <a:ext cx="1372891" cy="23239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~30%</a:t>
            </a:r>
          </a:p>
        </p:txBody>
      </p:sp>
      <p:sp>
        <p:nvSpPr>
          <p:cNvPr id="28" name="TextBox 27">
            <a:extLst>
              <a:ext uri="{FF2B5EF4-FFF2-40B4-BE49-F238E27FC236}">
                <a16:creationId xmlns:a16="http://schemas.microsoft.com/office/drawing/2014/main" id="{34A8FD1F-CFE2-4C3F-94EF-8B7E89AEDF31}"/>
              </a:ext>
            </a:extLst>
          </p:cNvPr>
          <p:cNvSpPr txBox="1"/>
          <p:nvPr/>
        </p:nvSpPr>
        <p:spPr>
          <a:xfrm>
            <a:off x="477866" y="3726580"/>
            <a:ext cx="6394731" cy="215444"/>
          </a:xfrm>
          <a:prstGeom prst="rect">
            <a:avLst/>
          </a:prstGeom>
          <a:noFill/>
        </p:spPr>
        <p:txBody>
          <a:bodyPr wrap="square" rtlCol="0">
            <a:spAutoFit/>
          </a:bodyPr>
          <a:lstStyle/>
          <a:p>
            <a:r>
              <a:rPr lang="en-AU" sz="800" b="1" dirty="0">
                <a:latin typeface="Arial Narrow" panose="020B0606020202030204" pitchFamily="34" charset="0"/>
              </a:rPr>
              <a:t>Figure 1: Global trends in the state of world marine fish stocks, 1974-2015. The percentage of overfished stocks (in grey) is increasing</a:t>
            </a:r>
            <a:r>
              <a:rPr lang="en-AU" sz="800" b="1" baseline="30000" dirty="0">
                <a:latin typeface="Arial Narrow" panose="020B0606020202030204" pitchFamily="34" charset="0"/>
              </a:rPr>
              <a:t>[1][2]</a:t>
            </a:r>
            <a:r>
              <a:rPr lang="en-AU" sz="800" b="1" dirty="0">
                <a:latin typeface="Arial Narrow" panose="020B0606020202030204" pitchFamily="34" charset="0"/>
              </a:rPr>
              <a:t>.</a:t>
            </a:r>
          </a:p>
        </p:txBody>
      </p:sp>
      <p:cxnSp>
        <p:nvCxnSpPr>
          <p:cNvPr id="29" name="Straight Connector 28">
            <a:extLst>
              <a:ext uri="{FF2B5EF4-FFF2-40B4-BE49-F238E27FC236}">
                <a16:creationId xmlns:a16="http://schemas.microsoft.com/office/drawing/2014/main" id="{1F8687A2-028B-4C9A-B871-1166EB74C94B}"/>
              </a:ext>
            </a:extLst>
          </p:cNvPr>
          <p:cNvCxnSpPr>
            <a:cxnSpLocks/>
          </p:cNvCxnSpPr>
          <p:nvPr/>
        </p:nvCxnSpPr>
        <p:spPr>
          <a:xfrm flipH="1">
            <a:off x="511947" y="4727374"/>
            <a:ext cx="58654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F9F6DC67-0975-4EC2-B0B2-749F4861A401}"/>
              </a:ext>
            </a:extLst>
          </p:cNvPr>
          <p:cNvSpPr/>
          <p:nvPr/>
        </p:nvSpPr>
        <p:spPr>
          <a:xfrm>
            <a:off x="523034" y="4773552"/>
            <a:ext cx="5857448" cy="277000"/>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bg1"/>
              </a:solidFill>
              <a:latin typeface="Arial Narrow" panose="020B0606020202030204" pitchFamily="34" charset="0"/>
            </a:endParaRPr>
          </a:p>
        </p:txBody>
      </p:sp>
      <p:sp>
        <p:nvSpPr>
          <p:cNvPr id="35" name="Rectangle 34">
            <a:extLst>
              <a:ext uri="{FF2B5EF4-FFF2-40B4-BE49-F238E27FC236}">
                <a16:creationId xmlns:a16="http://schemas.microsoft.com/office/drawing/2014/main" id="{76A703B4-D5D6-45A5-9CCF-9D30E579979C}"/>
              </a:ext>
            </a:extLst>
          </p:cNvPr>
          <p:cNvSpPr/>
          <p:nvPr/>
        </p:nvSpPr>
        <p:spPr>
          <a:xfrm>
            <a:off x="476302" y="4772095"/>
            <a:ext cx="6146453" cy="276999"/>
          </a:xfrm>
          <a:prstGeom prst="rect">
            <a:avLst/>
          </a:prstGeom>
        </p:spPr>
        <p:txBody>
          <a:bodyPr wrap="square">
            <a:spAutoFit/>
          </a:bodyPr>
          <a:lstStyle/>
          <a:p>
            <a:r>
              <a:rPr lang="en-AU" sz="1200" b="1" dirty="0">
                <a:solidFill>
                  <a:schemeClr val="bg1"/>
                </a:solidFill>
                <a:latin typeface="Arial Narrow" panose="020B0606020202030204" pitchFamily="34" charset="0"/>
              </a:rPr>
              <a:t>Activity: Draw a PIE CHART and LEGEND to illustrate Figure 1 data for 1975 (left) and 2015 (right)</a:t>
            </a:r>
          </a:p>
        </p:txBody>
      </p:sp>
      <p:sp>
        <p:nvSpPr>
          <p:cNvPr id="10" name="TextBox 9">
            <a:extLst>
              <a:ext uri="{FF2B5EF4-FFF2-40B4-BE49-F238E27FC236}">
                <a16:creationId xmlns:a16="http://schemas.microsoft.com/office/drawing/2014/main" id="{B9A40AD4-10C2-49F1-8DA1-F29B12717998}"/>
              </a:ext>
            </a:extLst>
          </p:cNvPr>
          <p:cNvSpPr txBox="1"/>
          <p:nvPr/>
        </p:nvSpPr>
        <p:spPr>
          <a:xfrm>
            <a:off x="1386838" y="5612306"/>
            <a:ext cx="914400" cy="369332"/>
          </a:xfrm>
          <a:prstGeom prst="rect">
            <a:avLst/>
          </a:prstGeom>
          <a:noFill/>
        </p:spPr>
        <p:txBody>
          <a:bodyPr wrap="square" rtlCol="0">
            <a:spAutoFit/>
          </a:bodyPr>
          <a:lstStyle/>
          <a:p>
            <a:r>
              <a:rPr lang="en-AU" b="1" dirty="0">
                <a:latin typeface="Arial Narrow" panose="020B0606020202030204" pitchFamily="34" charset="0"/>
              </a:rPr>
              <a:t>1975</a:t>
            </a:r>
          </a:p>
        </p:txBody>
      </p:sp>
      <p:sp>
        <p:nvSpPr>
          <p:cNvPr id="36" name="TextBox 35">
            <a:extLst>
              <a:ext uri="{FF2B5EF4-FFF2-40B4-BE49-F238E27FC236}">
                <a16:creationId xmlns:a16="http://schemas.microsoft.com/office/drawing/2014/main" id="{BF5F83A1-41EB-4051-B140-9099DE486AB3}"/>
              </a:ext>
            </a:extLst>
          </p:cNvPr>
          <p:cNvSpPr txBox="1"/>
          <p:nvPr/>
        </p:nvSpPr>
        <p:spPr>
          <a:xfrm>
            <a:off x="3787629" y="5613528"/>
            <a:ext cx="914400" cy="369332"/>
          </a:xfrm>
          <a:prstGeom prst="rect">
            <a:avLst/>
          </a:prstGeom>
          <a:noFill/>
        </p:spPr>
        <p:txBody>
          <a:bodyPr wrap="square" rtlCol="0">
            <a:spAutoFit/>
          </a:bodyPr>
          <a:lstStyle/>
          <a:p>
            <a:r>
              <a:rPr lang="en-AU" b="1" dirty="0">
                <a:latin typeface="Arial Narrow" panose="020B0606020202030204" pitchFamily="34" charset="0"/>
              </a:rPr>
              <a:t>2015</a:t>
            </a:r>
          </a:p>
        </p:txBody>
      </p:sp>
      <p:sp>
        <p:nvSpPr>
          <p:cNvPr id="30" name="TextBox 29">
            <a:extLst>
              <a:ext uri="{FF2B5EF4-FFF2-40B4-BE49-F238E27FC236}">
                <a16:creationId xmlns:a16="http://schemas.microsoft.com/office/drawing/2014/main" id="{D07B93E3-A5A4-4C44-8B3C-7D9EEEB5CE84}"/>
              </a:ext>
            </a:extLst>
          </p:cNvPr>
          <p:cNvSpPr txBox="1"/>
          <p:nvPr/>
        </p:nvSpPr>
        <p:spPr>
          <a:xfrm>
            <a:off x="444292" y="5055867"/>
            <a:ext cx="6077231" cy="338554"/>
          </a:xfrm>
          <a:prstGeom prst="rect">
            <a:avLst/>
          </a:prstGeom>
          <a:noFill/>
        </p:spPr>
        <p:txBody>
          <a:bodyPr wrap="square" rtlCol="0">
            <a:spAutoFit/>
          </a:bodyPr>
          <a:lstStyle/>
          <a:p>
            <a:r>
              <a:rPr lang="en-AU" sz="800" i="1" dirty="0">
                <a:latin typeface="Arial Narrow" panose="020B0606020202030204" pitchFamily="34" charset="0"/>
              </a:rPr>
              <a:t>Note: </a:t>
            </a:r>
            <a:r>
              <a:rPr lang="en-AU" sz="800" dirty="0">
                <a:latin typeface="Arial Narrow" panose="020B0606020202030204" pitchFamily="34" charset="0"/>
              </a:rPr>
              <a:t>if you want to know how many degrees of the circle equals the percentage of a piece of the pie, simply divide 360 (the number of degrees in a circle) by 100 to get 3.6 (thus 3.6° equals 1% of the pie), and then multiply the percentage of a piece of the pie by 3.6 (e.g. if the percentage is 50%, 50 x 3.6 = 180°). </a:t>
            </a:r>
          </a:p>
        </p:txBody>
      </p:sp>
      <p:pic>
        <p:nvPicPr>
          <p:cNvPr id="4" name="Picture 3">
            <a:extLst>
              <a:ext uri="{FF2B5EF4-FFF2-40B4-BE49-F238E27FC236}">
                <a16:creationId xmlns:a16="http://schemas.microsoft.com/office/drawing/2014/main" id="{4548EA46-BC96-4F0D-9036-9EE9B8C7DA05}"/>
              </a:ext>
            </a:extLst>
          </p:cNvPr>
          <p:cNvPicPr>
            <a:picLocks noChangeAspect="1"/>
          </p:cNvPicPr>
          <p:nvPr/>
        </p:nvPicPr>
        <p:blipFill rotWithShape="1">
          <a:blip r:embed="rId3"/>
          <a:srcRect l="21148" t="2834" r="20925" b="2996"/>
          <a:stretch/>
        </p:blipFill>
        <p:spPr>
          <a:xfrm>
            <a:off x="467654" y="6032208"/>
            <a:ext cx="2324894" cy="2274780"/>
          </a:xfrm>
          <a:prstGeom prst="rect">
            <a:avLst/>
          </a:prstGeom>
        </p:spPr>
      </p:pic>
      <p:sp>
        <p:nvSpPr>
          <p:cNvPr id="37" name="Oval 36">
            <a:extLst>
              <a:ext uri="{FF2B5EF4-FFF2-40B4-BE49-F238E27FC236}">
                <a16:creationId xmlns:a16="http://schemas.microsoft.com/office/drawing/2014/main" id="{08B613AA-6413-4A25-A781-0FD21A09006F}"/>
              </a:ext>
            </a:extLst>
          </p:cNvPr>
          <p:cNvSpPr/>
          <p:nvPr/>
        </p:nvSpPr>
        <p:spPr>
          <a:xfrm>
            <a:off x="553797" y="6082714"/>
            <a:ext cx="2160240" cy="217880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67971D40-5F10-4575-92F0-9A4C2D29B988}"/>
              </a:ext>
            </a:extLst>
          </p:cNvPr>
          <p:cNvPicPr>
            <a:picLocks noChangeAspect="1"/>
          </p:cNvPicPr>
          <p:nvPr/>
        </p:nvPicPr>
        <p:blipFill rotWithShape="1">
          <a:blip r:embed="rId4"/>
          <a:srcRect l="21444" t="3698" r="20806" b="3719"/>
          <a:stretch/>
        </p:blipFill>
        <p:spPr>
          <a:xfrm>
            <a:off x="2837787" y="6036792"/>
            <a:ext cx="2380168" cy="2296613"/>
          </a:xfrm>
          <a:prstGeom prst="rect">
            <a:avLst/>
          </a:prstGeom>
        </p:spPr>
      </p:pic>
      <p:sp>
        <p:nvSpPr>
          <p:cNvPr id="38" name="Oval 37">
            <a:extLst>
              <a:ext uri="{FF2B5EF4-FFF2-40B4-BE49-F238E27FC236}">
                <a16:creationId xmlns:a16="http://schemas.microsoft.com/office/drawing/2014/main" id="{2F689EE2-9150-440D-9993-0E3146FBA5FE}"/>
              </a:ext>
            </a:extLst>
          </p:cNvPr>
          <p:cNvSpPr/>
          <p:nvPr/>
        </p:nvSpPr>
        <p:spPr>
          <a:xfrm>
            <a:off x="2933290" y="6095694"/>
            <a:ext cx="2160240" cy="217880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AFD31274-268D-4196-8366-5D454E4CCD3E}"/>
              </a:ext>
            </a:extLst>
          </p:cNvPr>
          <p:cNvSpPr/>
          <p:nvPr/>
        </p:nvSpPr>
        <p:spPr>
          <a:xfrm>
            <a:off x="5248715" y="6224202"/>
            <a:ext cx="354838" cy="338555"/>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TextBox 40">
            <a:extLst>
              <a:ext uri="{FF2B5EF4-FFF2-40B4-BE49-F238E27FC236}">
                <a16:creationId xmlns:a16="http://schemas.microsoft.com/office/drawing/2014/main" id="{4E2154CB-481B-428C-BA9B-EF452B40EC62}"/>
              </a:ext>
            </a:extLst>
          </p:cNvPr>
          <p:cNvSpPr txBox="1"/>
          <p:nvPr/>
        </p:nvSpPr>
        <p:spPr>
          <a:xfrm>
            <a:off x="5603553" y="6090167"/>
            <a:ext cx="1256257" cy="646331"/>
          </a:xfrm>
          <a:prstGeom prst="rect">
            <a:avLst/>
          </a:prstGeom>
          <a:noFill/>
        </p:spPr>
        <p:txBody>
          <a:bodyPr wrap="square" rtlCol="0">
            <a:spAutoFit/>
          </a:bodyPr>
          <a:lstStyle/>
          <a:p>
            <a:r>
              <a:rPr lang="en-AU" sz="1200" b="1" dirty="0">
                <a:solidFill>
                  <a:schemeClr val="tx1">
                    <a:lumMod val="65000"/>
                    <a:lumOff val="35000"/>
                  </a:schemeClr>
                </a:solidFill>
                <a:latin typeface="Arial Narrow" panose="020B0606020202030204" pitchFamily="34" charset="0"/>
              </a:rPr>
              <a:t>Fully but sustainably fished</a:t>
            </a:r>
          </a:p>
        </p:txBody>
      </p:sp>
      <p:sp>
        <p:nvSpPr>
          <p:cNvPr id="44" name="TextBox 43">
            <a:extLst>
              <a:ext uri="{FF2B5EF4-FFF2-40B4-BE49-F238E27FC236}">
                <a16:creationId xmlns:a16="http://schemas.microsoft.com/office/drawing/2014/main" id="{08027178-1A6E-426E-BEC1-3C3FE22D9DE7}"/>
              </a:ext>
            </a:extLst>
          </p:cNvPr>
          <p:cNvSpPr txBox="1"/>
          <p:nvPr/>
        </p:nvSpPr>
        <p:spPr>
          <a:xfrm>
            <a:off x="5391690" y="5619453"/>
            <a:ext cx="1121267" cy="369332"/>
          </a:xfrm>
          <a:prstGeom prst="rect">
            <a:avLst/>
          </a:prstGeom>
          <a:noFill/>
        </p:spPr>
        <p:txBody>
          <a:bodyPr wrap="square" rtlCol="0">
            <a:spAutoFit/>
          </a:bodyPr>
          <a:lstStyle/>
          <a:p>
            <a:r>
              <a:rPr lang="en-AU" b="1" dirty="0">
                <a:latin typeface="Arial Narrow" panose="020B0606020202030204" pitchFamily="34" charset="0"/>
              </a:rPr>
              <a:t>Legend</a:t>
            </a:r>
          </a:p>
        </p:txBody>
      </p:sp>
      <p:sp>
        <p:nvSpPr>
          <p:cNvPr id="47" name="Rectangle 46">
            <a:extLst>
              <a:ext uri="{FF2B5EF4-FFF2-40B4-BE49-F238E27FC236}">
                <a16:creationId xmlns:a16="http://schemas.microsoft.com/office/drawing/2014/main" id="{82DCC90B-D73A-47C3-87CB-68150B6C49A3}"/>
              </a:ext>
            </a:extLst>
          </p:cNvPr>
          <p:cNvSpPr/>
          <p:nvPr/>
        </p:nvSpPr>
        <p:spPr>
          <a:xfrm>
            <a:off x="5257656" y="6956799"/>
            <a:ext cx="354838" cy="33855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47">
            <a:extLst>
              <a:ext uri="{FF2B5EF4-FFF2-40B4-BE49-F238E27FC236}">
                <a16:creationId xmlns:a16="http://schemas.microsoft.com/office/drawing/2014/main" id="{3B92FF84-4CB2-4FBC-8D6A-2A9383DAA41C}"/>
              </a:ext>
            </a:extLst>
          </p:cNvPr>
          <p:cNvSpPr/>
          <p:nvPr/>
        </p:nvSpPr>
        <p:spPr>
          <a:xfrm>
            <a:off x="5257656" y="7689396"/>
            <a:ext cx="354838" cy="338555"/>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TextBox 48">
            <a:extLst>
              <a:ext uri="{FF2B5EF4-FFF2-40B4-BE49-F238E27FC236}">
                <a16:creationId xmlns:a16="http://schemas.microsoft.com/office/drawing/2014/main" id="{1311A6AF-5D4F-4978-A87A-D922F4081F0F}"/>
              </a:ext>
            </a:extLst>
          </p:cNvPr>
          <p:cNvSpPr txBox="1"/>
          <p:nvPr/>
        </p:nvSpPr>
        <p:spPr>
          <a:xfrm>
            <a:off x="5622414" y="7625916"/>
            <a:ext cx="714956" cy="461665"/>
          </a:xfrm>
          <a:prstGeom prst="rect">
            <a:avLst/>
          </a:prstGeom>
          <a:noFill/>
        </p:spPr>
        <p:txBody>
          <a:bodyPr wrap="square" rtlCol="0">
            <a:spAutoFit/>
          </a:bodyPr>
          <a:lstStyle/>
          <a:p>
            <a:r>
              <a:rPr lang="en-AU" sz="1200" b="1" dirty="0">
                <a:solidFill>
                  <a:schemeClr val="tx1">
                    <a:lumMod val="65000"/>
                    <a:lumOff val="35000"/>
                  </a:schemeClr>
                </a:solidFill>
                <a:latin typeface="Arial Narrow" panose="020B0606020202030204" pitchFamily="34" charset="0"/>
              </a:rPr>
              <a:t>Over-fished</a:t>
            </a:r>
          </a:p>
        </p:txBody>
      </p:sp>
      <p:sp>
        <p:nvSpPr>
          <p:cNvPr id="40" name="TextBox 39">
            <a:extLst>
              <a:ext uri="{FF2B5EF4-FFF2-40B4-BE49-F238E27FC236}">
                <a16:creationId xmlns:a16="http://schemas.microsoft.com/office/drawing/2014/main" id="{DE351763-8F30-4F36-93A4-DCEF2E7A8BF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13" name="Picture 12">
            <a:extLst>
              <a:ext uri="{FF2B5EF4-FFF2-40B4-BE49-F238E27FC236}">
                <a16:creationId xmlns:a16="http://schemas.microsoft.com/office/drawing/2014/main" id="{F66EAC01-DEAC-4C44-8C12-9DB653876EF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0"/>
                    </a14:imgEffect>
                    <a14:imgEffect>
                      <a14:brightnessContrast contrast="40000"/>
                    </a14:imgEffect>
                  </a14:imgLayer>
                </a14:imgProps>
              </a:ext>
            </a:extLst>
          </a:blip>
          <a:srcRect b="12500"/>
          <a:stretch/>
        </p:blipFill>
        <p:spPr>
          <a:xfrm>
            <a:off x="643426" y="1048669"/>
            <a:ext cx="5742317" cy="2649302"/>
          </a:xfrm>
          <a:prstGeom prst="rect">
            <a:avLst/>
          </a:prstGeom>
        </p:spPr>
      </p:pic>
      <p:sp>
        <p:nvSpPr>
          <p:cNvPr id="45" name="TextBox 44">
            <a:extLst>
              <a:ext uri="{FF2B5EF4-FFF2-40B4-BE49-F238E27FC236}">
                <a16:creationId xmlns:a16="http://schemas.microsoft.com/office/drawing/2014/main" id="{9C6E60CA-AD46-4CB9-90F8-6D975F5F4352}"/>
              </a:ext>
            </a:extLst>
          </p:cNvPr>
          <p:cNvSpPr txBox="1"/>
          <p:nvPr/>
        </p:nvSpPr>
        <p:spPr>
          <a:xfrm>
            <a:off x="5612494" y="6879678"/>
            <a:ext cx="804621" cy="461665"/>
          </a:xfrm>
          <a:prstGeom prst="rect">
            <a:avLst/>
          </a:prstGeom>
          <a:noFill/>
        </p:spPr>
        <p:txBody>
          <a:bodyPr wrap="square" rtlCol="0">
            <a:spAutoFit/>
          </a:bodyPr>
          <a:lstStyle/>
          <a:p>
            <a:r>
              <a:rPr lang="en-AU" sz="1200" b="1" dirty="0">
                <a:solidFill>
                  <a:schemeClr val="tx1">
                    <a:lumMod val="65000"/>
                    <a:lumOff val="35000"/>
                  </a:schemeClr>
                </a:solidFill>
                <a:latin typeface="Arial Narrow" panose="020B0606020202030204" pitchFamily="34" charset="0"/>
              </a:rPr>
              <a:t>Not fully-fished</a:t>
            </a:r>
          </a:p>
        </p:txBody>
      </p:sp>
      <p:cxnSp>
        <p:nvCxnSpPr>
          <p:cNvPr id="2" name="Straight Connector 1">
            <a:extLst>
              <a:ext uri="{FF2B5EF4-FFF2-40B4-BE49-F238E27FC236}">
                <a16:creationId xmlns:a16="http://schemas.microsoft.com/office/drawing/2014/main" id="{9E510D3A-6506-3555-8F06-E2CDB39E5141}"/>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1711DD6F-FAA2-EE0B-2DD3-8BAF3948FDAD}"/>
              </a:ext>
            </a:extLst>
          </p:cNvPr>
          <p:cNvSpPr txBox="1"/>
          <p:nvPr/>
        </p:nvSpPr>
        <p:spPr>
          <a:xfrm>
            <a:off x="2582348"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Fisheries &amp; Population Dynamics</a:t>
            </a:r>
            <a:endParaRPr lang="en-AU" sz="1100" b="1" dirty="0">
              <a:latin typeface="Arial Narrow" pitchFamily="34" charset="0"/>
            </a:endParaRPr>
          </a:p>
        </p:txBody>
      </p:sp>
      <p:sp>
        <p:nvSpPr>
          <p:cNvPr id="8" name="TextBox 36">
            <a:extLst>
              <a:ext uri="{FF2B5EF4-FFF2-40B4-BE49-F238E27FC236}">
                <a16:creationId xmlns:a16="http://schemas.microsoft.com/office/drawing/2014/main" id="{18078600-30BD-E44C-59AD-4015D8066C82}"/>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10186077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5FFA3-5492-0106-6E46-623041390766}"/>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3C28367B-A4CB-A989-E435-D3734A66A0A8}"/>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4371B8F7-5B40-48BE-4E98-037DA4E2736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F3F71583-8A67-DE7F-E5E9-7797449E4260}"/>
              </a:ext>
            </a:extLst>
          </p:cNvPr>
          <p:cNvSpPr/>
          <p:nvPr/>
        </p:nvSpPr>
        <p:spPr>
          <a:xfrm>
            <a:off x="508863" y="1156566"/>
            <a:ext cx="5844292" cy="76075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6A114BB1-2831-3899-8E18-BEE57CFC2155}"/>
              </a:ext>
            </a:extLst>
          </p:cNvPr>
          <p:cNvSpPr txBox="1"/>
          <p:nvPr/>
        </p:nvSpPr>
        <p:spPr>
          <a:xfrm>
            <a:off x="1373296" y="86500"/>
            <a:ext cx="4227576" cy="1046440"/>
          </a:xfrm>
          <a:prstGeom prst="rect">
            <a:avLst/>
          </a:prstGeom>
          <a:noFill/>
        </p:spPr>
        <p:txBody>
          <a:bodyPr wrap="square" rtlCol="0">
            <a:spAutoFit/>
          </a:bodyPr>
          <a:lstStyle/>
          <a:p>
            <a:r>
              <a:rPr lang="en-AU" b="1" dirty="0">
                <a:latin typeface="Arial Narrow" pitchFamily="34" charset="0"/>
              </a:rPr>
              <a:t>39. Title - </a:t>
            </a:r>
            <a:r>
              <a:rPr lang="en-US" sz="1100" dirty="0">
                <a:latin typeface="Arial Narrow" pitchFamily="34" charset="0"/>
              </a:rPr>
              <a:t>Appreciate that aquaculture productivity is seen as essential to achieving food security. However, it has implications for health, sustainable economic development, environmental protection and trade. It can lead to a focus on farming high yield species, which may in itself lead to a decrease in the genetic diversity of global food species.</a:t>
            </a:r>
            <a:endParaRPr lang="en-US" sz="1200" dirty="0">
              <a:latin typeface="Arial Narrow" pitchFamily="34" charset="0"/>
            </a:endParaRPr>
          </a:p>
        </p:txBody>
      </p:sp>
      <p:sp>
        <p:nvSpPr>
          <p:cNvPr id="3" name="TextBox 17">
            <a:extLst>
              <a:ext uri="{FF2B5EF4-FFF2-40B4-BE49-F238E27FC236}">
                <a16:creationId xmlns:a16="http://schemas.microsoft.com/office/drawing/2014/main" id="{AA740599-7984-E7E3-4E50-BE3CE6F1EE8C}"/>
              </a:ext>
            </a:extLst>
          </p:cNvPr>
          <p:cNvSpPr txBox="1"/>
          <p:nvPr/>
        </p:nvSpPr>
        <p:spPr>
          <a:xfrm>
            <a:off x="5617822" y="202745"/>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6" name="TextBox 5">
            <a:extLst>
              <a:ext uri="{FF2B5EF4-FFF2-40B4-BE49-F238E27FC236}">
                <a16:creationId xmlns:a16="http://schemas.microsoft.com/office/drawing/2014/main" id="{3CD16622-FEC1-1D9B-42EF-2394DE4B7D78}"/>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9" name="TextBox 36">
            <a:extLst>
              <a:ext uri="{FF2B5EF4-FFF2-40B4-BE49-F238E27FC236}">
                <a16:creationId xmlns:a16="http://schemas.microsoft.com/office/drawing/2014/main" id="{8374CB4F-FBE1-0E3C-D8AF-D0033392BEF7}"/>
              </a:ext>
            </a:extLst>
          </p:cNvPr>
          <p:cNvSpPr txBox="1"/>
          <p:nvPr/>
        </p:nvSpPr>
        <p:spPr>
          <a:xfrm>
            <a:off x="2582348"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1 Science as a Human Endeavour</a:t>
            </a:r>
            <a:endParaRPr lang="en-AU" sz="1100" b="1" dirty="0">
              <a:latin typeface="Arial Narrow" pitchFamily="34" charset="0"/>
            </a:endParaRPr>
          </a:p>
        </p:txBody>
      </p:sp>
      <p:sp>
        <p:nvSpPr>
          <p:cNvPr id="11" name="TextBox 36">
            <a:extLst>
              <a:ext uri="{FF2B5EF4-FFF2-40B4-BE49-F238E27FC236}">
                <a16:creationId xmlns:a16="http://schemas.microsoft.com/office/drawing/2014/main" id="{A444B818-A7FC-EFF2-B001-0A8E7D335B8B}"/>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2460605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405438" y="143201"/>
            <a:ext cx="4112222" cy="553998"/>
          </a:xfrm>
          <a:prstGeom prst="rect">
            <a:avLst/>
          </a:prstGeom>
          <a:noFill/>
        </p:spPr>
        <p:txBody>
          <a:bodyPr wrap="square" rtlCol="0">
            <a:spAutoFit/>
          </a:bodyPr>
          <a:lstStyle/>
          <a:p>
            <a:r>
              <a:rPr lang="en-US" b="1" dirty="0">
                <a:latin typeface="Arial Narrow" pitchFamily="34" charset="0"/>
              </a:rPr>
              <a:t>40. Counting Sharks –</a:t>
            </a:r>
            <a:r>
              <a:rPr lang="en-US" sz="1200" b="1" dirty="0">
                <a:latin typeface="Arial Narrow" panose="020B0606020202030204" pitchFamily="34" charset="0"/>
              </a:rPr>
              <a:t> </a:t>
            </a:r>
            <a:r>
              <a:rPr lang="en-AU" sz="1200" dirty="0">
                <a:latin typeface="Arial Narrow" panose="020B0606020202030204" pitchFamily="34" charset="0"/>
              </a:rPr>
              <a:t> Investigate fisheries populations by applying the Lincoln index to a capture-recapture scenario.</a:t>
            </a:r>
            <a:endParaRPr lang="en-US" sz="1200" i="1" dirty="0">
              <a:latin typeface="Arial Narrow" pitchFamily="34" charset="0"/>
            </a:endParaRPr>
          </a:p>
        </p:txBody>
      </p:sp>
      <p:sp>
        <p:nvSpPr>
          <p:cNvPr id="17" name="TextBox 16">
            <a:extLst>
              <a:ext uri="{FF2B5EF4-FFF2-40B4-BE49-F238E27FC236}">
                <a16:creationId xmlns:a16="http://schemas.microsoft.com/office/drawing/2014/main" id="{1989A66C-EB92-427E-9256-8F7DD5E76B7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9" name="Rectangle 68">
            <a:extLst>
              <a:ext uri="{FF2B5EF4-FFF2-40B4-BE49-F238E27FC236}">
                <a16:creationId xmlns:a16="http://schemas.microsoft.com/office/drawing/2014/main" id="{7199C69A-0F94-40E9-9289-5D8298E21A49}"/>
              </a:ext>
            </a:extLst>
          </p:cNvPr>
          <p:cNvSpPr/>
          <p:nvPr/>
        </p:nvSpPr>
        <p:spPr>
          <a:xfrm>
            <a:off x="413786" y="1164601"/>
            <a:ext cx="5991405" cy="2000548"/>
          </a:xfrm>
          <a:prstGeom prst="rect">
            <a:avLst/>
          </a:prstGeom>
        </p:spPr>
        <p:txBody>
          <a:bodyPr wrap="square">
            <a:spAutoFit/>
          </a:bodyPr>
          <a:lstStyle/>
          <a:p>
            <a:r>
              <a:rPr lang="en-AU" sz="1600" b="1" dirty="0">
                <a:latin typeface="Arial Narrow" panose="020B0606020202030204" pitchFamily="34" charset="0"/>
              </a:rPr>
              <a:t>Natural Tags on Grey Nurse Sharks (</a:t>
            </a:r>
            <a:r>
              <a:rPr lang="en-AU" sz="1600" b="1" i="1" dirty="0">
                <a:latin typeface="Arial Narrow" panose="020B0606020202030204" pitchFamily="34" charset="0"/>
              </a:rPr>
              <a:t>Carcharias </a:t>
            </a:r>
            <a:r>
              <a:rPr lang="en-AU" sz="1600" b="1" i="1" dirty="0" err="1">
                <a:latin typeface="Arial Narrow" panose="020B0606020202030204" pitchFamily="34" charset="0"/>
              </a:rPr>
              <a:t>taurus</a:t>
            </a:r>
            <a:r>
              <a:rPr lang="en-AU" sz="1600" b="1" dirty="0">
                <a:latin typeface="Arial Narrow" panose="020B0606020202030204" pitchFamily="34" charset="0"/>
              </a:rPr>
              <a:t>) </a:t>
            </a:r>
          </a:p>
          <a:p>
            <a:r>
              <a:rPr lang="en-US" sz="1200" dirty="0">
                <a:latin typeface="Arial Narrow" panose="020B0606020202030204" pitchFamily="34" charset="0"/>
              </a:rPr>
              <a:t>Below are pictures that were kindly donated by Grey Nurse Shark Watch (GNSW), a community Grey Nurse Shark photographic identification program</a:t>
            </a:r>
            <a:r>
              <a:rPr lang="en-US" sz="1200" baseline="30000" dirty="0">
                <a:latin typeface="Arial Narrow" panose="020B0606020202030204" pitchFamily="34" charset="0"/>
              </a:rPr>
              <a:t>[1]</a:t>
            </a:r>
            <a:r>
              <a:rPr lang="en-US" sz="1200" dirty="0">
                <a:latin typeface="Arial Narrow" panose="020B0606020202030204" pitchFamily="34" charset="0"/>
              </a:rPr>
              <a:t>. The Australian east coast sub-population of Grey Nurse Shark were hunted almost to extinction in the 1950’s. They are now </a:t>
            </a:r>
            <a:r>
              <a:rPr lang="en-US" sz="1200" b="1" dirty="0">
                <a:latin typeface="Arial Narrow" panose="020B0606020202030204" pitchFamily="34" charset="0"/>
              </a:rPr>
              <a:t>critically endangered. </a:t>
            </a:r>
            <a:br>
              <a:rPr lang="en-US" sz="1200" b="1" dirty="0">
                <a:latin typeface="Arial Narrow" panose="020B0606020202030204" pitchFamily="34" charset="0"/>
              </a:rPr>
            </a:br>
            <a:r>
              <a:rPr lang="en-US" sz="1200" dirty="0">
                <a:latin typeface="Arial Narrow" panose="020B0606020202030204" pitchFamily="34" charset="0"/>
              </a:rPr>
              <a:t>The Grey Nurse Shark Watch program tags each shark by giving it a name. Each shark is recognizable from the unique arrangement of spots on the side of its body </a:t>
            </a:r>
            <a:r>
              <a:rPr lang="en-AU" sz="1200" dirty="0">
                <a:latin typeface="Arial Narrow" panose="020B0606020202030204" pitchFamily="34" charset="0"/>
              </a:rPr>
              <a:t>that act as a ‘natural tag’. Once a shark has been photographed, it is named or matched to a previous photograph. </a:t>
            </a:r>
            <a:r>
              <a:rPr lang="en-AU" sz="1200" i="1" dirty="0">
                <a:latin typeface="Arial Narrow" panose="020B0606020202030204" pitchFamily="34" charset="0"/>
              </a:rPr>
              <a:t>Note: </a:t>
            </a:r>
            <a:r>
              <a:rPr lang="en-AU" sz="1200" dirty="0">
                <a:latin typeface="Arial Narrow" panose="020B0606020202030204" pitchFamily="34" charset="0"/>
              </a:rPr>
              <a:t>the sharks often swim in a circuit-like configuration, allowing divers to sit in one spot and wait for the sharks to predictably swim past (usually very close) and have their picture taken. The sharks only ‘look’ dangerous because they can not cover their teeth (another common name is ‘ragged-tooth shark’). They are not dangerous at all. </a:t>
            </a:r>
            <a:endParaRPr lang="en-US" sz="1200" dirty="0">
              <a:latin typeface="Arial Narrow" panose="020B0606020202030204" pitchFamily="34" charset="0"/>
            </a:endParaRPr>
          </a:p>
        </p:txBody>
      </p:sp>
      <p:pic>
        <p:nvPicPr>
          <p:cNvPr id="20" name="Picture 19" descr="A fish swimming under water&#10;&#10;Description automatically generated">
            <a:extLst>
              <a:ext uri="{FF2B5EF4-FFF2-40B4-BE49-F238E27FC236}">
                <a16:creationId xmlns:a16="http://schemas.microsoft.com/office/drawing/2014/main" id="{60FDD2BC-D206-4D41-8BA5-067441368118}"/>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75203" y="3921825"/>
            <a:ext cx="5909078" cy="2239014"/>
          </a:xfrm>
          <a:prstGeom prst="rect">
            <a:avLst/>
          </a:prstGeom>
        </p:spPr>
      </p:pic>
      <p:pic>
        <p:nvPicPr>
          <p:cNvPr id="4" name="Picture 3" descr="A shark in the water&#10;&#10;Description automatically generated">
            <a:extLst>
              <a:ext uri="{FF2B5EF4-FFF2-40B4-BE49-F238E27FC236}">
                <a16:creationId xmlns:a16="http://schemas.microsoft.com/office/drawing/2014/main" id="{EEE43B9F-26DC-4370-BC70-663252E7CCF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t="3669" b="4671"/>
          <a:stretch/>
        </p:blipFill>
        <p:spPr>
          <a:xfrm>
            <a:off x="475203" y="6244012"/>
            <a:ext cx="5909078" cy="2326265"/>
          </a:xfrm>
          <a:prstGeom prst="rect">
            <a:avLst/>
          </a:prstGeom>
        </p:spPr>
      </p:pic>
      <p:sp>
        <p:nvSpPr>
          <p:cNvPr id="18" name="Rectangle 17">
            <a:extLst>
              <a:ext uri="{FF2B5EF4-FFF2-40B4-BE49-F238E27FC236}">
                <a16:creationId xmlns:a16="http://schemas.microsoft.com/office/drawing/2014/main" id="{A5CB0A81-2C9A-416C-AC15-B7FD7FA7D9F3}"/>
              </a:ext>
            </a:extLst>
          </p:cNvPr>
          <p:cNvSpPr/>
          <p:nvPr/>
        </p:nvSpPr>
        <p:spPr>
          <a:xfrm>
            <a:off x="482703" y="3203824"/>
            <a:ext cx="5881835" cy="63482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E1C92725-9BA2-4193-9AF7-D65BE47C0565}"/>
              </a:ext>
            </a:extLst>
          </p:cNvPr>
          <p:cNvSpPr txBox="1"/>
          <p:nvPr/>
        </p:nvSpPr>
        <p:spPr>
          <a:xfrm>
            <a:off x="496521" y="957506"/>
            <a:ext cx="5892937" cy="215444"/>
          </a:xfrm>
          <a:prstGeom prst="rect">
            <a:avLst/>
          </a:prstGeom>
          <a:solidFill>
            <a:schemeClr val="tx1"/>
          </a:solidFill>
        </p:spPr>
        <p:txBody>
          <a:bodyPr wrap="square" rtlCol="0">
            <a:spAutoFit/>
          </a:bodyPr>
          <a:lstStyle/>
          <a:p>
            <a:pPr algn="ctr"/>
            <a:r>
              <a:rPr lang="en-AU" sz="800" b="1" dirty="0">
                <a:solidFill>
                  <a:schemeClr val="bg1"/>
                </a:solidFill>
                <a:latin typeface="Arial Narrow" panose="020B0606020202030204" pitchFamily="34" charset="0"/>
              </a:rPr>
              <a:t>BEFORE GOING ANY FURTHER, REVISE CONCEPTS INTRODUCED ON PAGE 134 TITLED, ‘CAPTURE AND RECAPTURE’ </a:t>
            </a:r>
          </a:p>
        </p:txBody>
      </p:sp>
      <p:sp>
        <p:nvSpPr>
          <p:cNvPr id="2" name="Rectangle 1">
            <a:extLst>
              <a:ext uri="{FF2B5EF4-FFF2-40B4-BE49-F238E27FC236}">
                <a16:creationId xmlns:a16="http://schemas.microsoft.com/office/drawing/2014/main" id="{AF013B0C-354E-4A08-8D65-7018F80EA45B}"/>
              </a:ext>
            </a:extLst>
          </p:cNvPr>
          <p:cNvSpPr/>
          <p:nvPr/>
        </p:nvSpPr>
        <p:spPr>
          <a:xfrm>
            <a:off x="509754" y="3952144"/>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chemeClr val="tx1">
                    <a:lumMod val="50000"/>
                    <a:lumOff val="50000"/>
                  </a:schemeClr>
                </a:solidFill>
                <a:latin typeface="Comic Sans MS" panose="030F0702030302020204" pitchFamily="66" charset="0"/>
              </a:rPr>
              <a:t>158_1FLWR190107cbg</a:t>
            </a:r>
          </a:p>
        </p:txBody>
      </p:sp>
      <p:sp>
        <p:nvSpPr>
          <p:cNvPr id="23" name="Rectangle 22">
            <a:extLst>
              <a:ext uri="{FF2B5EF4-FFF2-40B4-BE49-F238E27FC236}">
                <a16:creationId xmlns:a16="http://schemas.microsoft.com/office/drawing/2014/main" id="{8D4C12C8-BCAB-4DE1-A09F-1B9A1BE5DDC4}"/>
              </a:ext>
            </a:extLst>
          </p:cNvPr>
          <p:cNvSpPr/>
          <p:nvPr/>
        </p:nvSpPr>
        <p:spPr>
          <a:xfrm>
            <a:off x="516683" y="6282647"/>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solidFill>
                <a:schemeClr val="tx1">
                  <a:lumMod val="50000"/>
                  <a:lumOff val="50000"/>
                </a:schemeClr>
              </a:solidFill>
              <a:latin typeface="Comic Sans MS" panose="030F0702030302020204" pitchFamily="66" charset="0"/>
            </a:endParaRPr>
          </a:p>
        </p:txBody>
      </p:sp>
      <p:sp>
        <p:nvSpPr>
          <p:cNvPr id="5" name="Rectangle 4">
            <a:extLst>
              <a:ext uri="{FF2B5EF4-FFF2-40B4-BE49-F238E27FC236}">
                <a16:creationId xmlns:a16="http://schemas.microsoft.com/office/drawing/2014/main" id="{82B68E84-A712-4735-BCB3-3AB49A00F115}"/>
              </a:ext>
            </a:extLst>
          </p:cNvPr>
          <p:cNvSpPr/>
          <p:nvPr/>
        </p:nvSpPr>
        <p:spPr>
          <a:xfrm>
            <a:off x="338359" y="6321121"/>
            <a:ext cx="2035973" cy="230832"/>
          </a:xfrm>
          <a:prstGeom prst="rect">
            <a:avLst/>
          </a:prstGeom>
        </p:spPr>
        <p:txBody>
          <a:bodyPr wrap="square">
            <a:spAutoFit/>
          </a:bodyPr>
          <a:lstStyle/>
          <a:p>
            <a:pPr algn="ctr"/>
            <a:r>
              <a:rPr lang="en-AU" sz="900" dirty="0">
                <a:solidFill>
                  <a:schemeClr val="tx1">
                    <a:lumMod val="50000"/>
                    <a:lumOff val="50000"/>
                  </a:schemeClr>
                </a:solidFill>
                <a:latin typeface="Comic Sans MS" panose="030F0702030302020204" pitchFamily="66" charset="0"/>
              </a:rPr>
              <a:t>1819_1MLATCFtRJ020815dbm</a:t>
            </a:r>
          </a:p>
        </p:txBody>
      </p:sp>
      <p:sp>
        <p:nvSpPr>
          <p:cNvPr id="24" name="Rectangle 23">
            <a:extLst>
              <a:ext uri="{FF2B5EF4-FFF2-40B4-BE49-F238E27FC236}">
                <a16:creationId xmlns:a16="http://schemas.microsoft.com/office/drawing/2014/main" id="{1076DFD9-606F-43CE-B74B-E4A0B84CE27F}"/>
              </a:ext>
            </a:extLst>
          </p:cNvPr>
          <p:cNvSpPr/>
          <p:nvPr/>
        </p:nvSpPr>
        <p:spPr>
          <a:xfrm>
            <a:off x="403104" y="8604405"/>
            <a:ext cx="6357965" cy="215444"/>
          </a:xfrm>
          <a:prstGeom prst="rect">
            <a:avLst/>
          </a:prstGeom>
        </p:spPr>
        <p:txBody>
          <a:bodyPr wrap="square">
            <a:spAutoFit/>
          </a:bodyPr>
          <a:lstStyle/>
          <a:p>
            <a:r>
              <a:rPr lang="en-AU" sz="810" baseline="30000" dirty="0">
                <a:latin typeface="Arial Narrow" panose="020B0606020202030204" pitchFamily="34" charset="0"/>
              </a:rPr>
              <a:t>[1] </a:t>
            </a:r>
            <a:r>
              <a:rPr lang="en-AU" sz="810" dirty="0">
                <a:latin typeface="Arial Narrow" panose="020B0606020202030204" pitchFamily="34" charset="0"/>
              </a:rPr>
              <a:t>Photographs © Dr. Carley Kilpatrick from Grey Nurse Shark Watch - Reef Check Australia at https://www.reefcheckaustralia.org/grey_nurse_shark_watch </a:t>
            </a:r>
          </a:p>
        </p:txBody>
      </p:sp>
      <p:sp>
        <p:nvSpPr>
          <p:cNvPr id="27" name="Rectangle 26">
            <a:extLst>
              <a:ext uri="{FF2B5EF4-FFF2-40B4-BE49-F238E27FC236}">
                <a16:creationId xmlns:a16="http://schemas.microsoft.com/office/drawing/2014/main" id="{41A275D8-C77F-4927-A7E8-59781D9DBD8E}"/>
              </a:ext>
            </a:extLst>
          </p:cNvPr>
          <p:cNvSpPr/>
          <p:nvPr/>
        </p:nvSpPr>
        <p:spPr>
          <a:xfrm>
            <a:off x="564259" y="3241970"/>
            <a:ext cx="5673054" cy="723275"/>
          </a:xfrm>
          <a:prstGeom prst="rect">
            <a:avLst/>
          </a:prstGeom>
        </p:spPr>
        <p:txBody>
          <a:bodyPr wrap="square">
            <a:spAutoFit/>
          </a:bodyPr>
          <a:lstStyle/>
          <a:p>
            <a:pPr algn="ctr"/>
            <a:r>
              <a:rPr lang="en-AU" sz="1200" b="1" dirty="0">
                <a:latin typeface="Arial Narrow" panose="020B0606020202030204" pitchFamily="34" charset="0"/>
                <a:ea typeface="Times New Roman" panose="02020603050405020304" pitchFamily="18" charset="0"/>
              </a:rPr>
              <a:t>Activity: ‘Tag’ each shark by giving it a name (write the name in the empty box provided). </a:t>
            </a:r>
          </a:p>
          <a:p>
            <a:pPr algn="ctr"/>
            <a:endParaRPr lang="en-AU" sz="500" b="1" i="1" dirty="0">
              <a:latin typeface="Arial Narrow" panose="020B0606020202030204" pitchFamily="34" charset="0"/>
              <a:ea typeface="Times New Roman" panose="02020603050405020304" pitchFamily="18" charset="0"/>
            </a:endParaRPr>
          </a:p>
          <a:p>
            <a:pPr algn="ctr"/>
            <a:r>
              <a:rPr lang="en-AU" sz="1200" b="1" i="1" dirty="0">
                <a:latin typeface="Arial Narrow" panose="020B0606020202030204" pitchFamily="34" charset="0"/>
                <a:ea typeface="Times New Roman" panose="02020603050405020304" pitchFamily="18" charset="0"/>
              </a:rPr>
              <a:t>Note: </a:t>
            </a:r>
            <a:r>
              <a:rPr lang="en-AU" sz="1200" b="1" dirty="0">
                <a:latin typeface="Arial Narrow" panose="020B0606020202030204" pitchFamily="34" charset="0"/>
                <a:ea typeface="Times New Roman" panose="02020603050405020304" pitchFamily="18" charset="0"/>
              </a:rPr>
              <a:t>for a closer look, you can view all original colour photos at marineeducation.com.au  </a:t>
            </a:r>
            <a:endParaRPr lang="en-US" sz="1200" b="1" dirty="0">
              <a:latin typeface="Arial Narrow" panose="020B0606020202030204" pitchFamily="34" charset="0"/>
              <a:ea typeface="Times New Roman" panose="02020603050405020304" pitchFamily="18" charset="0"/>
            </a:endParaRPr>
          </a:p>
          <a:p>
            <a:pPr algn="ctr">
              <a:spcAft>
                <a:spcPts val="0"/>
              </a:spcAft>
            </a:pPr>
            <a:endParaRPr lang="en-AU" sz="1200" b="1" dirty="0">
              <a:latin typeface="Arial Narrow" panose="020B0606020202030204" pitchFamily="34" charset="0"/>
              <a:ea typeface="Times New Roman" panose="02020603050405020304" pitchFamily="18" charset="0"/>
            </a:endParaRPr>
          </a:p>
        </p:txBody>
      </p:sp>
      <p:cxnSp>
        <p:nvCxnSpPr>
          <p:cNvPr id="6" name="Straight Connector 5">
            <a:extLst>
              <a:ext uri="{FF2B5EF4-FFF2-40B4-BE49-F238E27FC236}">
                <a16:creationId xmlns:a16="http://schemas.microsoft.com/office/drawing/2014/main" id="{0C011E5B-1047-BCFA-8529-A5FF17C3496A}"/>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7CBC8A74-7E67-A2DA-84E1-481623C99D6A}"/>
              </a:ext>
            </a:extLst>
          </p:cNvPr>
          <p:cNvSpPr txBox="1"/>
          <p:nvPr/>
        </p:nvSpPr>
        <p:spPr>
          <a:xfrm>
            <a:off x="2803115" y="8829160"/>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Science Inquiry</a:t>
            </a:r>
            <a:endParaRPr lang="en-AU" sz="1100" b="1" dirty="0">
              <a:latin typeface="Arial Narrow" pitchFamily="34" charset="0"/>
            </a:endParaRPr>
          </a:p>
        </p:txBody>
      </p:sp>
      <p:sp>
        <p:nvSpPr>
          <p:cNvPr id="8" name="TextBox 36">
            <a:extLst>
              <a:ext uri="{FF2B5EF4-FFF2-40B4-BE49-F238E27FC236}">
                <a16:creationId xmlns:a16="http://schemas.microsoft.com/office/drawing/2014/main" id="{CBA6D410-209B-1F5E-7F90-7DED1455B008}"/>
              </a:ext>
            </a:extLst>
          </p:cNvPr>
          <p:cNvSpPr txBox="1"/>
          <p:nvPr/>
        </p:nvSpPr>
        <p:spPr>
          <a:xfrm>
            <a:off x="453097" y="8820160"/>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42074189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74208" y="333674"/>
            <a:ext cx="4112222" cy="553998"/>
          </a:xfrm>
          <a:prstGeom prst="rect">
            <a:avLst/>
          </a:prstGeom>
          <a:noFill/>
        </p:spPr>
        <p:txBody>
          <a:bodyPr wrap="square" rtlCol="0" anchor="ctr">
            <a:spAutoFit/>
          </a:bodyPr>
          <a:lstStyle/>
          <a:p>
            <a:pPr algn="ctr"/>
            <a:r>
              <a:rPr lang="en-AU" b="1" dirty="0">
                <a:latin typeface="Arial Narrow" pitchFamily="34" charset="0"/>
              </a:rPr>
              <a:t>First Catch (tagging)</a:t>
            </a:r>
            <a:endParaRPr lang="en-AU" sz="1200" dirty="0">
              <a:latin typeface="Arial Narrow" panose="020B0606020202030204" pitchFamily="34" charset="0"/>
            </a:endParaRPr>
          </a:p>
          <a:p>
            <a:endParaRPr lang="en-US" sz="1200" i="1" dirty="0">
              <a:latin typeface="Arial Narrow" pitchFamily="34" charset="0"/>
            </a:endParaRPr>
          </a:p>
        </p:txBody>
      </p:sp>
      <p:sp>
        <p:nvSpPr>
          <p:cNvPr id="17" name="TextBox 16">
            <a:extLst>
              <a:ext uri="{FF2B5EF4-FFF2-40B4-BE49-F238E27FC236}">
                <a16:creationId xmlns:a16="http://schemas.microsoft.com/office/drawing/2014/main" id="{1989A66C-EB92-427E-9256-8F7DD5E76B7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14" name="Picture 13" descr="A fish swimming under water&#10;&#10;Description automatically generated">
            <a:extLst>
              <a:ext uri="{FF2B5EF4-FFF2-40B4-BE49-F238E27FC236}">
                <a16:creationId xmlns:a16="http://schemas.microsoft.com/office/drawing/2014/main" id="{615D119D-E27C-4E28-B619-D0AA3615D27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t="2908" b="9922"/>
          <a:stretch/>
        </p:blipFill>
        <p:spPr>
          <a:xfrm>
            <a:off x="536836" y="1064802"/>
            <a:ext cx="5835511" cy="1719406"/>
          </a:xfrm>
          <a:prstGeom prst="rect">
            <a:avLst/>
          </a:prstGeom>
        </p:spPr>
      </p:pic>
      <p:pic>
        <p:nvPicPr>
          <p:cNvPr id="22" name="Picture 21" descr="A picture containing water, fish, bird&#10;&#10;Description automatically generated">
            <a:extLst>
              <a:ext uri="{FF2B5EF4-FFF2-40B4-BE49-F238E27FC236}">
                <a16:creationId xmlns:a16="http://schemas.microsoft.com/office/drawing/2014/main" id="{FADD3326-B8C4-4090-BF9E-6B0D9308576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156" t="8924" b="5362"/>
          <a:stretch/>
        </p:blipFill>
        <p:spPr>
          <a:xfrm>
            <a:off x="544532" y="4655825"/>
            <a:ext cx="5835511" cy="2099368"/>
          </a:xfrm>
          <a:prstGeom prst="rect">
            <a:avLst/>
          </a:prstGeom>
        </p:spPr>
      </p:pic>
      <p:pic>
        <p:nvPicPr>
          <p:cNvPr id="46" name="Picture 45" descr="A picture containing fish, animal, water, shark&#10;&#10;Description automatically generated">
            <a:extLst>
              <a:ext uri="{FF2B5EF4-FFF2-40B4-BE49-F238E27FC236}">
                <a16:creationId xmlns:a16="http://schemas.microsoft.com/office/drawing/2014/main" id="{EE4636B1-C1BD-4B6F-A28B-FAB5C8F13F87}"/>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27725" y="6854890"/>
            <a:ext cx="5863485" cy="1633400"/>
          </a:xfrm>
          <a:prstGeom prst="rect">
            <a:avLst/>
          </a:prstGeom>
        </p:spPr>
      </p:pic>
      <p:pic>
        <p:nvPicPr>
          <p:cNvPr id="49" name="Picture 48" descr="A picture containing water, outdoor, ground&#10;&#10;Description automatically generated">
            <a:extLst>
              <a:ext uri="{FF2B5EF4-FFF2-40B4-BE49-F238E27FC236}">
                <a16:creationId xmlns:a16="http://schemas.microsoft.com/office/drawing/2014/main" id="{24941077-52D5-4354-B2B0-B2F9DAB7545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t="9522" b="6989"/>
          <a:stretch/>
        </p:blipFill>
        <p:spPr>
          <a:xfrm>
            <a:off x="527725" y="2883905"/>
            <a:ext cx="5852318" cy="1672223"/>
          </a:xfrm>
          <a:prstGeom prst="rect">
            <a:avLst/>
          </a:prstGeom>
        </p:spPr>
      </p:pic>
      <p:sp>
        <p:nvSpPr>
          <p:cNvPr id="18" name="Rectangle 17">
            <a:extLst>
              <a:ext uri="{FF2B5EF4-FFF2-40B4-BE49-F238E27FC236}">
                <a16:creationId xmlns:a16="http://schemas.microsoft.com/office/drawing/2014/main" id="{7B9AFFBA-077D-4BFC-BFB8-81FE9CE8C007}"/>
              </a:ext>
            </a:extLst>
          </p:cNvPr>
          <p:cNvSpPr/>
          <p:nvPr/>
        </p:nvSpPr>
        <p:spPr>
          <a:xfrm>
            <a:off x="570228" y="1100209"/>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lumMod val="50000"/>
                    <a:lumOff val="50000"/>
                  </a:schemeClr>
                </a:solidFill>
                <a:latin typeface="Comic Sans MS" panose="030F0702030302020204" pitchFamily="66" charset="0"/>
              </a:rPr>
              <a:t>41_1FLAWRm030207cbg</a:t>
            </a:r>
          </a:p>
        </p:txBody>
      </p:sp>
      <p:sp>
        <p:nvSpPr>
          <p:cNvPr id="20" name="Rectangle 19">
            <a:extLst>
              <a:ext uri="{FF2B5EF4-FFF2-40B4-BE49-F238E27FC236}">
                <a16:creationId xmlns:a16="http://schemas.microsoft.com/office/drawing/2014/main" id="{A4B1038E-A142-4254-88AF-E023F6208CC9}"/>
              </a:ext>
            </a:extLst>
          </p:cNvPr>
          <p:cNvSpPr/>
          <p:nvPr/>
        </p:nvSpPr>
        <p:spPr>
          <a:xfrm>
            <a:off x="564367" y="2925527"/>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solidFill>
                <a:schemeClr val="tx1">
                  <a:lumMod val="50000"/>
                  <a:lumOff val="50000"/>
                </a:schemeClr>
              </a:solidFill>
              <a:latin typeface="Comic Sans MS" panose="030F0702030302020204" pitchFamily="66" charset="0"/>
            </a:endParaRPr>
          </a:p>
        </p:txBody>
      </p:sp>
      <p:sp>
        <p:nvSpPr>
          <p:cNvPr id="21" name="Rectangle 20">
            <a:extLst>
              <a:ext uri="{FF2B5EF4-FFF2-40B4-BE49-F238E27FC236}">
                <a16:creationId xmlns:a16="http://schemas.microsoft.com/office/drawing/2014/main" id="{E7B769F7-2706-403B-ADD6-B48F6CBD4E58}"/>
              </a:ext>
            </a:extLst>
          </p:cNvPr>
          <p:cNvSpPr/>
          <p:nvPr/>
        </p:nvSpPr>
        <p:spPr>
          <a:xfrm>
            <a:off x="575698" y="4692195"/>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71F0396C-9792-444D-B840-6FD4817A915B}"/>
              </a:ext>
            </a:extLst>
          </p:cNvPr>
          <p:cNvSpPr/>
          <p:nvPr/>
        </p:nvSpPr>
        <p:spPr>
          <a:xfrm>
            <a:off x="576797" y="6895628"/>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b="1" dirty="0">
              <a:solidFill>
                <a:schemeClr val="tx1"/>
              </a:solidFill>
              <a:latin typeface="Comic Sans MS" panose="030F0702030302020204" pitchFamily="66" charset="0"/>
            </a:endParaRPr>
          </a:p>
        </p:txBody>
      </p:sp>
      <p:sp>
        <p:nvSpPr>
          <p:cNvPr id="2" name="Rectangle 1">
            <a:extLst>
              <a:ext uri="{FF2B5EF4-FFF2-40B4-BE49-F238E27FC236}">
                <a16:creationId xmlns:a16="http://schemas.microsoft.com/office/drawing/2014/main" id="{6EFDCFAB-DA79-429A-B371-039EC1BA03A1}"/>
              </a:ext>
            </a:extLst>
          </p:cNvPr>
          <p:cNvSpPr/>
          <p:nvPr/>
        </p:nvSpPr>
        <p:spPr>
          <a:xfrm>
            <a:off x="482778" y="2958430"/>
            <a:ext cx="1782860" cy="230832"/>
          </a:xfrm>
          <a:prstGeom prst="rect">
            <a:avLst/>
          </a:prstGeom>
        </p:spPr>
        <p:txBody>
          <a:bodyPr wrap="none">
            <a:spAutoFit/>
          </a:bodyPr>
          <a:lstStyle/>
          <a:p>
            <a:pPr algn="ctr"/>
            <a:r>
              <a:rPr lang="en-AU" sz="900" dirty="0">
                <a:solidFill>
                  <a:schemeClr val="tx1">
                    <a:lumMod val="50000"/>
                    <a:lumOff val="50000"/>
                  </a:schemeClr>
                </a:solidFill>
                <a:latin typeface="Comic Sans MS" panose="030F0702030302020204" pitchFamily="66" charset="0"/>
              </a:rPr>
              <a:t>1866_1MLATCFtR090815ckm</a:t>
            </a:r>
          </a:p>
        </p:txBody>
      </p:sp>
      <p:sp>
        <p:nvSpPr>
          <p:cNvPr id="24" name="Rectangle 23">
            <a:extLst>
              <a:ext uri="{FF2B5EF4-FFF2-40B4-BE49-F238E27FC236}">
                <a16:creationId xmlns:a16="http://schemas.microsoft.com/office/drawing/2014/main" id="{8E4195F6-1D05-4084-85A7-4BD3C0D4BF92}"/>
              </a:ext>
            </a:extLst>
          </p:cNvPr>
          <p:cNvSpPr/>
          <p:nvPr/>
        </p:nvSpPr>
        <p:spPr>
          <a:xfrm>
            <a:off x="682970" y="4725098"/>
            <a:ext cx="1418978" cy="230832"/>
          </a:xfrm>
          <a:prstGeom prst="rect">
            <a:avLst/>
          </a:prstGeom>
        </p:spPr>
        <p:txBody>
          <a:bodyPr wrap="none">
            <a:spAutoFit/>
          </a:bodyPr>
          <a:lstStyle/>
          <a:p>
            <a:pPr algn="ctr"/>
            <a:r>
              <a:rPr lang="en-AU" sz="900" dirty="0">
                <a:solidFill>
                  <a:schemeClr val="tx1">
                    <a:lumMod val="50000"/>
                    <a:lumOff val="50000"/>
                  </a:schemeClr>
                </a:solidFill>
                <a:latin typeface="Comic Sans MS" panose="030F0702030302020204" pitchFamily="66" charset="0"/>
              </a:rPr>
              <a:t>142_1FLFR040707cbm</a:t>
            </a:r>
          </a:p>
        </p:txBody>
      </p:sp>
      <p:sp>
        <p:nvSpPr>
          <p:cNvPr id="4" name="Rectangle 3">
            <a:extLst>
              <a:ext uri="{FF2B5EF4-FFF2-40B4-BE49-F238E27FC236}">
                <a16:creationId xmlns:a16="http://schemas.microsoft.com/office/drawing/2014/main" id="{3BAEAE7D-27A6-43FF-8C6C-5395D3336460}"/>
              </a:ext>
            </a:extLst>
          </p:cNvPr>
          <p:cNvSpPr/>
          <p:nvPr/>
        </p:nvSpPr>
        <p:spPr>
          <a:xfrm>
            <a:off x="731971" y="6920147"/>
            <a:ext cx="1343637" cy="230832"/>
          </a:xfrm>
          <a:prstGeom prst="rect">
            <a:avLst/>
          </a:prstGeom>
        </p:spPr>
        <p:txBody>
          <a:bodyPr wrap="none">
            <a:spAutoFit/>
          </a:bodyPr>
          <a:lstStyle/>
          <a:p>
            <a:pPr algn="ctr"/>
            <a:r>
              <a:rPr lang="en-AU" sz="900" dirty="0">
                <a:solidFill>
                  <a:schemeClr val="tx1">
                    <a:lumMod val="50000"/>
                    <a:lumOff val="50000"/>
                  </a:schemeClr>
                </a:solidFill>
                <a:latin typeface="Comic Sans MS" panose="030F0702030302020204" pitchFamily="66" charset="0"/>
              </a:rPr>
              <a:t>5_1FLFtR310704cbg</a:t>
            </a:r>
          </a:p>
        </p:txBody>
      </p:sp>
      <p:sp>
        <p:nvSpPr>
          <p:cNvPr id="27" name="Rectangle 26">
            <a:extLst>
              <a:ext uri="{FF2B5EF4-FFF2-40B4-BE49-F238E27FC236}">
                <a16:creationId xmlns:a16="http://schemas.microsoft.com/office/drawing/2014/main" id="{2A1C342E-D1B5-4A03-BEF5-FAA6308F90A0}"/>
              </a:ext>
            </a:extLst>
          </p:cNvPr>
          <p:cNvSpPr/>
          <p:nvPr/>
        </p:nvSpPr>
        <p:spPr>
          <a:xfrm>
            <a:off x="403104" y="8604405"/>
            <a:ext cx="6357965" cy="215444"/>
          </a:xfrm>
          <a:prstGeom prst="rect">
            <a:avLst/>
          </a:prstGeom>
        </p:spPr>
        <p:txBody>
          <a:bodyPr wrap="square">
            <a:spAutoFit/>
          </a:bodyPr>
          <a:lstStyle/>
          <a:p>
            <a:r>
              <a:rPr lang="en-AU" sz="810" baseline="30000" dirty="0">
                <a:latin typeface="Arial Narrow" panose="020B0606020202030204" pitchFamily="34" charset="0"/>
              </a:rPr>
              <a:t>[1] </a:t>
            </a:r>
            <a:r>
              <a:rPr lang="en-AU" sz="810" dirty="0">
                <a:latin typeface="Arial Narrow" panose="020B0606020202030204" pitchFamily="34" charset="0"/>
              </a:rPr>
              <a:t>Photographs © Dr. Carley Kilpatrick from Grey Nurse Shark Watch - Reef Check Australia at https://www.reefcheckaustralia.org/grey_nurse_shark_watch </a:t>
            </a:r>
          </a:p>
        </p:txBody>
      </p:sp>
      <p:cxnSp>
        <p:nvCxnSpPr>
          <p:cNvPr id="5" name="Straight Connector 4">
            <a:extLst>
              <a:ext uri="{FF2B5EF4-FFF2-40B4-BE49-F238E27FC236}">
                <a16:creationId xmlns:a16="http://schemas.microsoft.com/office/drawing/2014/main" id="{763B4E07-403B-1C79-246E-6A6C2AC6B43F}"/>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86EAC01C-5BD1-6C32-C858-93E43FF2D6AC}"/>
              </a:ext>
            </a:extLst>
          </p:cNvPr>
          <p:cNvSpPr txBox="1"/>
          <p:nvPr/>
        </p:nvSpPr>
        <p:spPr>
          <a:xfrm>
            <a:off x="2803115" y="8829160"/>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Science Inquiry</a:t>
            </a:r>
            <a:endParaRPr lang="en-AU" sz="1100" b="1" dirty="0">
              <a:latin typeface="Arial Narrow" pitchFamily="34" charset="0"/>
            </a:endParaRPr>
          </a:p>
        </p:txBody>
      </p:sp>
      <p:sp>
        <p:nvSpPr>
          <p:cNvPr id="7" name="TextBox 36">
            <a:extLst>
              <a:ext uri="{FF2B5EF4-FFF2-40B4-BE49-F238E27FC236}">
                <a16:creationId xmlns:a16="http://schemas.microsoft.com/office/drawing/2014/main" id="{A0E2D9FF-1A17-68AF-6DD4-ADB745812B7A}"/>
              </a:ext>
            </a:extLst>
          </p:cNvPr>
          <p:cNvSpPr txBox="1"/>
          <p:nvPr/>
        </p:nvSpPr>
        <p:spPr>
          <a:xfrm>
            <a:off x="453097" y="8820160"/>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19952087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7" name="TextBox 16">
            <a:extLst>
              <a:ext uri="{FF2B5EF4-FFF2-40B4-BE49-F238E27FC236}">
                <a16:creationId xmlns:a16="http://schemas.microsoft.com/office/drawing/2014/main" id="{1989A66C-EB92-427E-9256-8F7DD5E76B7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14" name="Picture 13" descr="A picture containing fish, shark, animal, water&#10;&#10;Description automatically generated">
            <a:extLst>
              <a:ext uri="{FF2B5EF4-FFF2-40B4-BE49-F238E27FC236}">
                <a16:creationId xmlns:a16="http://schemas.microsoft.com/office/drawing/2014/main" id="{EE63BD56-04E8-4EB7-B0BC-6F5D1D13068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t="-1" b="25219"/>
          <a:stretch/>
        </p:blipFill>
        <p:spPr>
          <a:xfrm>
            <a:off x="496875" y="1039796"/>
            <a:ext cx="5863484" cy="1827006"/>
          </a:xfrm>
          <a:prstGeom prst="rect">
            <a:avLst/>
          </a:prstGeom>
        </p:spPr>
      </p:pic>
      <p:pic>
        <p:nvPicPr>
          <p:cNvPr id="8" name="Picture 7" descr="A picture containing animal, water&#10;&#10;Description automatically generated">
            <a:extLst>
              <a:ext uri="{FF2B5EF4-FFF2-40B4-BE49-F238E27FC236}">
                <a16:creationId xmlns:a16="http://schemas.microsoft.com/office/drawing/2014/main" id="{D379608E-7216-4A92-85E6-6F1F7ACDD6C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t="5210" b="1685"/>
          <a:stretch/>
        </p:blipFill>
        <p:spPr>
          <a:xfrm>
            <a:off x="494600" y="4615533"/>
            <a:ext cx="5877747" cy="1661666"/>
          </a:xfrm>
          <a:prstGeom prst="rect">
            <a:avLst/>
          </a:prstGeom>
        </p:spPr>
      </p:pic>
      <p:pic>
        <p:nvPicPr>
          <p:cNvPr id="23" name="Picture 22" descr="A shark swimming in blue water&#10;&#10;Description automatically generated">
            <a:extLst>
              <a:ext uri="{FF2B5EF4-FFF2-40B4-BE49-F238E27FC236}">
                <a16:creationId xmlns:a16="http://schemas.microsoft.com/office/drawing/2014/main" id="{6789A4D2-414D-4D8D-A166-BDA37808684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t="14823" b="3325"/>
          <a:stretch/>
        </p:blipFill>
        <p:spPr>
          <a:xfrm>
            <a:off x="500280" y="2936817"/>
            <a:ext cx="5877747" cy="1607334"/>
          </a:xfrm>
          <a:prstGeom prst="rect">
            <a:avLst/>
          </a:prstGeom>
        </p:spPr>
      </p:pic>
      <p:pic>
        <p:nvPicPr>
          <p:cNvPr id="24" name="Picture 23" descr="A fish swimming under water&#10;&#10;Description automatically generated">
            <a:extLst>
              <a:ext uri="{FF2B5EF4-FFF2-40B4-BE49-F238E27FC236}">
                <a16:creationId xmlns:a16="http://schemas.microsoft.com/office/drawing/2014/main" id="{18FE740F-1427-4FA3-BE85-49391331FB8F}"/>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saturation sat="0"/>
                    </a14:imgEffect>
                  </a14:imgLayer>
                </a14:imgProps>
              </a:ext>
              <a:ext uri="{28A0092B-C50C-407E-A947-70E740481C1C}">
                <a14:useLocalDpi xmlns:a14="http://schemas.microsoft.com/office/drawing/2010/main" val="0"/>
              </a:ext>
            </a:extLst>
          </a:blip>
          <a:srcRect t="2089" b="1590"/>
          <a:stretch/>
        </p:blipFill>
        <p:spPr>
          <a:xfrm>
            <a:off x="496875" y="6348581"/>
            <a:ext cx="5863484" cy="2129191"/>
          </a:xfrm>
          <a:prstGeom prst="rect">
            <a:avLst/>
          </a:prstGeom>
        </p:spPr>
      </p:pic>
      <p:sp>
        <p:nvSpPr>
          <p:cNvPr id="27" name="TextBox 26">
            <a:extLst>
              <a:ext uri="{FF2B5EF4-FFF2-40B4-BE49-F238E27FC236}">
                <a16:creationId xmlns:a16="http://schemas.microsoft.com/office/drawing/2014/main" id="{22673355-4BDE-4D42-AB12-D05DFC427BE4}"/>
              </a:ext>
            </a:extLst>
          </p:cNvPr>
          <p:cNvSpPr txBox="1"/>
          <p:nvPr/>
        </p:nvSpPr>
        <p:spPr>
          <a:xfrm>
            <a:off x="1374208" y="333674"/>
            <a:ext cx="4112222" cy="553998"/>
          </a:xfrm>
          <a:prstGeom prst="rect">
            <a:avLst/>
          </a:prstGeom>
          <a:noFill/>
        </p:spPr>
        <p:txBody>
          <a:bodyPr wrap="square" rtlCol="0" anchor="ctr">
            <a:spAutoFit/>
          </a:bodyPr>
          <a:lstStyle/>
          <a:p>
            <a:pPr algn="ctr"/>
            <a:r>
              <a:rPr lang="en-AU" b="1" dirty="0">
                <a:latin typeface="Arial Narrow" pitchFamily="34" charset="0"/>
              </a:rPr>
              <a:t>First Catch (tagging)</a:t>
            </a:r>
            <a:endParaRPr lang="en-AU" sz="1200" dirty="0">
              <a:latin typeface="Arial Narrow" panose="020B0606020202030204" pitchFamily="34" charset="0"/>
            </a:endParaRPr>
          </a:p>
          <a:p>
            <a:endParaRPr lang="en-US" sz="1200" i="1" dirty="0">
              <a:latin typeface="Arial Narrow" pitchFamily="34" charset="0"/>
            </a:endParaRPr>
          </a:p>
        </p:txBody>
      </p:sp>
      <p:sp>
        <p:nvSpPr>
          <p:cNvPr id="18" name="Rectangle 17">
            <a:extLst>
              <a:ext uri="{FF2B5EF4-FFF2-40B4-BE49-F238E27FC236}">
                <a16:creationId xmlns:a16="http://schemas.microsoft.com/office/drawing/2014/main" id="{6AB985F0-F587-4563-AABE-15A51D910411}"/>
              </a:ext>
            </a:extLst>
          </p:cNvPr>
          <p:cNvSpPr/>
          <p:nvPr/>
        </p:nvSpPr>
        <p:spPr>
          <a:xfrm>
            <a:off x="546116" y="1073210"/>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lumMod val="50000"/>
                    <a:lumOff val="50000"/>
                  </a:schemeClr>
                </a:solidFill>
                <a:latin typeface="Comic Sans MS" panose="030F0702030302020204" pitchFamily="66" charset="0"/>
              </a:rPr>
              <a:t>26_1MLMA150707cbg</a:t>
            </a:r>
          </a:p>
        </p:txBody>
      </p:sp>
      <p:sp>
        <p:nvSpPr>
          <p:cNvPr id="20" name="Rectangle 19">
            <a:extLst>
              <a:ext uri="{FF2B5EF4-FFF2-40B4-BE49-F238E27FC236}">
                <a16:creationId xmlns:a16="http://schemas.microsoft.com/office/drawing/2014/main" id="{35FD78C9-8911-4900-8160-1D2777F608C4}"/>
              </a:ext>
            </a:extLst>
          </p:cNvPr>
          <p:cNvSpPr/>
          <p:nvPr/>
        </p:nvSpPr>
        <p:spPr>
          <a:xfrm>
            <a:off x="546116" y="2970260"/>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lumMod val="50000"/>
                    <a:lumOff val="50000"/>
                  </a:schemeClr>
                </a:solidFill>
                <a:latin typeface="Comic Sans MS" panose="030F0702030302020204" pitchFamily="66" charset="0"/>
              </a:rPr>
              <a:t>48_1MLFR100307cbg</a:t>
            </a:r>
          </a:p>
        </p:txBody>
      </p:sp>
      <p:sp>
        <p:nvSpPr>
          <p:cNvPr id="21" name="Rectangle 20">
            <a:extLst>
              <a:ext uri="{FF2B5EF4-FFF2-40B4-BE49-F238E27FC236}">
                <a16:creationId xmlns:a16="http://schemas.microsoft.com/office/drawing/2014/main" id="{5EF602EE-C220-4917-802A-D27857E6A323}"/>
              </a:ext>
            </a:extLst>
          </p:cNvPr>
          <p:cNvSpPr/>
          <p:nvPr/>
        </p:nvSpPr>
        <p:spPr>
          <a:xfrm>
            <a:off x="528254" y="4649581"/>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22" name="Rectangle 21">
            <a:extLst>
              <a:ext uri="{FF2B5EF4-FFF2-40B4-BE49-F238E27FC236}">
                <a16:creationId xmlns:a16="http://schemas.microsoft.com/office/drawing/2014/main" id="{770E274F-C8FF-46A6-B97C-CB1785A493B5}"/>
              </a:ext>
            </a:extLst>
          </p:cNvPr>
          <p:cNvSpPr/>
          <p:nvPr/>
        </p:nvSpPr>
        <p:spPr>
          <a:xfrm>
            <a:off x="546116" y="6391859"/>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26" name="Rectangle 25">
            <a:extLst>
              <a:ext uri="{FF2B5EF4-FFF2-40B4-BE49-F238E27FC236}">
                <a16:creationId xmlns:a16="http://schemas.microsoft.com/office/drawing/2014/main" id="{F023FB99-493A-49C8-80E6-34ACF5694BC2}"/>
              </a:ext>
            </a:extLst>
          </p:cNvPr>
          <p:cNvSpPr/>
          <p:nvPr/>
        </p:nvSpPr>
        <p:spPr>
          <a:xfrm>
            <a:off x="533377" y="4682484"/>
            <a:ext cx="1640193" cy="230832"/>
          </a:xfrm>
          <a:prstGeom prst="rect">
            <a:avLst/>
          </a:prstGeom>
        </p:spPr>
        <p:txBody>
          <a:bodyPr wrap="none">
            <a:spAutoFit/>
          </a:bodyPr>
          <a:lstStyle/>
          <a:p>
            <a:pPr algn="ctr"/>
            <a:r>
              <a:rPr lang="en-AU" sz="900" dirty="0">
                <a:solidFill>
                  <a:schemeClr val="tx1">
                    <a:lumMod val="50000"/>
                    <a:lumOff val="50000"/>
                  </a:schemeClr>
                </a:solidFill>
                <a:latin typeface="Comic Sans MS" panose="030F0702030302020204" pitchFamily="66" charset="0"/>
              </a:rPr>
              <a:t>568_1MLAFtRf040806cbg</a:t>
            </a:r>
          </a:p>
        </p:txBody>
      </p:sp>
      <p:sp>
        <p:nvSpPr>
          <p:cNvPr id="30" name="Rectangle 29">
            <a:extLst>
              <a:ext uri="{FF2B5EF4-FFF2-40B4-BE49-F238E27FC236}">
                <a16:creationId xmlns:a16="http://schemas.microsoft.com/office/drawing/2014/main" id="{8AA4F60F-BFCC-45C9-8E21-55821C6E3EFB}"/>
              </a:ext>
            </a:extLst>
          </p:cNvPr>
          <p:cNvSpPr/>
          <p:nvPr/>
        </p:nvSpPr>
        <p:spPr>
          <a:xfrm>
            <a:off x="604627" y="6419774"/>
            <a:ext cx="1523174" cy="230832"/>
          </a:xfrm>
          <a:prstGeom prst="rect">
            <a:avLst/>
          </a:prstGeom>
        </p:spPr>
        <p:txBody>
          <a:bodyPr wrap="none">
            <a:spAutoFit/>
          </a:bodyPr>
          <a:lstStyle/>
          <a:p>
            <a:pPr algn="ctr"/>
            <a:r>
              <a:rPr lang="en-AU" sz="900" dirty="0">
                <a:solidFill>
                  <a:schemeClr val="tx1">
                    <a:lumMod val="50000"/>
                    <a:lumOff val="50000"/>
                  </a:schemeClr>
                </a:solidFill>
                <a:latin typeface="Comic Sans MS" panose="030F0702030302020204" pitchFamily="66" charset="0"/>
              </a:rPr>
              <a:t>294_1FLAFR220208cbm</a:t>
            </a:r>
          </a:p>
        </p:txBody>
      </p:sp>
      <p:sp>
        <p:nvSpPr>
          <p:cNvPr id="29" name="Rectangle 28">
            <a:extLst>
              <a:ext uri="{FF2B5EF4-FFF2-40B4-BE49-F238E27FC236}">
                <a16:creationId xmlns:a16="http://schemas.microsoft.com/office/drawing/2014/main" id="{A14DE496-610E-443F-BDED-AE2F7AF02164}"/>
              </a:ext>
            </a:extLst>
          </p:cNvPr>
          <p:cNvSpPr/>
          <p:nvPr/>
        </p:nvSpPr>
        <p:spPr>
          <a:xfrm>
            <a:off x="403104" y="8604405"/>
            <a:ext cx="6357965" cy="215444"/>
          </a:xfrm>
          <a:prstGeom prst="rect">
            <a:avLst/>
          </a:prstGeom>
        </p:spPr>
        <p:txBody>
          <a:bodyPr wrap="square">
            <a:spAutoFit/>
          </a:bodyPr>
          <a:lstStyle/>
          <a:p>
            <a:r>
              <a:rPr lang="en-AU" sz="810" baseline="30000" dirty="0">
                <a:latin typeface="Arial Narrow" panose="020B0606020202030204" pitchFamily="34" charset="0"/>
              </a:rPr>
              <a:t>[1] </a:t>
            </a:r>
            <a:r>
              <a:rPr lang="en-AU" sz="810" dirty="0">
                <a:latin typeface="Arial Narrow" panose="020B0606020202030204" pitchFamily="34" charset="0"/>
              </a:rPr>
              <a:t>Photographs © Dr. Carley Kilpatrick from Grey Nurse Shark Watch - Reef Check Australia at https://www.reefcheckaustralia.org/grey_nurse_shark_watch </a:t>
            </a:r>
          </a:p>
        </p:txBody>
      </p:sp>
      <p:cxnSp>
        <p:nvCxnSpPr>
          <p:cNvPr id="2" name="Straight Connector 1">
            <a:extLst>
              <a:ext uri="{FF2B5EF4-FFF2-40B4-BE49-F238E27FC236}">
                <a16:creationId xmlns:a16="http://schemas.microsoft.com/office/drawing/2014/main" id="{7E366A42-AB35-525A-58EC-AB2D214EB4E2}"/>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6">
            <a:extLst>
              <a:ext uri="{FF2B5EF4-FFF2-40B4-BE49-F238E27FC236}">
                <a16:creationId xmlns:a16="http://schemas.microsoft.com/office/drawing/2014/main" id="{99BF3806-8E87-81D2-CDCC-49FAEB323F0C}"/>
              </a:ext>
            </a:extLst>
          </p:cNvPr>
          <p:cNvSpPr txBox="1"/>
          <p:nvPr/>
        </p:nvSpPr>
        <p:spPr>
          <a:xfrm>
            <a:off x="2803115" y="8829160"/>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Science Inquiry</a:t>
            </a:r>
            <a:endParaRPr lang="en-AU" sz="1100" b="1" dirty="0">
              <a:latin typeface="Arial Narrow" pitchFamily="34" charset="0"/>
            </a:endParaRPr>
          </a:p>
        </p:txBody>
      </p:sp>
      <p:sp>
        <p:nvSpPr>
          <p:cNvPr id="5" name="TextBox 36">
            <a:extLst>
              <a:ext uri="{FF2B5EF4-FFF2-40B4-BE49-F238E27FC236}">
                <a16:creationId xmlns:a16="http://schemas.microsoft.com/office/drawing/2014/main" id="{9964A69E-2026-E09A-488E-019D6ED40DF1}"/>
              </a:ext>
            </a:extLst>
          </p:cNvPr>
          <p:cNvSpPr txBox="1"/>
          <p:nvPr/>
        </p:nvSpPr>
        <p:spPr>
          <a:xfrm>
            <a:off x="453097" y="8820160"/>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35236370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7" name="TextBox 16">
            <a:extLst>
              <a:ext uri="{FF2B5EF4-FFF2-40B4-BE49-F238E27FC236}">
                <a16:creationId xmlns:a16="http://schemas.microsoft.com/office/drawing/2014/main" id="{1989A66C-EB92-427E-9256-8F7DD5E76B7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8" name="TextBox 17">
            <a:extLst>
              <a:ext uri="{FF2B5EF4-FFF2-40B4-BE49-F238E27FC236}">
                <a16:creationId xmlns:a16="http://schemas.microsoft.com/office/drawing/2014/main" id="{A3979AB1-4FBE-4734-900E-CFFF41D04C4F}"/>
              </a:ext>
            </a:extLst>
          </p:cNvPr>
          <p:cNvSpPr txBox="1"/>
          <p:nvPr/>
        </p:nvSpPr>
        <p:spPr>
          <a:xfrm>
            <a:off x="1374208" y="333674"/>
            <a:ext cx="4112222" cy="553998"/>
          </a:xfrm>
          <a:prstGeom prst="rect">
            <a:avLst/>
          </a:prstGeom>
          <a:noFill/>
        </p:spPr>
        <p:txBody>
          <a:bodyPr wrap="square" rtlCol="0" anchor="ctr">
            <a:spAutoFit/>
          </a:bodyPr>
          <a:lstStyle/>
          <a:p>
            <a:pPr algn="ctr"/>
            <a:r>
              <a:rPr lang="en-AU" b="1" dirty="0">
                <a:latin typeface="Arial Narrow" pitchFamily="34" charset="0"/>
              </a:rPr>
              <a:t>Second Catch (recapture)</a:t>
            </a:r>
            <a:endParaRPr lang="en-AU" sz="1200" dirty="0">
              <a:latin typeface="Arial Narrow" panose="020B0606020202030204" pitchFamily="34" charset="0"/>
            </a:endParaRPr>
          </a:p>
          <a:p>
            <a:endParaRPr lang="en-US" sz="1200" i="1" dirty="0">
              <a:latin typeface="Arial Narrow" pitchFamily="34" charset="0"/>
            </a:endParaRPr>
          </a:p>
        </p:txBody>
      </p:sp>
      <p:pic>
        <p:nvPicPr>
          <p:cNvPr id="4" name="Picture 3" descr="A shark swimming in blue water&#10;&#10;Description automatically generated">
            <a:extLst>
              <a:ext uri="{FF2B5EF4-FFF2-40B4-BE49-F238E27FC236}">
                <a16:creationId xmlns:a16="http://schemas.microsoft.com/office/drawing/2014/main" id="{8C75ACFC-9E6E-457D-B06C-ECA10676CC1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t="1614"/>
          <a:stretch/>
        </p:blipFill>
        <p:spPr>
          <a:xfrm>
            <a:off x="474335" y="1973478"/>
            <a:ext cx="5911033" cy="2731302"/>
          </a:xfrm>
          <a:prstGeom prst="rect">
            <a:avLst/>
          </a:prstGeom>
        </p:spPr>
      </p:pic>
      <p:pic>
        <p:nvPicPr>
          <p:cNvPr id="6" name="Picture 5" descr="A picture containing outdoor, sky, fish, water&#10;&#10;Description automatically generated">
            <a:extLst>
              <a:ext uri="{FF2B5EF4-FFF2-40B4-BE49-F238E27FC236}">
                <a16:creationId xmlns:a16="http://schemas.microsoft.com/office/drawing/2014/main" id="{75F33572-FB78-48EE-93CE-189ACBBC0C9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b="4392"/>
          <a:stretch/>
        </p:blipFill>
        <p:spPr>
          <a:xfrm>
            <a:off x="461260" y="4826060"/>
            <a:ext cx="5911033" cy="2047550"/>
          </a:xfrm>
          <a:prstGeom prst="rect">
            <a:avLst/>
          </a:prstGeom>
        </p:spPr>
      </p:pic>
      <p:sp>
        <p:nvSpPr>
          <p:cNvPr id="22" name="Rectangle 21">
            <a:extLst>
              <a:ext uri="{FF2B5EF4-FFF2-40B4-BE49-F238E27FC236}">
                <a16:creationId xmlns:a16="http://schemas.microsoft.com/office/drawing/2014/main" id="{5A791997-BA38-42B5-BF3F-D0EA7BF97B8C}"/>
              </a:ext>
            </a:extLst>
          </p:cNvPr>
          <p:cNvSpPr/>
          <p:nvPr/>
        </p:nvSpPr>
        <p:spPr>
          <a:xfrm>
            <a:off x="505903" y="4863819"/>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800" dirty="0">
              <a:solidFill>
                <a:schemeClr val="tx1">
                  <a:lumMod val="50000"/>
                  <a:lumOff val="50000"/>
                </a:schemeClr>
              </a:solidFill>
              <a:latin typeface="Comic Sans MS" panose="030F0702030302020204" pitchFamily="66" charset="0"/>
            </a:endParaRPr>
          </a:p>
        </p:txBody>
      </p:sp>
      <p:sp>
        <p:nvSpPr>
          <p:cNvPr id="23" name="Rectangle 22">
            <a:extLst>
              <a:ext uri="{FF2B5EF4-FFF2-40B4-BE49-F238E27FC236}">
                <a16:creationId xmlns:a16="http://schemas.microsoft.com/office/drawing/2014/main" id="{47AE747E-9B70-4913-A8B5-8F2B5AAEB7C6}"/>
              </a:ext>
            </a:extLst>
          </p:cNvPr>
          <p:cNvSpPr/>
          <p:nvPr/>
        </p:nvSpPr>
        <p:spPr>
          <a:xfrm>
            <a:off x="509965" y="2011964"/>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24" name="Rectangle 23">
            <a:extLst>
              <a:ext uri="{FF2B5EF4-FFF2-40B4-BE49-F238E27FC236}">
                <a16:creationId xmlns:a16="http://schemas.microsoft.com/office/drawing/2014/main" id="{E764A767-7C74-4E91-A742-89A658A73021}"/>
              </a:ext>
            </a:extLst>
          </p:cNvPr>
          <p:cNvSpPr/>
          <p:nvPr/>
        </p:nvSpPr>
        <p:spPr>
          <a:xfrm>
            <a:off x="487195" y="1035310"/>
            <a:ext cx="5898173" cy="83455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6643426B-63F7-4888-89E8-722C4AB012FB}"/>
              </a:ext>
            </a:extLst>
          </p:cNvPr>
          <p:cNvSpPr/>
          <p:nvPr/>
        </p:nvSpPr>
        <p:spPr>
          <a:xfrm>
            <a:off x="518691" y="1084746"/>
            <a:ext cx="5917425" cy="892552"/>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Activity: This ‘second catch’ also includes 10 sharks. Identify the sharks that you already named (tagged) in the first catch. If it is a new shark, give it a new name in the box provided.</a:t>
            </a:r>
          </a:p>
          <a:p>
            <a:pPr>
              <a:spcAft>
                <a:spcPts val="0"/>
              </a:spcAft>
            </a:pPr>
            <a:r>
              <a:rPr lang="en-AU" sz="400" b="1" dirty="0">
                <a:latin typeface="Arial Narrow" panose="020B0606020202030204" pitchFamily="34" charset="0"/>
                <a:ea typeface="Times New Roman" panose="02020603050405020304" pitchFamily="18" charset="0"/>
              </a:rPr>
              <a:t> </a:t>
            </a:r>
          </a:p>
          <a:p>
            <a:r>
              <a:rPr lang="en-AU" sz="1200" b="1" i="1" dirty="0">
                <a:latin typeface="Arial Narrow" panose="020B0606020202030204" pitchFamily="34" charset="0"/>
                <a:ea typeface="Times New Roman" panose="02020603050405020304" pitchFamily="18" charset="0"/>
              </a:rPr>
              <a:t>Note: </a:t>
            </a:r>
            <a:r>
              <a:rPr lang="en-AU" sz="1200" b="1" dirty="0">
                <a:latin typeface="Arial Narrow" panose="020B0606020202030204" pitchFamily="34" charset="0"/>
                <a:ea typeface="Times New Roman" panose="02020603050405020304" pitchFamily="18" charset="0"/>
              </a:rPr>
              <a:t>for a closer look, you can view all original colour photos at marineeducation.com.au  </a:t>
            </a:r>
            <a:endParaRPr lang="en-US" sz="1200" b="1" dirty="0">
              <a:latin typeface="Arial Narrow" panose="020B0606020202030204" pitchFamily="34" charset="0"/>
              <a:ea typeface="Times New Roman" panose="02020603050405020304" pitchFamily="18" charset="0"/>
            </a:endParaRPr>
          </a:p>
          <a:p>
            <a:pPr>
              <a:spcAft>
                <a:spcPts val="0"/>
              </a:spcAft>
            </a:pPr>
            <a:r>
              <a:rPr lang="en-AU" sz="1200" b="1" dirty="0">
                <a:latin typeface="Arial Narrow" panose="020B0606020202030204" pitchFamily="34" charset="0"/>
                <a:ea typeface="Times New Roman" panose="02020603050405020304" pitchFamily="18" charset="0"/>
              </a:rPr>
              <a:t> </a:t>
            </a:r>
          </a:p>
        </p:txBody>
      </p:sp>
      <p:sp>
        <p:nvSpPr>
          <p:cNvPr id="5" name="Rectangle 4">
            <a:extLst>
              <a:ext uri="{FF2B5EF4-FFF2-40B4-BE49-F238E27FC236}">
                <a16:creationId xmlns:a16="http://schemas.microsoft.com/office/drawing/2014/main" id="{B25AC2A8-5507-4F17-9C52-F38CC2DCEBBF}"/>
              </a:ext>
            </a:extLst>
          </p:cNvPr>
          <p:cNvSpPr/>
          <p:nvPr/>
        </p:nvSpPr>
        <p:spPr>
          <a:xfrm>
            <a:off x="426465" y="4893403"/>
            <a:ext cx="1833623" cy="230832"/>
          </a:xfrm>
          <a:prstGeom prst="rect">
            <a:avLst/>
          </a:prstGeom>
        </p:spPr>
        <p:txBody>
          <a:bodyPr wrap="square">
            <a:spAutoFit/>
          </a:bodyPr>
          <a:lstStyle/>
          <a:p>
            <a:pPr algn="ctr"/>
            <a:r>
              <a:rPr lang="en-AU" sz="900" dirty="0">
                <a:solidFill>
                  <a:schemeClr val="tx1">
                    <a:lumMod val="50000"/>
                    <a:lumOff val="50000"/>
                  </a:schemeClr>
                </a:solidFill>
                <a:latin typeface="Comic Sans MS" panose="030F0702030302020204" pitchFamily="66" charset="0"/>
              </a:rPr>
              <a:t>26_1MLAFR030606swrdcm</a:t>
            </a:r>
          </a:p>
        </p:txBody>
      </p:sp>
      <p:sp>
        <p:nvSpPr>
          <p:cNvPr id="26" name="Rectangle 25">
            <a:extLst>
              <a:ext uri="{FF2B5EF4-FFF2-40B4-BE49-F238E27FC236}">
                <a16:creationId xmlns:a16="http://schemas.microsoft.com/office/drawing/2014/main" id="{B15E58BF-CB1C-4C3D-8E5B-7D1EAF174358}"/>
              </a:ext>
            </a:extLst>
          </p:cNvPr>
          <p:cNvSpPr/>
          <p:nvPr/>
        </p:nvSpPr>
        <p:spPr>
          <a:xfrm>
            <a:off x="505903" y="2039188"/>
            <a:ext cx="1669048" cy="230832"/>
          </a:xfrm>
          <a:prstGeom prst="rect">
            <a:avLst/>
          </a:prstGeom>
        </p:spPr>
        <p:txBody>
          <a:bodyPr wrap="none">
            <a:spAutoFit/>
          </a:bodyPr>
          <a:lstStyle/>
          <a:p>
            <a:pPr algn="ctr"/>
            <a:r>
              <a:rPr lang="en-AU" sz="900" dirty="0">
                <a:solidFill>
                  <a:schemeClr val="tx1">
                    <a:lumMod val="50000"/>
                    <a:lumOff val="50000"/>
                  </a:schemeClr>
                </a:solidFill>
                <a:latin typeface="Comic Sans MS" panose="030F0702030302020204" pitchFamily="66" charset="0"/>
              </a:rPr>
              <a:t>1659_1FLAWRm170214ckm</a:t>
            </a:r>
          </a:p>
        </p:txBody>
      </p:sp>
      <p:pic>
        <p:nvPicPr>
          <p:cNvPr id="27" name="Picture 26" descr="A picture containing water, blue&#10;&#10;Description automatically generated">
            <a:extLst>
              <a:ext uri="{FF2B5EF4-FFF2-40B4-BE49-F238E27FC236}">
                <a16:creationId xmlns:a16="http://schemas.microsoft.com/office/drawing/2014/main" id="{2A9C6381-6AC6-443F-B969-822017A928BD}"/>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461260" y="6994891"/>
            <a:ext cx="5911033" cy="1517270"/>
          </a:xfrm>
          <a:prstGeom prst="rect">
            <a:avLst/>
          </a:prstGeom>
        </p:spPr>
      </p:pic>
      <p:sp>
        <p:nvSpPr>
          <p:cNvPr id="28" name="Rectangle 27">
            <a:extLst>
              <a:ext uri="{FF2B5EF4-FFF2-40B4-BE49-F238E27FC236}">
                <a16:creationId xmlns:a16="http://schemas.microsoft.com/office/drawing/2014/main" id="{0236DDA1-7C70-491C-8188-DB4A20359EEE}"/>
              </a:ext>
            </a:extLst>
          </p:cNvPr>
          <p:cNvSpPr/>
          <p:nvPr/>
        </p:nvSpPr>
        <p:spPr>
          <a:xfrm>
            <a:off x="495844" y="7024006"/>
            <a:ext cx="1631568" cy="291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lumMod val="50000"/>
                    <a:lumOff val="50000"/>
                  </a:schemeClr>
                </a:solidFill>
                <a:latin typeface="Comic Sans MS" panose="030F0702030302020204" pitchFamily="66" charset="0"/>
              </a:rPr>
              <a:t>5_1FLFtR310704cbg</a:t>
            </a:r>
          </a:p>
        </p:txBody>
      </p:sp>
      <p:sp>
        <p:nvSpPr>
          <p:cNvPr id="8" name="TextBox 7">
            <a:extLst>
              <a:ext uri="{FF2B5EF4-FFF2-40B4-BE49-F238E27FC236}">
                <a16:creationId xmlns:a16="http://schemas.microsoft.com/office/drawing/2014/main" id="{5A4891B5-61BA-40B2-8506-5F91310B9250}"/>
              </a:ext>
            </a:extLst>
          </p:cNvPr>
          <p:cNvSpPr txBox="1"/>
          <p:nvPr/>
        </p:nvSpPr>
        <p:spPr>
          <a:xfrm>
            <a:off x="3573016" y="6966986"/>
            <a:ext cx="3149070" cy="246221"/>
          </a:xfrm>
          <a:prstGeom prst="rect">
            <a:avLst/>
          </a:prstGeom>
          <a:noFill/>
        </p:spPr>
        <p:txBody>
          <a:bodyPr wrap="square" rtlCol="0">
            <a:spAutoFit/>
          </a:bodyPr>
          <a:lstStyle/>
          <a:p>
            <a:pPr algn="ctr"/>
            <a:r>
              <a:rPr lang="en-AU" sz="1000" i="1" dirty="0">
                <a:solidFill>
                  <a:schemeClr val="bg1"/>
                </a:solidFill>
                <a:latin typeface="Arial Narrow" panose="020B0606020202030204" pitchFamily="34" charset="0"/>
              </a:rPr>
              <a:t>Hint: </a:t>
            </a:r>
            <a:r>
              <a:rPr lang="en-AU" sz="1000" dirty="0">
                <a:solidFill>
                  <a:schemeClr val="bg1"/>
                </a:solidFill>
                <a:latin typeface="Arial Narrow" panose="020B0606020202030204" pitchFamily="34" charset="0"/>
              </a:rPr>
              <a:t>this shark is a recapture (and </a:t>
            </a:r>
            <a:r>
              <a:rPr lang="en-AU" sz="1000" i="1" dirty="0">
                <a:solidFill>
                  <a:schemeClr val="bg1"/>
                </a:solidFill>
                <a:latin typeface="Arial Narrow" panose="020B0606020202030204" pitchFamily="34" charset="0"/>
              </a:rPr>
              <a:t>not</a:t>
            </a:r>
            <a:r>
              <a:rPr lang="en-AU" sz="1000" dirty="0">
                <a:solidFill>
                  <a:schemeClr val="bg1"/>
                </a:solidFill>
                <a:latin typeface="Arial Narrow" panose="020B0606020202030204" pitchFamily="34" charset="0"/>
              </a:rPr>
              <a:t> the only one)</a:t>
            </a:r>
          </a:p>
        </p:txBody>
      </p:sp>
      <p:sp>
        <p:nvSpPr>
          <p:cNvPr id="29" name="Rectangle 28">
            <a:extLst>
              <a:ext uri="{FF2B5EF4-FFF2-40B4-BE49-F238E27FC236}">
                <a16:creationId xmlns:a16="http://schemas.microsoft.com/office/drawing/2014/main" id="{06776E2C-8B06-4EFB-92DE-C3EB20ECDF42}"/>
              </a:ext>
            </a:extLst>
          </p:cNvPr>
          <p:cNvSpPr/>
          <p:nvPr/>
        </p:nvSpPr>
        <p:spPr>
          <a:xfrm>
            <a:off x="403104" y="8604405"/>
            <a:ext cx="6357965" cy="215444"/>
          </a:xfrm>
          <a:prstGeom prst="rect">
            <a:avLst/>
          </a:prstGeom>
        </p:spPr>
        <p:txBody>
          <a:bodyPr wrap="square">
            <a:spAutoFit/>
          </a:bodyPr>
          <a:lstStyle/>
          <a:p>
            <a:r>
              <a:rPr lang="en-AU" sz="810" baseline="30000" dirty="0">
                <a:latin typeface="Arial Narrow" panose="020B0606020202030204" pitchFamily="34" charset="0"/>
              </a:rPr>
              <a:t>[1] </a:t>
            </a:r>
            <a:r>
              <a:rPr lang="en-AU" sz="810" dirty="0">
                <a:latin typeface="Arial Narrow" panose="020B0606020202030204" pitchFamily="34" charset="0"/>
              </a:rPr>
              <a:t>Photographs © Dr. Carley Kilpatrick from Grey Nurse Shark Watch - Reef Check Australia at https://www.reefcheckaustralia.org/grey_nurse_shark_watch </a:t>
            </a:r>
          </a:p>
        </p:txBody>
      </p:sp>
      <p:cxnSp>
        <p:nvCxnSpPr>
          <p:cNvPr id="7" name="Straight Connector 6">
            <a:extLst>
              <a:ext uri="{FF2B5EF4-FFF2-40B4-BE49-F238E27FC236}">
                <a16:creationId xmlns:a16="http://schemas.microsoft.com/office/drawing/2014/main" id="{EBDE34C5-986F-1789-E19D-9061CD470A88}"/>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66F89EB8-202D-D685-C9EC-B42CE4C77D0E}"/>
              </a:ext>
            </a:extLst>
          </p:cNvPr>
          <p:cNvSpPr txBox="1"/>
          <p:nvPr/>
        </p:nvSpPr>
        <p:spPr>
          <a:xfrm>
            <a:off x="2803115" y="8829160"/>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Science Inquiry</a:t>
            </a:r>
            <a:endParaRPr lang="en-AU" sz="1100" b="1" dirty="0">
              <a:latin typeface="Arial Narrow" pitchFamily="34" charset="0"/>
            </a:endParaRPr>
          </a:p>
        </p:txBody>
      </p:sp>
      <p:sp>
        <p:nvSpPr>
          <p:cNvPr id="10" name="TextBox 36">
            <a:extLst>
              <a:ext uri="{FF2B5EF4-FFF2-40B4-BE49-F238E27FC236}">
                <a16:creationId xmlns:a16="http://schemas.microsoft.com/office/drawing/2014/main" id="{EAB7D222-BD3D-0713-7FC7-5C0D6F3E68FA}"/>
              </a:ext>
            </a:extLst>
          </p:cNvPr>
          <p:cNvSpPr txBox="1"/>
          <p:nvPr/>
        </p:nvSpPr>
        <p:spPr>
          <a:xfrm>
            <a:off x="453097" y="8820160"/>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33298500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7" name="TextBox 16">
            <a:extLst>
              <a:ext uri="{FF2B5EF4-FFF2-40B4-BE49-F238E27FC236}">
                <a16:creationId xmlns:a16="http://schemas.microsoft.com/office/drawing/2014/main" id="{1989A66C-EB92-427E-9256-8F7DD5E76B7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3" name="TextBox 12">
            <a:extLst>
              <a:ext uri="{FF2B5EF4-FFF2-40B4-BE49-F238E27FC236}">
                <a16:creationId xmlns:a16="http://schemas.microsoft.com/office/drawing/2014/main" id="{0BDEFD86-5CFB-4D99-B9A8-4F6340690242}"/>
              </a:ext>
            </a:extLst>
          </p:cNvPr>
          <p:cNvSpPr txBox="1"/>
          <p:nvPr/>
        </p:nvSpPr>
        <p:spPr>
          <a:xfrm>
            <a:off x="1374208" y="333674"/>
            <a:ext cx="4112222" cy="553998"/>
          </a:xfrm>
          <a:prstGeom prst="rect">
            <a:avLst/>
          </a:prstGeom>
          <a:noFill/>
        </p:spPr>
        <p:txBody>
          <a:bodyPr wrap="square" rtlCol="0" anchor="ctr">
            <a:spAutoFit/>
          </a:bodyPr>
          <a:lstStyle/>
          <a:p>
            <a:pPr algn="ctr"/>
            <a:r>
              <a:rPr lang="en-AU" b="1" dirty="0">
                <a:latin typeface="Arial Narrow" pitchFamily="34" charset="0"/>
              </a:rPr>
              <a:t>Second Catch (recapture)</a:t>
            </a:r>
            <a:endParaRPr lang="en-AU" sz="1200" dirty="0">
              <a:latin typeface="Arial Narrow" panose="020B0606020202030204" pitchFamily="34" charset="0"/>
            </a:endParaRPr>
          </a:p>
          <a:p>
            <a:endParaRPr lang="en-US" sz="1200" i="1" dirty="0">
              <a:latin typeface="Arial Narrow" pitchFamily="34" charset="0"/>
            </a:endParaRPr>
          </a:p>
        </p:txBody>
      </p:sp>
      <p:pic>
        <p:nvPicPr>
          <p:cNvPr id="6" name="Picture 5" descr="A picture containing tree, fish, animal, shark&#10;&#10;Description automatically generated">
            <a:extLst>
              <a:ext uri="{FF2B5EF4-FFF2-40B4-BE49-F238E27FC236}">
                <a16:creationId xmlns:a16="http://schemas.microsoft.com/office/drawing/2014/main" id="{7B4074B6-6833-4EA7-BFDC-705F1B365604}"/>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00740" y="2684660"/>
            <a:ext cx="5874648" cy="2159035"/>
          </a:xfrm>
          <a:prstGeom prst="rect">
            <a:avLst/>
          </a:prstGeom>
        </p:spPr>
      </p:pic>
      <p:pic>
        <p:nvPicPr>
          <p:cNvPr id="8" name="Picture 7" descr="A fish swimming under water&#10;&#10;Description automatically generated">
            <a:extLst>
              <a:ext uri="{FF2B5EF4-FFF2-40B4-BE49-F238E27FC236}">
                <a16:creationId xmlns:a16="http://schemas.microsoft.com/office/drawing/2014/main" id="{2B1EBBA1-EAB4-4E83-A990-DCC1B09AAD05}"/>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00740" y="4909379"/>
            <a:ext cx="5863482" cy="1895814"/>
          </a:xfrm>
          <a:prstGeom prst="rect">
            <a:avLst/>
          </a:prstGeom>
        </p:spPr>
      </p:pic>
      <p:pic>
        <p:nvPicPr>
          <p:cNvPr id="10" name="Picture 9" descr="A close up of a fish&#10;&#10;Description automatically generated">
            <a:extLst>
              <a:ext uri="{FF2B5EF4-FFF2-40B4-BE49-F238E27FC236}">
                <a16:creationId xmlns:a16="http://schemas.microsoft.com/office/drawing/2014/main" id="{D0309DBA-B92F-47B6-994B-09CAADD8C399}"/>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0740" y="6876557"/>
            <a:ext cx="5863482" cy="1700546"/>
          </a:xfrm>
          <a:prstGeom prst="rect">
            <a:avLst/>
          </a:prstGeom>
        </p:spPr>
      </p:pic>
      <p:sp>
        <p:nvSpPr>
          <p:cNvPr id="18" name="Rectangle 17">
            <a:extLst>
              <a:ext uri="{FF2B5EF4-FFF2-40B4-BE49-F238E27FC236}">
                <a16:creationId xmlns:a16="http://schemas.microsoft.com/office/drawing/2014/main" id="{AEAEC419-BE34-4D54-AD33-A05619BA88F8}"/>
              </a:ext>
            </a:extLst>
          </p:cNvPr>
          <p:cNvSpPr/>
          <p:nvPr/>
        </p:nvSpPr>
        <p:spPr>
          <a:xfrm>
            <a:off x="535216" y="4942078"/>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lumMod val="50000"/>
                    <a:lumOff val="50000"/>
                  </a:schemeClr>
                </a:solidFill>
                <a:latin typeface="Comic Sans MS" panose="030F0702030302020204" pitchFamily="66" charset="0"/>
              </a:rPr>
              <a:t>48_1MLJFRfj230208cbg</a:t>
            </a:r>
          </a:p>
        </p:txBody>
      </p:sp>
      <p:sp>
        <p:nvSpPr>
          <p:cNvPr id="20" name="Rectangle 19">
            <a:extLst>
              <a:ext uri="{FF2B5EF4-FFF2-40B4-BE49-F238E27FC236}">
                <a16:creationId xmlns:a16="http://schemas.microsoft.com/office/drawing/2014/main" id="{52202D19-62CA-4A8E-91B1-57854E28BD1C}"/>
              </a:ext>
            </a:extLst>
          </p:cNvPr>
          <p:cNvSpPr/>
          <p:nvPr/>
        </p:nvSpPr>
        <p:spPr>
          <a:xfrm>
            <a:off x="534583" y="6920668"/>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23" name="Rectangle 22">
            <a:extLst>
              <a:ext uri="{FF2B5EF4-FFF2-40B4-BE49-F238E27FC236}">
                <a16:creationId xmlns:a16="http://schemas.microsoft.com/office/drawing/2014/main" id="{A60534B2-7E19-433A-8AAB-C3A6C40EB44D}"/>
              </a:ext>
            </a:extLst>
          </p:cNvPr>
          <p:cNvSpPr/>
          <p:nvPr/>
        </p:nvSpPr>
        <p:spPr>
          <a:xfrm>
            <a:off x="526991" y="2713123"/>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25" name="Rectangle 24">
            <a:extLst>
              <a:ext uri="{FF2B5EF4-FFF2-40B4-BE49-F238E27FC236}">
                <a16:creationId xmlns:a16="http://schemas.microsoft.com/office/drawing/2014/main" id="{98433A72-7532-4231-83DC-8CCD537A96FC}"/>
              </a:ext>
            </a:extLst>
          </p:cNvPr>
          <p:cNvSpPr/>
          <p:nvPr/>
        </p:nvSpPr>
        <p:spPr>
          <a:xfrm>
            <a:off x="612401" y="2746026"/>
            <a:ext cx="1479892" cy="230832"/>
          </a:xfrm>
          <a:prstGeom prst="rect">
            <a:avLst/>
          </a:prstGeom>
        </p:spPr>
        <p:txBody>
          <a:bodyPr wrap="none">
            <a:spAutoFit/>
          </a:bodyPr>
          <a:lstStyle/>
          <a:p>
            <a:pPr algn="ctr"/>
            <a:r>
              <a:rPr lang="en-AU" sz="900" dirty="0">
                <a:solidFill>
                  <a:schemeClr val="tx1">
                    <a:lumMod val="50000"/>
                    <a:lumOff val="50000"/>
                  </a:schemeClr>
                </a:solidFill>
                <a:latin typeface="Comic Sans MS" panose="030F0702030302020204" pitchFamily="66" charset="0"/>
              </a:rPr>
              <a:t>31_1MLAPFj120208cbm</a:t>
            </a:r>
          </a:p>
        </p:txBody>
      </p:sp>
      <p:sp>
        <p:nvSpPr>
          <p:cNvPr id="26" name="Rectangle 25">
            <a:extLst>
              <a:ext uri="{FF2B5EF4-FFF2-40B4-BE49-F238E27FC236}">
                <a16:creationId xmlns:a16="http://schemas.microsoft.com/office/drawing/2014/main" id="{A7790E11-8C9B-4E16-9DF1-688677AF8417}"/>
              </a:ext>
            </a:extLst>
          </p:cNvPr>
          <p:cNvSpPr/>
          <p:nvPr/>
        </p:nvSpPr>
        <p:spPr>
          <a:xfrm>
            <a:off x="502108" y="6953571"/>
            <a:ext cx="1721946" cy="230832"/>
          </a:xfrm>
          <a:prstGeom prst="rect">
            <a:avLst/>
          </a:prstGeom>
        </p:spPr>
        <p:txBody>
          <a:bodyPr wrap="none">
            <a:spAutoFit/>
          </a:bodyPr>
          <a:lstStyle/>
          <a:p>
            <a:pPr algn="ctr"/>
            <a:r>
              <a:rPr lang="en-AU" sz="900" dirty="0">
                <a:solidFill>
                  <a:schemeClr val="tx1">
                    <a:lumMod val="50000"/>
                    <a:lumOff val="50000"/>
                  </a:schemeClr>
                </a:solidFill>
                <a:latin typeface="Comic Sans MS" panose="030F0702030302020204" pitchFamily="66" charset="0"/>
              </a:rPr>
              <a:t>621_1MLSAFRfj230208cbm</a:t>
            </a:r>
          </a:p>
        </p:txBody>
      </p:sp>
      <p:pic>
        <p:nvPicPr>
          <p:cNvPr id="22" name="Picture 21" descr="A fish swimming under water&#10;&#10;Description automatically generated">
            <a:extLst>
              <a:ext uri="{FF2B5EF4-FFF2-40B4-BE49-F238E27FC236}">
                <a16:creationId xmlns:a16="http://schemas.microsoft.com/office/drawing/2014/main" id="{EEC049BF-970A-4DFF-A9A9-331CA52CD0D8}"/>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t="7381"/>
          <a:stretch/>
        </p:blipFill>
        <p:spPr>
          <a:xfrm>
            <a:off x="501423" y="1029370"/>
            <a:ext cx="5880979" cy="1585053"/>
          </a:xfrm>
          <a:prstGeom prst="rect">
            <a:avLst/>
          </a:prstGeom>
        </p:spPr>
      </p:pic>
      <p:sp>
        <p:nvSpPr>
          <p:cNvPr id="27" name="Rectangle 26">
            <a:extLst>
              <a:ext uri="{FF2B5EF4-FFF2-40B4-BE49-F238E27FC236}">
                <a16:creationId xmlns:a16="http://schemas.microsoft.com/office/drawing/2014/main" id="{EF3CCF0B-5622-453E-AAC4-546AC4A9CBE7}"/>
              </a:ext>
            </a:extLst>
          </p:cNvPr>
          <p:cNvSpPr/>
          <p:nvPr/>
        </p:nvSpPr>
        <p:spPr>
          <a:xfrm>
            <a:off x="534583" y="1058181"/>
            <a:ext cx="1648592"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28" name="Rectangle 27">
            <a:extLst>
              <a:ext uri="{FF2B5EF4-FFF2-40B4-BE49-F238E27FC236}">
                <a16:creationId xmlns:a16="http://schemas.microsoft.com/office/drawing/2014/main" id="{35409042-CF70-4633-A8BD-95EB9F94FFB1}"/>
              </a:ext>
            </a:extLst>
          </p:cNvPr>
          <p:cNvSpPr/>
          <p:nvPr/>
        </p:nvSpPr>
        <p:spPr>
          <a:xfrm>
            <a:off x="564258" y="1100133"/>
            <a:ext cx="1566454" cy="230832"/>
          </a:xfrm>
          <a:prstGeom prst="rect">
            <a:avLst/>
          </a:prstGeom>
        </p:spPr>
        <p:txBody>
          <a:bodyPr wrap="none">
            <a:spAutoFit/>
          </a:bodyPr>
          <a:lstStyle/>
          <a:p>
            <a:pPr algn="ctr"/>
            <a:r>
              <a:rPr lang="en-AU" sz="900" dirty="0">
                <a:solidFill>
                  <a:schemeClr val="tx1">
                    <a:lumMod val="50000"/>
                    <a:lumOff val="50000"/>
                  </a:schemeClr>
                </a:solidFill>
                <a:latin typeface="Comic Sans MS" panose="030F0702030302020204" pitchFamily="66" charset="0"/>
              </a:rPr>
              <a:t>172_1FLAMAj090307cbg</a:t>
            </a:r>
          </a:p>
        </p:txBody>
      </p:sp>
      <p:sp>
        <p:nvSpPr>
          <p:cNvPr id="29" name="Rectangle 28">
            <a:extLst>
              <a:ext uri="{FF2B5EF4-FFF2-40B4-BE49-F238E27FC236}">
                <a16:creationId xmlns:a16="http://schemas.microsoft.com/office/drawing/2014/main" id="{95A6A8CC-397B-4E5D-B865-F7486C8718C5}"/>
              </a:ext>
            </a:extLst>
          </p:cNvPr>
          <p:cNvSpPr/>
          <p:nvPr/>
        </p:nvSpPr>
        <p:spPr>
          <a:xfrm>
            <a:off x="403104" y="8604405"/>
            <a:ext cx="6357965" cy="215444"/>
          </a:xfrm>
          <a:prstGeom prst="rect">
            <a:avLst/>
          </a:prstGeom>
        </p:spPr>
        <p:txBody>
          <a:bodyPr wrap="square">
            <a:spAutoFit/>
          </a:bodyPr>
          <a:lstStyle/>
          <a:p>
            <a:r>
              <a:rPr lang="en-AU" sz="810" baseline="30000" dirty="0">
                <a:latin typeface="Arial Narrow" panose="020B0606020202030204" pitchFamily="34" charset="0"/>
              </a:rPr>
              <a:t>[1] </a:t>
            </a:r>
            <a:r>
              <a:rPr lang="en-AU" sz="810" dirty="0">
                <a:latin typeface="Arial Narrow" panose="020B0606020202030204" pitchFamily="34" charset="0"/>
              </a:rPr>
              <a:t>Photographs © Dr. Carley Kilpatrick from Grey Nurse Shark Watch - Reef Check Australia at https://www.reefcheckaustralia.org/grey_nurse_shark_watch </a:t>
            </a:r>
          </a:p>
        </p:txBody>
      </p:sp>
      <p:cxnSp>
        <p:nvCxnSpPr>
          <p:cNvPr id="2" name="Straight Connector 1">
            <a:extLst>
              <a:ext uri="{FF2B5EF4-FFF2-40B4-BE49-F238E27FC236}">
                <a16:creationId xmlns:a16="http://schemas.microsoft.com/office/drawing/2014/main" id="{54E5FA86-A069-656B-E3BC-74552BE75C83}"/>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6">
            <a:extLst>
              <a:ext uri="{FF2B5EF4-FFF2-40B4-BE49-F238E27FC236}">
                <a16:creationId xmlns:a16="http://schemas.microsoft.com/office/drawing/2014/main" id="{CF9CD3EC-8102-7461-C5ED-E00E900F107A}"/>
              </a:ext>
            </a:extLst>
          </p:cNvPr>
          <p:cNvSpPr txBox="1"/>
          <p:nvPr/>
        </p:nvSpPr>
        <p:spPr>
          <a:xfrm>
            <a:off x="2803115" y="8829160"/>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Science Inquiry</a:t>
            </a:r>
            <a:endParaRPr lang="en-AU" sz="1100" b="1" dirty="0">
              <a:latin typeface="Arial Narrow" pitchFamily="34" charset="0"/>
            </a:endParaRPr>
          </a:p>
        </p:txBody>
      </p:sp>
      <p:sp>
        <p:nvSpPr>
          <p:cNvPr id="5" name="TextBox 36">
            <a:extLst>
              <a:ext uri="{FF2B5EF4-FFF2-40B4-BE49-F238E27FC236}">
                <a16:creationId xmlns:a16="http://schemas.microsoft.com/office/drawing/2014/main" id="{090032F5-FA46-A813-33A6-4AD6D467EA48}"/>
              </a:ext>
            </a:extLst>
          </p:cNvPr>
          <p:cNvSpPr txBox="1"/>
          <p:nvPr/>
        </p:nvSpPr>
        <p:spPr>
          <a:xfrm>
            <a:off x="453097" y="8820160"/>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7603722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7" name="TextBox 16">
            <a:extLst>
              <a:ext uri="{FF2B5EF4-FFF2-40B4-BE49-F238E27FC236}">
                <a16:creationId xmlns:a16="http://schemas.microsoft.com/office/drawing/2014/main" id="{1989A66C-EB92-427E-9256-8F7DD5E76B7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3" name="TextBox 12">
            <a:extLst>
              <a:ext uri="{FF2B5EF4-FFF2-40B4-BE49-F238E27FC236}">
                <a16:creationId xmlns:a16="http://schemas.microsoft.com/office/drawing/2014/main" id="{7753E3B8-2C27-46D6-98F7-A166F0490D8B}"/>
              </a:ext>
            </a:extLst>
          </p:cNvPr>
          <p:cNvSpPr txBox="1"/>
          <p:nvPr/>
        </p:nvSpPr>
        <p:spPr>
          <a:xfrm>
            <a:off x="1374208" y="333674"/>
            <a:ext cx="4112222" cy="553998"/>
          </a:xfrm>
          <a:prstGeom prst="rect">
            <a:avLst/>
          </a:prstGeom>
          <a:noFill/>
        </p:spPr>
        <p:txBody>
          <a:bodyPr wrap="square" rtlCol="0" anchor="ctr">
            <a:spAutoFit/>
          </a:bodyPr>
          <a:lstStyle/>
          <a:p>
            <a:pPr algn="ctr"/>
            <a:r>
              <a:rPr lang="en-AU" b="1" dirty="0">
                <a:latin typeface="Arial Narrow" pitchFamily="34" charset="0"/>
              </a:rPr>
              <a:t>Second Catch (recapture)</a:t>
            </a:r>
            <a:endParaRPr lang="en-AU" sz="1200" dirty="0">
              <a:latin typeface="Arial Narrow" panose="020B0606020202030204" pitchFamily="34" charset="0"/>
            </a:endParaRPr>
          </a:p>
          <a:p>
            <a:endParaRPr lang="en-US" sz="1200" i="1" dirty="0">
              <a:latin typeface="Arial Narrow" pitchFamily="34" charset="0"/>
            </a:endParaRPr>
          </a:p>
        </p:txBody>
      </p:sp>
      <p:pic>
        <p:nvPicPr>
          <p:cNvPr id="4" name="Picture 3" descr="A shark in the water&#10;&#10;Description automatically generated">
            <a:extLst>
              <a:ext uri="{FF2B5EF4-FFF2-40B4-BE49-F238E27FC236}">
                <a16:creationId xmlns:a16="http://schemas.microsoft.com/office/drawing/2014/main" id="{AA8F0957-95AD-49CB-8F07-DD97B95CBCB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t="8350" b="2796"/>
          <a:stretch/>
        </p:blipFill>
        <p:spPr>
          <a:xfrm>
            <a:off x="508863" y="1062081"/>
            <a:ext cx="5863484" cy="1970100"/>
          </a:xfrm>
          <a:prstGeom prst="rect">
            <a:avLst/>
          </a:prstGeom>
        </p:spPr>
      </p:pic>
      <p:pic>
        <p:nvPicPr>
          <p:cNvPr id="6" name="Picture 5" descr="A picture containing fish, water, animal, shark&#10;&#10;Description automatically generated">
            <a:extLst>
              <a:ext uri="{FF2B5EF4-FFF2-40B4-BE49-F238E27FC236}">
                <a16:creationId xmlns:a16="http://schemas.microsoft.com/office/drawing/2014/main" id="{4566801B-ACA9-4352-B647-FCF0137D3C8E}"/>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01386" y="3114110"/>
            <a:ext cx="5863484" cy="1864588"/>
          </a:xfrm>
          <a:prstGeom prst="rect">
            <a:avLst/>
          </a:prstGeom>
        </p:spPr>
      </p:pic>
      <p:pic>
        <p:nvPicPr>
          <p:cNvPr id="8" name="Picture 7" descr="A fish swimming under water&#10;&#10;Description automatically generated">
            <a:extLst>
              <a:ext uri="{FF2B5EF4-FFF2-40B4-BE49-F238E27FC236}">
                <a16:creationId xmlns:a16="http://schemas.microsoft.com/office/drawing/2014/main" id="{A4982303-F754-424D-9914-2CAFFCC1D698}"/>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91715" y="5063607"/>
            <a:ext cx="5863484" cy="1885857"/>
          </a:xfrm>
          <a:prstGeom prst="rect">
            <a:avLst/>
          </a:prstGeom>
        </p:spPr>
      </p:pic>
      <p:sp>
        <p:nvSpPr>
          <p:cNvPr id="20" name="Rectangle 19">
            <a:extLst>
              <a:ext uri="{FF2B5EF4-FFF2-40B4-BE49-F238E27FC236}">
                <a16:creationId xmlns:a16="http://schemas.microsoft.com/office/drawing/2014/main" id="{6C42FD76-13D7-4FA4-8D30-6F1E93FBD57A}"/>
              </a:ext>
            </a:extLst>
          </p:cNvPr>
          <p:cNvSpPr/>
          <p:nvPr/>
        </p:nvSpPr>
        <p:spPr>
          <a:xfrm>
            <a:off x="546116" y="1093779"/>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21" name="Rectangle 20">
            <a:extLst>
              <a:ext uri="{FF2B5EF4-FFF2-40B4-BE49-F238E27FC236}">
                <a16:creationId xmlns:a16="http://schemas.microsoft.com/office/drawing/2014/main" id="{A9F8306B-D539-44BE-B520-CFB60F23C03B}"/>
              </a:ext>
            </a:extLst>
          </p:cNvPr>
          <p:cNvSpPr/>
          <p:nvPr/>
        </p:nvSpPr>
        <p:spPr>
          <a:xfrm>
            <a:off x="523807" y="3136455"/>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22" name="Rectangle 21">
            <a:extLst>
              <a:ext uri="{FF2B5EF4-FFF2-40B4-BE49-F238E27FC236}">
                <a16:creationId xmlns:a16="http://schemas.microsoft.com/office/drawing/2014/main" id="{111701FC-EB1E-4F52-ADBF-557F0DF88151}"/>
              </a:ext>
            </a:extLst>
          </p:cNvPr>
          <p:cNvSpPr/>
          <p:nvPr/>
        </p:nvSpPr>
        <p:spPr>
          <a:xfrm>
            <a:off x="514136" y="5081975"/>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24" name="Rectangle 23">
            <a:extLst>
              <a:ext uri="{FF2B5EF4-FFF2-40B4-BE49-F238E27FC236}">
                <a16:creationId xmlns:a16="http://schemas.microsoft.com/office/drawing/2014/main" id="{253CD744-4FDB-4E7D-9941-A094CE562237}"/>
              </a:ext>
            </a:extLst>
          </p:cNvPr>
          <p:cNvSpPr/>
          <p:nvPr/>
        </p:nvSpPr>
        <p:spPr>
          <a:xfrm>
            <a:off x="576131" y="1135013"/>
            <a:ext cx="1582486" cy="230832"/>
          </a:xfrm>
          <a:prstGeom prst="rect">
            <a:avLst/>
          </a:prstGeom>
        </p:spPr>
        <p:txBody>
          <a:bodyPr wrap="none">
            <a:spAutoFit/>
          </a:bodyPr>
          <a:lstStyle/>
          <a:p>
            <a:pPr algn="ctr"/>
            <a:r>
              <a:rPr lang="en-AU" sz="900" dirty="0">
                <a:solidFill>
                  <a:schemeClr val="tx1">
                    <a:lumMod val="50000"/>
                    <a:lumOff val="50000"/>
                  </a:schemeClr>
                </a:solidFill>
                <a:latin typeface="Comic Sans MS" panose="030F0702030302020204" pitchFamily="66" charset="0"/>
              </a:rPr>
              <a:t>337_1FLSAGI180707phm</a:t>
            </a:r>
          </a:p>
        </p:txBody>
      </p:sp>
      <p:sp>
        <p:nvSpPr>
          <p:cNvPr id="26" name="Rectangle 25">
            <a:extLst>
              <a:ext uri="{FF2B5EF4-FFF2-40B4-BE49-F238E27FC236}">
                <a16:creationId xmlns:a16="http://schemas.microsoft.com/office/drawing/2014/main" id="{207C88E4-5EDC-4CA8-99A1-B042A629B2A1}"/>
              </a:ext>
            </a:extLst>
          </p:cNvPr>
          <p:cNvSpPr/>
          <p:nvPr/>
        </p:nvSpPr>
        <p:spPr>
          <a:xfrm>
            <a:off x="527227" y="3177486"/>
            <a:ext cx="1633782" cy="230832"/>
          </a:xfrm>
          <a:prstGeom prst="rect">
            <a:avLst/>
          </a:prstGeom>
        </p:spPr>
        <p:txBody>
          <a:bodyPr wrap="none">
            <a:spAutoFit/>
          </a:bodyPr>
          <a:lstStyle/>
          <a:p>
            <a:pPr algn="ctr"/>
            <a:r>
              <a:rPr lang="en-AU" sz="900" dirty="0">
                <a:solidFill>
                  <a:schemeClr val="tx1">
                    <a:lumMod val="50000"/>
                    <a:lumOff val="50000"/>
                  </a:schemeClr>
                </a:solidFill>
                <a:latin typeface="Comic Sans MS" panose="030F0702030302020204" pitchFamily="66" charset="0"/>
              </a:rPr>
              <a:t>383_1FLAWRp020607cbm</a:t>
            </a:r>
          </a:p>
        </p:txBody>
      </p:sp>
      <p:sp>
        <p:nvSpPr>
          <p:cNvPr id="27" name="Rectangle 26">
            <a:extLst>
              <a:ext uri="{FF2B5EF4-FFF2-40B4-BE49-F238E27FC236}">
                <a16:creationId xmlns:a16="http://schemas.microsoft.com/office/drawing/2014/main" id="{3ECD9DEC-6184-4C9A-8DC6-02F9D4FE32D6}"/>
              </a:ext>
            </a:extLst>
          </p:cNvPr>
          <p:cNvSpPr/>
          <p:nvPr/>
        </p:nvSpPr>
        <p:spPr>
          <a:xfrm>
            <a:off x="491715" y="5113271"/>
            <a:ext cx="1627369" cy="230832"/>
          </a:xfrm>
          <a:prstGeom prst="rect">
            <a:avLst/>
          </a:prstGeom>
        </p:spPr>
        <p:txBody>
          <a:bodyPr wrap="none">
            <a:spAutoFit/>
          </a:bodyPr>
          <a:lstStyle/>
          <a:p>
            <a:pPr algn="ctr"/>
            <a:r>
              <a:rPr lang="en-AU" sz="900" dirty="0">
                <a:solidFill>
                  <a:schemeClr val="tx1">
                    <a:lumMod val="50000"/>
                    <a:lumOff val="50000"/>
                  </a:schemeClr>
                </a:solidFill>
                <a:latin typeface="Comic Sans MS" panose="030F0702030302020204" pitchFamily="66" charset="0"/>
              </a:rPr>
              <a:t>534_1MLAFtRj040806cbg</a:t>
            </a:r>
          </a:p>
        </p:txBody>
      </p:sp>
      <p:graphicFrame>
        <p:nvGraphicFramePr>
          <p:cNvPr id="29" name="Table 28">
            <a:extLst>
              <a:ext uri="{FF2B5EF4-FFF2-40B4-BE49-F238E27FC236}">
                <a16:creationId xmlns:a16="http://schemas.microsoft.com/office/drawing/2014/main" id="{F32A3E0E-8ED5-4970-AF0F-7D74593F5DA7}"/>
              </a:ext>
            </a:extLst>
          </p:cNvPr>
          <p:cNvGraphicFramePr>
            <a:graphicFrameLocks noGrp="1"/>
          </p:cNvGraphicFramePr>
          <p:nvPr/>
        </p:nvGraphicFramePr>
        <p:xfrm>
          <a:off x="482611" y="7058599"/>
          <a:ext cx="5872587" cy="1503896"/>
        </p:xfrm>
        <a:graphic>
          <a:graphicData uri="http://schemas.openxmlformats.org/drawingml/2006/table">
            <a:tbl>
              <a:tblPr firstRow="1" bandRow="1">
                <a:tableStyleId>{5940675A-B579-460E-94D1-54222C63F5DA}</a:tableStyleId>
              </a:tblPr>
              <a:tblGrid>
                <a:gridCol w="4742704">
                  <a:extLst>
                    <a:ext uri="{9D8B030D-6E8A-4147-A177-3AD203B41FA5}">
                      <a16:colId xmlns:a16="http://schemas.microsoft.com/office/drawing/2014/main" val="2232410915"/>
                    </a:ext>
                  </a:extLst>
                </a:gridCol>
                <a:gridCol w="578051">
                  <a:extLst>
                    <a:ext uri="{9D8B030D-6E8A-4147-A177-3AD203B41FA5}">
                      <a16:colId xmlns:a16="http://schemas.microsoft.com/office/drawing/2014/main" val="20000"/>
                    </a:ext>
                  </a:extLst>
                </a:gridCol>
                <a:gridCol w="551832">
                  <a:extLst>
                    <a:ext uri="{9D8B030D-6E8A-4147-A177-3AD203B41FA5}">
                      <a16:colId xmlns:a16="http://schemas.microsoft.com/office/drawing/2014/main" val="20001"/>
                    </a:ext>
                  </a:extLst>
                </a:gridCol>
              </a:tblGrid>
              <a:tr h="375974">
                <a:tc>
                  <a:txBody>
                    <a:bodyPr/>
                    <a:lstStyle/>
                    <a:p>
                      <a:pPr algn="l"/>
                      <a:r>
                        <a:rPr lang="en-AU" sz="1200" b="1">
                          <a:latin typeface="Arial Narrow" panose="020B0606020202030204" pitchFamily="34" charset="0"/>
                        </a:rPr>
                        <a:t>Total </a:t>
                      </a:r>
                      <a:r>
                        <a:rPr lang="en-AU" sz="1200" b="1" dirty="0">
                          <a:latin typeface="Arial Narrow" panose="020B0606020202030204" pitchFamily="34" charset="0"/>
                        </a:rPr>
                        <a:t>n</a:t>
                      </a:r>
                      <a:r>
                        <a:rPr lang="en-AU" sz="1200" b="1">
                          <a:latin typeface="Arial Narrow" panose="020B0606020202030204" pitchFamily="34" charset="0"/>
                        </a:rPr>
                        <a:t>umber </a:t>
                      </a:r>
                      <a:r>
                        <a:rPr lang="en-AU" sz="1200" b="1" dirty="0">
                          <a:latin typeface="Arial Narrow" panose="020B0606020202030204" pitchFamily="34" charset="0"/>
                        </a:rPr>
                        <a:t>of sharks in the </a:t>
                      </a:r>
                      <a:r>
                        <a:rPr lang="en-AU" sz="1200" b="1">
                          <a:latin typeface="Arial Narrow" panose="020B0606020202030204" pitchFamily="34" charset="0"/>
                        </a:rPr>
                        <a:t>first catch</a:t>
                      </a:r>
                      <a:endParaRPr lang="en-AU" sz="1200" b="1" dirty="0">
                        <a:latin typeface="Arial Narrow" panose="020B0606020202030204" pitchFamily="34" charset="0"/>
                      </a:endParaRPr>
                    </a:p>
                  </a:txBody>
                  <a:tcPr anchor="ctr">
                    <a:solidFill>
                      <a:schemeClr val="bg1">
                        <a:lumMod val="85000"/>
                      </a:schemeClr>
                    </a:solidFill>
                  </a:tcPr>
                </a:tc>
                <a:tc>
                  <a:txBody>
                    <a:bodyPr/>
                    <a:lstStyle/>
                    <a:p>
                      <a:pPr algn="ctr"/>
                      <a:r>
                        <a:rPr lang="en-AU" sz="1800" b="1" dirty="0">
                          <a:latin typeface="Arial Narrow" panose="020B0606020202030204" pitchFamily="34" charset="0"/>
                        </a:rPr>
                        <a:t>M</a:t>
                      </a:r>
                    </a:p>
                  </a:txBody>
                  <a:tcPr anchor="ctr">
                    <a:solidFill>
                      <a:schemeClr val="bg1">
                        <a:lumMod val="85000"/>
                      </a:schemeClr>
                    </a:solidFill>
                  </a:tcPr>
                </a:tc>
                <a:tc>
                  <a:txBody>
                    <a:bodyPr/>
                    <a:lstStyle/>
                    <a:p>
                      <a:pPr algn="ctr"/>
                      <a:r>
                        <a:rPr lang="en-AU" sz="1600" b="1" dirty="0">
                          <a:solidFill>
                            <a:schemeClr val="tx1"/>
                          </a:solidFill>
                          <a:latin typeface="Arial Narrow" panose="020B0606020202030204" pitchFamily="34" charset="0"/>
                        </a:rPr>
                        <a:t>10</a:t>
                      </a:r>
                    </a:p>
                  </a:txBody>
                  <a:tcPr>
                    <a:solidFill>
                      <a:schemeClr val="bg1"/>
                    </a:solidFill>
                  </a:tcPr>
                </a:tc>
                <a:extLst>
                  <a:ext uri="{0D108BD9-81ED-4DB2-BD59-A6C34878D82A}">
                    <a16:rowId xmlns:a16="http://schemas.microsoft.com/office/drawing/2014/main" val="10002"/>
                  </a:ext>
                </a:extLst>
              </a:tr>
              <a:tr h="375974">
                <a:tc>
                  <a:txBody>
                    <a:bodyPr/>
                    <a:lstStyle/>
                    <a:p>
                      <a:pPr algn="l"/>
                      <a:r>
                        <a:rPr lang="en-AU" sz="1200" b="1" dirty="0">
                          <a:latin typeface="Arial Narrow" panose="020B0606020202030204" pitchFamily="34" charset="0"/>
                        </a:rPr>
                        <a:t>Total number of sharks in the second catch</a:t>
                      </a:r>
                    </a:p>
                  </a:txBody>
                  <a:tcPr anchor="ctr">
                    <a:solidFill>
                      <a:schemeClr val="bg1">
                        <a:lumMod val="85000"/>
                      </a:schemeClr>
                    </a:solidFill>
                  </a:tcPr>
                </a:tc>
                <a:tc>
                  <a:txBody>
                    <a:bodyPr/>
                    <a:lstStyle/>
                    <a:p>
                      <a:pPr algn="ctr"/>
                      <a:r>
                        <a:rPr lang="en-AU" sz="1800" b="1" dirty="0">
                          <a:latin typeface="Arial Narrow" panose="020B0606020202030204" pitchFamily="34" charset="0"/>
                        </a:rPr>
                        <a:t>n</a:t>
                      </a:r>
                    </a:p>
                  </a:txBody>
                  <a:tcPr anchor="ctr">
                    <a:solidFill>
                      <a:schemeClr val="bg1">
                        <a:lumMod val="85000"/>
                      </a:schemeClr>
                    </a:solidFill>
                  </a:tcPr>
                </a:tc>
                <a:tc>
                  <a:txBody>
                    <a:bodyPr/>
                    <a:lstStyle/>
                    <a:p>
                      <a:pPr algn="ctr"/>
                      <a:r>
                        <a:rPr lang="en-AU" sz="1600" b="1" dirty="0">
                          <a:latin typeface="Arial Narrow" panose="020B0606020202030204" pitchFamily="34" charset="0"/>
                        </a:rPr>
                        <a:t>10</a:t>
                      </a:r>
                    </a:p>
                  </a:txBody>
                  <a:tcPr>
                    <a:solidFill>
                      <a:schemeClr val="bg1"/>
                    </a:solidFill>
                  </a:tcPr>
                </a:tc>
                <a:extLst>
                  <a:ext uri="{0D108BD9-81ED-4DB2-BD59-A6C34878D82A}">
                    <a16:rowId xmlns:a16="http://schemas.microsoft.com/office/drawing/2014/main" val="10003"/>
                  </a:ext>
                </a:extLst>
              </a:tr>
              <a:tr h="375974">
                <a:tc>
                  <a:txBody>
                    <a:bodyPr/>
                    <a:lstStyle/>
                    <a:p>
                      <a:pPr algn="l"/>
                      <a:r>
                        <a:rPr lang="en-AU" sz="1200" b="1" dirty="0">
                          <a:latin typeface="Arial Narrow" panose="020B0606020202030204" pitchFamily="34" charset="0"/>
                        </a:rPr>
                        <a:t>Number of recaptures in the second catch </a:t>
                      </a:r>
                      <a:r>
                        <a:rPr lang="en-AU" sz="1200" b="0" dirty="0">
                          <a:latin typeface="Arial Narrow" panose="020B0606020202030204" pitchFamily="34" charset="0"/>
                        </a:rPr>
                        <a:t>(how many already had a name?)</a:t>
                      </a:r>
                    </a:p>
                  </a:txBody>
                  <a:tcPr anchor="ctr">
                    <a:solidFill>
                      <a:schemeClr val="bg1">
                        <a:lumMod val="85000"/>
                      </a:schemeClr>
                    </a:solidFill>
                  </a:tcPr>
                </a:tc>
                <a:tc>
                  <a:txBody>
                    <a:bodyPr/>
                    <a:lstStyle/>
                    <a:p>
                      <a:pPr algn="ctr"/>
                      <a:r>
                        <a:rPr lang="en-AU" sz="1800" b="1" dirty="0">
                          <a:latin typeface="Arial Narrow" panose="020B0606020202030204" pitchFamily="34" charset="0"/>
                        </a:rPr>
                        <a:t>m</a:t>
                      </a:r>
                    </a:p>
                  </a:txBody>
                  <a:tcPr anchor="ctr">
                    <a:solidFill>
                      <a:schemeClr val="bg1">
                        <a:lumMod val="85000"/>
                      </a:schemeClr>
                    </a:solidFill>
                  </a:tcPr>
                </a:tc>
                <a:tc>
                  <a:txBody>
                    <a:bodyPr/>
                    <a:lstStyle/>
                    <a:p>
                      <a:pPr algn="ctr"/>
                      <a:r>
                        <a:rPr lang="en-AU" sz="1600" dirty="0">
                          <a:solidFill>
                            <a:schemeClr val="tx1">
                              <a:lumMod val="50000"/>
                              <a:lumOff val="50000"/>
                            </a:schemeClr>
                          </a:solidFill>
                          <a:latin typeface="Comic Sans MS" panose="030F0702030302020204" pitchFamily="66" charset="0"/>
                        </a:rPr>
                        <a:t>3</a:t>
                      </a:r>
                    </a:p>
                  </a:txBody>
                  <a:tcPr>
                    <a:solidFill>
                      <a:schemeClr val="bg1"/>
                    </a:solidFill>
                  </a:tcPr>
                </a:tc>
                <a:extLst>
                  <a:ext uri="{0D108BD9-81ED-4DB2-BD59-A6C34878D82A}">
                    <a16:rowId xmlns:a16="http://schemas.microsoft.com/office/drawing/2014/main" val="10004"/>
                  </a:ext>
                </a:extLst>
              </a:tr>
              <a:tr h="375974">
                <a:tc>
                  <a:txBody>
                    <a:bodyPr/>
                    <a:lstStyle/>
                    <a:p>
                      <a:pPr algn="l"/>
                      <a:r>
                        <a:rPr lang="en-AU" sz="1200" b="1" dirty="0">
                          <a:latin typeface="Arial Narrow" panose="020B0606020202030204" pitchFamily="34" charset="0"/>
                        </a:rPr>
                        <a:t>Estimated </a:t>
                      </a:r>
                      <a:r>
                        <a:rPr lang="en-AU" sz="1200" b="1">
                          <a:latin typeface="Arial Narrow" panose="020B0606020202030204" pitchFamily="34" charset="0"/>
                        </a:rPr>
                        <a:t>population size </a:t>
                      </a:r>
                      <a:r>
                        <a:rPr lang="en-AU" sz="1200" b="0">
                          <a:latin typeface="Arial Narrow" panose="020B0606020202030204" pitchFamily="34" charset="0"/>
                        </a:rPr>
                        <a:t>(to the nearest whole number)</a:t>
                      </a:r>
                      <a:endParaRPr lang="en-AU" sz="1200" b="1" dirty="0">
                        <a:latin typeface="Arial Narrow" panose="020B0606020202030204" pitchFamily="34" charset="0"/>
                      </a:endParaRPr>
                    </a:p>
                  </a:txBody>
                  <a:tcPr anchor="ctr">
                    <a:solidFill>
                      <a:schemeClr val="bg1">
                        <a:lumMod val="85000"/>
                      </a:schemeClr>
                    </a:solidFill>
                  </a:tcPr>
                </a:tc>
                <a:tc>
                  <a:txBody>
                    <a:bodyPr/>
                    <a:lstStyle/>
                    <a:p>
                      <a:pPr algn="ctr"/>
                      <a:r>
                        <a:rPr lang="en-AU" sz="1800" b="1" dirty="0">
                          <a:latin typeface="Arial Narrow" panose="020B0606020202030204" pitchFamily="34" charset="0"/>
                        </a:rPr>
                        <a:t>N</a:t>
                      </a:r>
                    </a:p>
                  </a:txBody>
                  <a:tcPr anchor="ctr">
                    <a:solidFill>
                      <a:schemeClr val="bg1">
                        <a:lumMod val="85000"/>
                      </a:schemeClr>
                    </a:solidFill>
                  </a:tcPr>
                </a:tc>
                <a:tc>
                  <a:txBody>
                    <a:bodyPr/>
                    <a:lstStyle/>
                    <a:p>
                      <a:pPr algn="ctr"/>
                      <a:r>
                        <a:rPr lang="en-AU" sz="1600" dirty="0">
                          <a:solidFill>
                            <a:schemeClr val="tx1">
                              <a:lumMod val="50000"/>
                              <a:lumOff val="50000"/>
                            </a:schemeClr>
                          </a:solidFill>
                          <a:latin typeface="Comic Sans MS" panose="030F0702030302020204" pitchFamily="66" charset="0"/>
                        </a:rPr>
                        <a:t>33</a:t>
                      </a:r>
                    </a:p>
                  </a:txBody>
                  <a:tcPr>
                    <a:solidFill>
                      <a:schemeClr val="bg1"/>
                    </a:solidFill>
                  </a:tcPr>
                </a:tc>
                <a:extLst>
                  <a:ext uri="{0D108BD9-81ED-4DB2-BD59-A6C34878D82A}">
                    <a16:rowId xmlns:a16="http://schemas.microsoft.com/office/drawing/2014/main" val="10005"/>
                  </a:ext>
                </a:extLst>
              </a:tr>
            </a:tbl>
          </a:graphicData>
        </a:graphic>
      </p:graphicFrame>
      <p:pic>
        <p:nvPicPr>
          <p:cNvPr id="30" name="Picture 29">
            <a:extLst>
              <a:ext uri="{FF2B5EF4-FFF2-40B4-BE49-F238E27FC236}">
                <a16:creationId xmlns:a16="http://schemas.microsoft.com/office/drawing/2014/main" id="{2247D9F0-524B-4506-9F38-A9D8BCB728B1}"/>
              </a:ext>
            </a:extLst>
          </p:cNvPr>
          <p:cNvPicPr>
            <a:picLocks noChangeAspect="1"/>
          </p:cNvPicPr>
          <p:nvPr/>
        </p:nvPicPr>
        <p:blipFill>
          <a:blip r:embed="rId9"/>
          <a:stretch>
            <a:fillRect/>
          </a:stretch>
        </p:blipFill>
        <p:spPr>
          <a:xfrm>
            <a:off x="4725144" y="8209629"/>
            <a:ext cx="437378" cy="331313"/>
          </a:xfrm>
          <a:prstGeom prst="rect">
            <a:avLst/>
          </a:prstGeom>
        </p:spPr>
      </p:pic>
      <p:sp>
        <p:nvSpPr>
          <p:cNvPr id="25" name="Rectangle 24">
            <a:extLst>
              <a:ext uri="{FF2B5EF4-FFF2-40B4-BE49-F238E27FC236}">
                <a16:creationId xmlns:a16="http://schemas.microsoft.com/office/drawing/2014/main" id="{FED07F54-1ED4-41FA-A4DA-3DA209489D68}"/>
              </a:ext>
            </a:extLst>
          </p:cNvPr>
          <p:cNvSpPr/>
          <p:nvPr/>
        </p:nvSpPr>
        <p:spPr>
          <a:xfrm>
            <a:off x="403104" y="8604405"/>
            <a:ext cx="6357965" cy="215444"/>
          </a:xfrm>
          <a:prstGeom prst="rect">
            <a:avLst/>
          </a:prstGeom>
        </p:spPr>
        <p:txBody>
          <a:bodyPr wrap="square">
            <a:spAutoFit/>
          </a:bodyPr>
          <a:lstStyle/>
          <a:p>
            <a:r>
              <a:rPr lang="en-AU" sz="810" baseline="30000" dirty="0">
                <a:latin typeface="Arial Narrow" panose="020B0606020202030204" pitchFamily="34" charset="0"/>
              </a:rPr>
              <a:t>[1] </a:t>
            </a:r>
            <a:r>
              <a:rPr lang="en-AU" sz="810" dirty="0">
                <a:latin typeface="Arial Narrow" panose="020B0606020202030204" pitchFamily="34" charset="0"/>
              </a:rPr>
              <a:t>Photographs © Dr. Carley Kilpatrick from Grey Nurse Shark Watch - Reef Check Australia at https://www.reefcheckaustralia.org/grey_nurse_shark_watch </a:t>
            </a:r>
          </a:p>
        </p:txBody>
      </p:sp>
      <p:cxnSp>
        <p:nvCxnSpPr>
          <p:cNvPr id="2" name="Straight Connector 1">
            <a:extLst>
              <a:ext uri="{FF2B5EF4-FFF2-40B4-BE49-F238E27FC236}">
                <a16:creationId xmlns:a16="http://schemas.microsoft.com/office/drawing/2014/main" id="{4A6A4CD9-3190-190C-A3F6-65C959292578}"/>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36">
            <a:extLst>
              <a:ext uri="{FF2B5EF4-FFF2-40B4-BE49-F238E27FC236}">
                <a16:creationId xmlns:a16="http://schemas.microsoft.com/office/drawing/2014/main" id="{22365D9E-1906-6B3E-5B44-31A5927D6DB1}"/>
              </a:ext>
            </a:extLst>
          </p:cNvPr>
          <p:cNvSpPr txBox="1"/>
          <p:nvPr/>
        </p:nvSpPr>
        <p:spPr>
          <a:xfrm>
            <a:off x="2803115" y="8829160"/>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Science Inquiry</a:t>
            </a:r>
            <a:endParaRPr lang="en-AU" sz="1100" b="1" dirty="0">
              <a:latin typeface="Arial Narrow" pitchFamily="34" charset="0"/>
            </a:endParaRPr>
          </a:p>
        </p:txBody>
      </p:sp>
      <p:sp>
        <p:nvSpPr>
          <p:cNvPr id="7" name="TextBox 36">
            <a:extLst>
              <a:ext uri="{FF2B5EF4-FFF2-40B4-BE49-F238E27FC236}">
                <a16:creationId xmlns:a16="http://schemas.microsoft.com/office/drawing/2014/main" id="{105B82EA-A562-170D-06E7-9C93A8EA77E4}"/>
              </a:ext>
            </a:extLst>
          </p:cNvPr>
          <p:cNvSpPr txBox="1"/>
          <p:nvPr/>
        </p:nvSpPr>
        <p:spPr>
          <a:xfrm>
            <a:off x="453097" y="8820160"/>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2370951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51973" y="348670"/>
            <a:ext cx="4112222" cy="553998"/>
          </a:xfrm>
          <a:prstGeom prst="rect">
            <a:avLst/>
          </a:prstGeom>
          <a:noFill/>
        </p:spPr>
        <p:txBody>
          <a:bodyPr wrap="square" rtlCol="0">
            <a:spAutoFit/>
          </a:bodyPr>
          <a:lstStyle/>
          <a:p>
            <a:pPr algn="ctr"/>
            <a:r>
              <a:rPr lang="en-AU" b="1" dirty="0">
                <a:latin typeface="Arial Narrow" pitchFamily="34" charset="0"/>
              </a:rPr>
              <a:t>FOOD FOR THOUGHT</a:t>
            </a:r>
            <a:endParaRPr lang="en-AU" dirty="0">
              <a:latin typeface="Arial Narrow" panose="020B0606020202030204" pitchFamily="34" charset="0"/>
            </a:endParaRPr>
          </a:p>
          <a:p>
            <a:endParaRPr lang="en-US" sz="1200" i="1" dirty="0">
              <a:latin typeface="Arial Narrow" pitchFamily="34" charset="0"/>
            </a:endParaRPr>
          </a:p>
        </p:txBody>
      </p:sp>
      <p:sp>
        <p:nvSpPr>
          <p:cNvPr id="17" name="TextBox 16">
            <a:extLst>
              <a:ext uri="{FF2B5EF4-FFF2-40B4-BE49-F238E27FC236}">
                <a16:creationId xmlns:a16="http://schemas.microsoft.com/office/drawing/2014/main" id="{1989A66C-EB92-427E-9256-8F7DD5E76B7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4" name="Rectangle 13">
            <a:extLst>
              <a:ext uri="{FF2B5EF4-FFF2-40B4-BE49-F238E27FC236}">
                <a16:creationId xmlns:a16="http://schemas.microsoft.com/office/drawing/2014/main" id="{22B029BF-3369-4F38-B30C-EBF4EB8E7496}"/>
              </a:ext>
            </a:extLst>
          </p:cNvPr>
          <p:cNvSpPr/>
          <p:nvPr/>
        </p:nvSpPr>
        <p:spPr>
          <a:xfrm>
            <a:off x="434657" y="4954857"/>
            <a:ext cx="5990388" cy="1815882"/>
          </a:xfrm>
          <a:prstGeom prst="rect">
            <a:avLst/>
          </a:prstGeom>
        </p:spPr>
        <p:txBody>
          <a:bodyPr wrap="square">
            <a:spAutoFit/>
          </a:bodyPr>
          <a:lstStyle/>
          <a:p>
            <a:r>
              <a:rPr lang="en-AU" sz="1600" b="1" dirty="0">
                <a:latin typeface="Arial Narrow" panose="020B0606020202030204" pitchFamily="34" charset="0"/>
              </a:rPr>
              <a:t>Code Names</a:t>
            </a:r>
          </a:p>
          <a:p>
            <a:r>
              <a:rPr lang="en-US" sz="1200" dirty="0">
                <a:latin typeface="Arial Narrow" panose="020B0606020202030204" pitchFamily="34" charset="0"/>
              </a:rPr>
              <a:t>Grey Nurse Shark Watch use a code to name their sharks. The code goes like this: the first number is the unique ID number for that shark. Underscore. The photo number for that individual shark on that day and at one site. Then, the gender of the shark, whereby males have claspers  (</a:t>
            </a:r>
            <a:r>
              <a:rPr lang="en-US" sz="1200" b="1" dirty="0">
                <a:latin typeface="Arial Narrow" panose="020B0606020202030204" pitchFamily="34" charset="0"/>
              </a:rPr>
              <a:t>M</a:t>
            </a:r>
            <a:r>
              <a:rPr lang="en-US" sz="1200" dirty="0">
                <a:latin typeface="Arial Narrow" panose="020B0606020202030204" pitchFamily="34" charset="0"/>
              </a:rPr>
              <a:t>ale/</a:t>
            </a:r>
            <a:r>
              <a:rPr lang="en-US" sz="1200" b="1" dirty="0">
                <a:latin typeface="Arial Narrow" panose="020B0606020202030204" pitchFamily="34" charset="0"/>
              </a:rPr>
              <a:t>F</a:t>
            </a:r>
            <a:r>
              <a:rPr lang="en-US" sz="1200" dirty="0">
                <a:latin typeface="Arial Narrow" panose="020B0606020202030204" pitchFamily="34" charset="0"/>
              </a:rPr>
              <a:t>emale/</a:t>
            </a:r>
            <a:r>
              <a:rPr lang="en-US" sz="1200" b="1" dirty="0">
                <a:latin typeface="Arial Narrow" panose="020B0606020202030204" pitchFamily="34" charset="0"/>
              </a:rPr>
              <a:t>U</a:t>
            </a:r>
            <a:r>
              <a:rPr lang="en-US" sz="1200" dirty="0">
                <a:latin typeface="Arial Narrow" panose="020B0606020202030204" pitchFamily="34" charset="0"/>
              </a:rPr>
              <a:t>nknown). Then, the side of the shark that the photograph was taken (</a:t>
            </a:r>
            <a:r>
              <a:rPr lang="en-US" sz="1200" b="1" dirty="0">
                <a:latin typeface="Arial Narrow" panose="020B0606020202030204" pitchFamily="34" charset="0"/>
              </a:rPr>
              <a:t>L</a:t>
            </a:r>
            <a:r>
              <a:rPr lang="en-US" sz="1200" dirty="0">
                <a:latin typeface="Arial Narrow" panose="020B0606020202030204" pitchFamily="34" charset="0"/>
              </a:rPr>
              <a:t>eft/</a:t>
            </a:r>
            <a:r>
              <a:rPr lang="en-US" sz="1200" b="1" dirty="0">
                <a:latin typeface="Arial Narrow" panose="020B0606020202030204" pitchFamily="34" charset="0"/>
              </a:rPr>
              <a:t>R</a:t>
            </a:r>
            <a:r>
              <a:rPr lang="en-US" sz="1200" dirty="0">
                <a:latin typeface="Arial Narrow" panose="020B0606020202030204" pitchFamily="34" charset="0"/>
              </a:rPr>
              <a:t>ight). Followed by the maturity of the shark (</a:t>
            </a:r>
            <a:r>
              <a:rPr lang="en-US" sz="1200" b="1" dirty="0">
                <a:latin typeface="Arial Narrow" panose="020B0606020202030204" pitchFamily="34" charset="0"/>
              </a:rPr>
              <a:t>A</a:t>
            </a:r>
            <a:r>
              <a:rPr lang="en-US" sz="1200" dirty="0">
                <a:latin typeface="Arial Narrow" panose="020B0606020202030204" pitchFamily="34" charset="0"/>
              </a:rPr>
              <a:t>dult/</a:t>
            </a:r>
            <a:r>
              <a:rPr lang="en-US" sz="1200" b="1" dirty="0">
                <a:latin typeface="Arial Narrow" panose="020B0606020202030204" pitchFamily="34" charset="0"/>
              </a:rPr>
              <a:t>S</a:t>
            </a:r>
            <a:r>
              <a:rPr lang="en-US" sz="1200" dirty="0">
                <a:latin typeface="Arial Narrow" panose="020B0606020202030204" pitchFamily="34" charset="0"/>
              </a:rPr>
              <a:t>ub-</a:t>
            </a:r>
            <a:r>
              <a:rPr lang="en-US" sz="1200" b="1" dirty="0">
                <a:latin typeface="Arial Narrow" panose="020B0606020202030204" pitchFamily="34" charset="0"/>
              </a:rPr>
              <a:t>A</a:t>
            </a:r>
            <a:r>
              <a:rPr lang="en-US" sz="1200" dirty="0">
                <a:latin typeface="Arial Narrow" panose="020B0606020202030204" pitchFamily="34" charset="0"/>
              </a:rPr>
              <a:t>dult/</a:t>
            </a:r>
            <a:r>
              <a:rPr lang="en-US" sz="1200" b="1" dirty="0">
                <a:latin typeface="Arial Narrow" panose="020B0606020202030204" pitchFamily="34" charset="0"/>
              </a:rPr>
              <a:t>J</a:t>
            </a:r>
            <a:r>
              <a:rPr lang="en-US" sz="1200" dirty="0">
                <a:latin typeface="Arial Narrow" panose="020B0606020202030204" pitchFamily="34" charset="0"/>
              </a:rPr>
              <a:t>uvenile). Then, the site code (</a:t>
            </a:r>
            <a:r>
              <a:rPr lang="en-US" sz="1200" i="1" dirty="0">
                <a:latin typeface="Arial Narrow" panose="020B0606020202030204" pitchFamily="34" charset="0"/>
              </a:rPr>
              <a:t>note: </a:t>
            </a:r>
            <a:r>
              <a:rPr lang="en-US" sz="1200" dirty="0">
                <a:latin typeface="Arial Narrow" panose="020B0606020202030204" pitchFamily="34" charset="0"/>
              </a:rPr>
              <a:t>these sharks often aggregate at a particular site at a particular time of year, e.g. </a:t>
            </a:r>
            <a:r>
              <a:rPr lang="en-US" sz="1200" b="1" dirty="0">
                <a:latin typeface="Arial Narrow" panose="020B0606020202030204" pitchFamily="34" charset="0"/>
              </a:rPr>
              <a:t>S</a:t>
            </a:r>
            <a:r>
              <a:rPr lang="en-US" sz="1200" dirty="0">
                <a:latin typeface="Arial Narrow" panose="020B0606020202030204" pitchFamily="34" charset="0"/>
              </a:rPr>
              <a:t>olitary </a:t>
            </a:r>
            <a:r>
              <a:rPr lang="en-US" sz="1200" b="1" dirty="0">
                <a:latin typeface="Arial Narrow" panose="020B0606020202030204" pitchFamily="34" charset="0"/>
              </a:rPr>
              <a:t>I</a:t>
            </a:r>
            <a:r>
              <a:rPr lang="en-US" sz="1200" dirty="0">
                <a:latin typeface="Arial Narrow" panose="020B0606020202030204" pitchFamily="34" charset="0"/>
              </a:rPr>
              <a:t>slands, </a:t>
            </a:r>
            <a:r>
              <a:rPr lang="en-US" sz="1200" b="1" dirty="0">
                <a:latin typeface="Arial Narrow" panose="020B0606020202030204" pitchFamily="34" charset="0"/>
              </a:rPr>
              <a:t>W</a:t>
            </a:r>
            <a:r>
              <a:rPr lang="en-US" sz="1200" dirty="0">
                <a:latin typeface="Arial Narrow" panose="020B0606020202030204" pitchFamily="34" charset="0"/>
              </a:rPr>
              <a:t>olf </a:t>
            </a:r>
            <a:r>
              <a:rPr lang="en-US" sz="1200" b="1" dirty="0">
                <a:latin typeface="Arial Narrow" panose="020B0606020202030204" pitchFamily="34" charset="0"/>
              </a:rPr>
              <a:t>R</a:t>
            </a:r>
            <a:r>
              <a:rPr lang="en-US" sz="1200" dirty="0">
                <a:latin typeface="Arial Narrow" panose="020B0606020202030204" pitchFamily="34" charset="0"/>
              </a:rPr>
              <a:t>ock, </a:t>
            </a:r>
            <a:r>
              <a:rPr lang="en-US" sz="1200" b="1" dirty="0">
                <a:latin typeface="Arial Narrow" panose="020B0606020202030204" pitchFamily="34" charset="0"/>
              </a:rPr>
              <a:t>F</a:t>
            </a:r>
            <a:r>
              <a:rPr lang="en-US" sz="1200" dirty="0">
                <a:latin typeface="Arial Narrow" panose="020B0606020202030204" pitchFamily="34" charset="0"/>
              </a:rPr>
              <a:t>lat </a:t>
            </a:r>
            <a:r>
              <a:rPr lang="en-US" sz="1200" b="1" dirty="0">
                <a:latin typeface="Arial Narrow" panose="020B0606020202030204" pitchFamily="34" charset="0"/>
              </a:rPr>
              <a:t>R</a:t>
            </a:r>
            <a:r>
              <a:rPr lang="en-US" sz="1200" dirty="0">
                <a:latin typeface="Arial Narrow" panose="020B0606020202030204" pitchFamily="34" charset="0"/>
              </a:rPr>
              <a:t>ock, </a:t>
            </a:r>
            <a:r>
              <a:rPr lang="en-US" sz="1200" b="1" dirty="0">
                <a:latin typeface="Arial Narrow" panose="020B0606020202030204" pitchFamily="34" charset="0"/>
              </a:rPr>
              <a:t>J</a:t>
            </a:r>
            <a:r>
              <a:rPr lang="en-US" sz="1200" dirty="0">
                <a:latin typeface="Arial Narrow" panose="020B0606020202030204" pitchFamily="34" charset="0"/>
              </a:rPr>
              <a:t>ulian </a:t>
            </a:r>
            <a:r>
              <a:rPr lang="en-US" sz="1200" b="1" dirty="0">
                <a:latin typeface="Arial Narrow" panose="020B0606020202030204" pitchFamily="34" charset="0"/>
              </a:rPr>
              <a:t>R</a:t>
            </a:r>
            <a:r>
              <a:rPr lang="en-US" sz="1200" dirty="0">
                <a:latin typeface="Arial Narrow" panose="020B0606020202030204" pitchFamily="34" charset="0"/>
              </a:rPr>
              <a:t>ocks). If applicable, any other information such as fishing gear (f) jaw injury (j) mating scars (m) pregnant (p) tag or tag tether present (t). Lastly the date, the initials of the photographer and the photo quality (</a:t>
            </a:r>
            <a:r>
              <a:rPr lang="en-US" sz="1200" b="1" dirty="0">
                <a:latin typeface="Arial Narrow" panose="020B0606020202030204" pitchFamily="34" charset="0"/>
              </a:rPr>
              <a:t>g</a:t>
            </a:r>
            <a:r>
              <a:rPr lang="en-US" sz="1200" dirty="0">
                <a:latin typeface="Arial Narrow" panose="020B0606020202030204" pitchFamily="34" charset="0"/>
              </a:rPr>
              <a:t>ood, </a:t>
            </a:r>
            <a:r>
              <a:rPr lang="en-US" sz="1200" b="1" dirty="0">
                <a:latin typeface="Arial Narrow" panose="020B0606020202030204" pitchFamily="34" charset="0"/>
              </a:rPr>
              <a:t>m</a:t>
            </a:r>
            <a:r>
              <a:rPr lang="en-US" sz="1200" dirty="0">
                <a:latin typeface="Arial Narrow" panose="020B0606020202030204" pitchFamily="34" charset="0"/>
              </a:rPr>
              <a:t>edium, </a:t>
            </a:r>
            <a:r>
              <a:rPr lang="en-US" sz="1200" b="1" dirty="0">
                <a:latin typeface="Arial Narrow" panose="020B0606020202030204" pitchFamily="34" charset="0"/>
              </a:rPr>
              <a:t>p</a:t>
            </a:r>
            <a:r>
              <a:rPr lang="en-US" sz="1200" dirty="0">
                <a:latin typeface="Arial Narrow" panose="020B0606020202030204" pitchFamily="34" charset="0"/>
              </a:rPr>
              <a:t>oor)</a:t>
            </a:r>
            <a:r>
              <a:rPr lang="en-US" sz="1200" baseline="30000" dirty="0">
                <a:latin typeface="Arial Narrow" panose="020B0606020202030204" pitchFamily="34" charset="0"/>
              </a:rPr>
              <a:t>[2]</a:t>
            </a:r>
            <a:r>
              <a:rPr lang="en-US" sz="1200" dirty="0">
                <a:latin typeface="Arial Narrow" panose="020B0606020202030204" pitchFamily="34" charset="0"/>
              </a:rPr>
              <a:t>. </a:t>
            </a:r>
            <a:endParaRPr lang="en-AU" sz="1200" dirty="0">
              <a:latin typeface="Arial Narrow" panose="020B0606020202030204" pitchFamily="34" charset="0"/>
            </a:endParaRPr>
          </a:p>
        </p:txBody>
      </p:sp>
      <p:pic>
        <p:nvPicPr>
          <p:cNvPr id="29" name="Picture 28">
            <a:extLst>
              <a:ext uri="{FF2B5EF4-FFF2-40B4-BE49-F238E27FC236}">
                <a16:creationId xmlns:a16="http://schemas.microsoft.com/office/drawing/2014/main" id="{78FD6B81-48D6-4D7D-A2EE-0FB02A70A09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647386" y="1531644"/>
            <a:ext cx="713741" cy="234879"/>
          </a:xfrm>
          <a:prstGeom prst="rect">
            <a:avLst/>
          </a:prstGeom>
        </p:spPr>
      </p:pic>
      <p:pic>
        <p:nvPicPr>
          <p:cNvPr id="47" name="Picture 46">
            <a:extLst>
              <a:ext uri="{FF2B5EF4-FFF2-40B4-BE49-F238E27FC236}">
                <a16:creationId xmlns:a16="http://schemas.microsoft.com/office/drawing/2014/main" id="{EB5F11F3-343E-4E31-BFDA-98798EA609A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038938" y="1773024"/>
            <a:ext cx="713741" cy="234879"/>
          </a:xfrm>
          <a:prstGeom prst="rect">
            <a:avLst/>
          </a:prstGeom>
        </p:spPr>
      </p:pic>
      <p:pic>
        <p:nvPicPr>
          <p:cNvPr id="48" name="Picture 47">
            <a:extLst>
              <a:ext uri="{FF2B5EF4-FFF2-40B4-BE49-F238E27FC236}">
                <a16:creationId xmlns:a16="http://schemas.microsoft.com/office/drawing/2014/main" id="{32A55C15-958B-47E2-A418-6FCFEC9EEBC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699223" y="2028346"/>
            <a:ext cx="713741" cy="234879"/>
          </a:xfrm>
          <a:prstGeom prst="rect">
            <a:avLst/>
          </a:prstGeom>
        </p:spPr>
      </p:pic>
      <p:pic>
        <p:nvPicPr>
          <p:cNvPr id="49" name="Picture 48">
            <a:extLst>
              <a:ext uri="{FF2B5EF4-FFF2-40B4-BE49-F238E27FC236}">
                <a16:creationId xmlns:a16="http://schemas.microsoft.com/office/drawing/2014/main" id="{108A9905-9971-4B79-8C98-106A1B8A666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521955" y="1977562"/>
            <a:ext cx="713741" cy="234879"/>
          </a:xfrm>
          <a:prstGeom prst="rect">
            <a:avLst/>
          </a:prstGeom>
        </p:spPr>
      </p:pic>
      <p:pic>
        <p:nvPicPr>
          <p:cNvPr id="51" name="Picture 50">
            <a:extLst>
              <a:ext uri="{FF2B5EF4-FFF2-40B4-BE49-F238E27FC236}">
                <a16:creationId xmlns:a16="http://schemas.microsoft.com/office/drawing/2014/main" id="{1BFD24F4-E052-46A9-9B61-6D59FC505D8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004257" y="2697898"/>
            <a:ext cx="713741" cy="234879"/>
          </a:xfrm>
          <a:prstGeom prst="rect">
            <a:avLst/>
          </a:prstGeom>
        </p:spPr>
      </p:pic>
      <p:pic>
        <p:nvPicPr>
          <p:cNvPr id="53" name="Picture 52">
            <a:extLst>
              <a:ext uri="{FF2B5EF4-FFF2-40B4-BE49-F238E27FC236}">
                <a16:creationId xmlns:a16="http://schemas.microsoft.com/office/drawing/2014/main" id="{6E8223FB-ADF9-4A1A-9C7B-13547246335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23272" y="3509234"/>
            <a:ext cx="713741" cy="234879"/>
          </a:xfrm>
          <a:prstGeom prst="rect">
            <a:avLst/>
          </a:prstGeom>
        </p:spPr>
      </p:pic>
      <p:pic>
        <p:nvPicPr>
          <p:cNvPr id="54" name="Picture 53">
            <a:extLst>
              <a:ext uri="{FF2B5EF4-FFF2-40B4-BE49-F238E27FC236}">
                <a16:creationId xmlns:a16="http://schemas.microsoft.com/office/drawing/2014/main" id="{00F5CFAC-CED0-4E1A-B3D4-C89E6F51C8F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863646" y="3266651"/>
            <a:ext cx="713741" cy="234879"/>
          </a:xfrm>
          <a:prstGeom prst="rect">
            <a:avLst/>
          </a:prstGeom>
        </p:spPr>
      </p:pic>
      <p:pic>
        <p:nvPicPr>
          <p:cNvPr id="56" name="Picture 55">
            <a:extLst>
              <a:ext uri="{FF2B5EF4-FFF2-40B4-BE49-F238E27FC236}">
                <a16:creationId xmlns:a16="http://schemas.microsoft.com/office/drawing/2014/main" id="{B3DD4F93-1211-4699-8D32-C21FC3D9D4E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390988" y="3416989"/>
            <a:ext cx="923383" cy="303868"/>
          </a:xfrm>
          <a:prstGeom prst="rect">
            <a:avLst/>
          </a:prstGeom>
        </p:spPr>
      </p:pic>
      <p:pic>
        <p:nvPicPr>
          <p:cNvPr id="63" name="Picture 62">
            <a:extLst>
              <a:ext uri="{FF2B5EF4-FFF2-40B4-BE49-F238E27FC236}">
                <a16:creationId xmlns:a16="http://schemas.microsoft.com/office/drawing/2014/main" id="{7D45BB52-B3EF-40D9-B906-91176E17214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19862" y="2888223"/>
            <a:ext cx="925432" cy="304543"/>
          </a:xfrm>
          <a:prstGeom prst="rect">
            <a:avLst/>
          </a:prstGeom>
        </p:spPr>
      </p:pic>
      <p:pic>
        <p:nvPicPr>
          <p:cNvPr id="65" name="Picture 64">
            <a:extLst>
              <a:ext uri="{FF2B5EF4-FFF2-40B4-BE49-F238E27FC236}">
                <a16:creationId xmlns:a16="http://schemas.microsoft.com/office/drawing/2014/main" id="{2415F1D2-FFB8-4C89-AA34-EFFCBD27549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420230" y="1539301"/>
            <a:ext cx="713741" cy="234879"/>
          </a:xfrm>
          <a:prstGeom prst="rect">
            <a:avLst/>
          </a:prstGeom>
        </p:spPr>
      </p:pic>
      <p:pic>
        <p:nvPicPr>
          <p:cNvPr id="66" name="Picture 65">
            <a:extLst>
              <a:ext uri="{FF2B5EF4-FFF2-40B4-BE49-F238E27FC236}">
                <a16:creationId xmlns:a16="http://schemas.microsoft.com/office/drawing/2014/main" id="{98F41008-83EC-4D55-A0D5-31D095A5485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528283" y="1767007"/>
            <a:ext cx="713741" cy="234879"/>
          </a:xfrm>
          <a:prstGeom prst="rect">
            <a:avLst/>
          </a:prstGeom>
        </p:spPr>
      </p:pic>
      <p:pic>
        <p:nvPicPr>
          <p:cNvPr id="69" name="Picture 68">
            <a:extLst>
              <a:ext uri="{FF2B5EF4-FFF2-40B4-BE49-F238E27FC236}">
                <a16:creationId xmlns:a16="http://schemas.microsoft.com/office/drawing/2014/main" id="{AF876439-2153-4B28-8BC7-B9358B9A702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4184042" y="2561948"/>
            <a:ext cx="872006" cy="286961"/>
          </a:xfrm>
          <a:prstGeom prst="rect">
            <a:avLst/>
          </a:prstGeom>
        </p:spPr>
      </p:pic>
      <p:pic>
        <p:nvPicPr>
          <p:cNvPr id="74" name="Picture 73">
            <a:extLst>
              <a:ext uri="{FF2B5EF4-FFF2-40B4-BE49-F238E27FC236}">
                <a16:creationId xmlns:a16="http://schemas.microsoft.com/office/drawing/2014/main" id="{ED5D92DA-2A3A-4997-AB7A-FA7483043BD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423950" y="1525143"/>
            <a:ext cx="980493" cy="322662"/>
          </a:xfrm>
          <a:prstGeom prst="rect">
            <a:avLst/>
          </a:prstGeom>
        </p:spPr>
      </p:pic>
      <p:pic>
        <p:nvPicPr>
          <p:cNvPr id="76" name="Picture 75">
            <a:extLst>
              <a:ext uri="{FF2B5EF4-FFF2-40B4-BE49-F238E27FC236}">
                <a16:creationId xmlns:a16="http://schemas.microsoft.com/office/drawing/2014/main" id="{7E61B652-E4C0-4E5B-BE14-DA39979E001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4272423" y="1519751"/>
            <a:ext cx="713741" cy="234879"/>
          </a:xfrm>
          <a:prstGeom prst="rect">
            <a:avLst/>
          </a:prstGeom>
        </p:spPr>
      </p:pic>
      <p:pic>
        <p:nvPicPr>
          <p:cNvPr id="78" name="Picture 77">
            <a:extLst>
              <a:ext uri="{FF2B5EF4-FFF2-40B4-BE49-F238E27FC236}">
                <a16:creationId xmlns:a16="http://schemas.microsoft.com/office/drawing/2014/main" id="{562788A1-C6FF-4DB5-99F8-33FFCA741B4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637454" y="2567465"/>
            <a:ext cx="713741" cy="234879"/>
          </a:xfrm>
          <a:prstGeom prst="rect">
            <a:avLst/>
          </a:prstGeom>
        </p:spPr>
      </p:pic>
      <p:pic>
        <p:nvPicPr>
          <p:cNvPr id="79" name="Picture 78">
            <a:extLst>
              <a:ext uri="{FF2B5EF4-FFF2-40B4-BE49-F238E27FC236}">
                <a16:creationId xmlns:a16="http://schemas.microsoft.com/office/drawing/2014/main" id="{08E9DFF7-5527-4BCB-AB39-CCAE49FA3AF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120015" y="2395267"/>
            <a:ext cx="713741" cy="234879"/>
          </a:xfrm>
          <a:prstGeom prst="rect">
            <a:avLst/>
          </a:prstGeom>
        </p:spPr>
      </p:pic>
      <p:pic>
        <p:nvPicPr>
          <p:cNvPr id="81" name="Picture 80">
            <a:extLst>
              <a:ext uri="{FF2B5EF4-FFF2-40B4-BE49-F238E27FC236}">
                <a16:creationId xmlns:a16="http://schemas.microsoft.com/office/drawing/2014/main" id="{F7C3E1FB-C485-4EC2-9FF3-C7FA27F427B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095306" y="2884706"/>
            <a:ext cx="961178" cy="316306"/>
          </a:xfrm>
          <a:prstGeom prst="rect">
            <a:avLst/>
          </a:prstGeom>
        </p:spPr>
      </p:pic>
      <p:pic>
        <p:nvPicPr>
          <p:cNvPr id="9" name="Picture 8" descr="A shark in the middle of a fish&#10;&#10;Description automatically generated">
            <a:extLst>
              <a:ext uri="{FF2B5EF4-FFF2-40B4-BE49-F238E27FC236}">
                <a16:creationId xmlns:a16="http://schemas.microsoft.com/office/drawing/2014/main" id="{68259E89-C419-4933-B753-C294BC1E44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8380" y="2293990"/>
            <a:ext cx="752062" cy="247490"/>
          </a:xfrm>
          <a:prstGeom prst="rect">
            <a:avLst/>
          </a:prstGeom>
        </p:spPr>
      </p:pic>
      <p:pic>
        <p:nvPicPr>
          <p:cNvPr id="84" name="Picture 83" descr="A shark in the middle of a fish&#10;&#10;Description automatically generated">
            <a:extLst>
              <a:ext uri="{FF2B5EF4-FFF2-40B4-BE49-F238E27FC236}">
                <a16:creationId xmlns:a16="http://schemas.microsoft.com/office/drawing/2014/main" id="{2E0D37ED-BC8F-41D7-91FA-23D2F2064B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6383" y="1738676"/>
            <a:ext cx="752062" cy="247490"/>
          </a:xfrm>
          <a:prstGeom prst="rect">
            <a:avLst/>
          </a:prstGeom>
        </p:spPr>
      </p:pic>
      <p:pic>
        <p:nvPicPr>
          <p:cNvPr id="85" name="Picture 84" descr="A shark in the middle of a fish&#10;&#10;Description automatically generated">
            <a:extLst>
              <a:ext uri="{FF2B5EF4-FFF2-40B4-BE49-F238E27FC236}">
                <a16:creationId xmlns:a16="http://schemas.microsoft.com/office/drawing/2014/main" id="{6E333288-0BD4-446E-9F63-2827BB3DBA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0186" y="2217656"/>
            <a:ext cx="1009998" cy="332372"/>
          </a:xfrm>
          <a:prstGeom prst="rect">
            <a:avLst/>
          </a:prstGeom>
        </p:spPr>
      </p:pic>
      <p:pic>
        <p:nvPicPr>
          <p:cNvPr id="88" name="Picture 87" descr="A shark in the middle of a fish&#10;&#10;Description automatically generated">
            <a:extLst>
              <a:ext uri="{FF2B5EF4-FFF2-40B4-BE49-F238E27FC236}">
                <a16:creationId xmlns:a16="http://schemas.microsoft.com/office/drawing/2014/main" id="{F4B019F0-8A7E-487A-A5CA-E48BEC5D2A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0797" y="3088498"/>
            <a:ext cx="968695" cy="318780"/>
          </a:xfrm>
          <a:prstGeom prst="rect">
            <a:avLst/>
          </a:prstGeom>
        </p:spPr>
      </p:pic>
      <p:pic>
        <p:nvPicPr>
          <p:cNvPr id="89" name="Picture 88" descr="A shark in the middle of a fish&#10;&#10;Description automatically generated">
            <a:extLst>
              <a:ext uri="{FF2B5EF4-FFF2-40B4-BE49-F238E27FC236}">
                <a16:creationId xmlns:a16="http://schemas.microsoft.com/office/drawing/2014/main" id="{30F9F12F-198F-405E-904E-AC49E5808F9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89210" y="2071423"/>
            <a:ext cx="1012116" cy="333069"/>
          </a:xfrm>
          <a:prstGeom prst="rect">
            <a:avLst/>
          </a:prstGeom>
        </p:spPr>
      </p:pic>
      <p:pic>
        <p:nvPicPr>
          <p:cNvPr id="91" name="Picture 90" descr="A shark in the middle of a fish&#10;&#10;Description automatically generated">
            <a:extLst>
              <a:ext uri="{FF2B5EF4-FFF2-40B4-BE49-F238E27FC236}">
                <a16:creationId xmlns:a16="http://schemas.microsoft.com/office/drawing/2014/main" id="{140CAC2A-4D71-44F1-9E8A-8CEDC5B64D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10740" y="3753535"/>
            <a:ext cx="667645" cy="219710"/>
          </a:xfrm>
          <a:prstGeom prst="rect">
            <a:avLst/>
          </a:prstGeom>
        </p:spPr>
      </p:pic>
      <p:pic>
        <p:nvPicPr>
          <p:cNvPr id="93" name="Picture 92">
            <a:extLst>
              <a:ext uri="{FF2B5EF4-FFF2-40B4-BE49-F238E27FC236}">
                <a16:creationId xmlns:a16="http://schemas.microsoft.com/office/drawing/2014/main" id="{2DBCFD28-1ABE-41D0-891D-F94B0577E8E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813846" y="3657944"/>
            <a:ext cx="713741" cy="234879"/>
          </a:xfrm>
          <a:prstGeom prst="rect">
            <a:avLst/>
          </a:prstGeom>
        </p:spPr>
      </p:pic>
      <p:pic>
        <p:nvPicPr>
          <p:cNvPr id="1026" name="Picture 2" descr="Related image">
            <a:extLst>
              <a:ext uri="{FF2B5EF4-FFF2-40B4-BE49-F238E27FC236}">
                <a16:creationId xmlns:a16="http://schemas.microsoft.com/office/drawing/2014/main" id="{339EFBD5-AD65-4FCF-BD9E-53859EF93497}"/>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8488047">
            <a:off x="578862" y="2348192"/>
            <a:ext cx="594680" cy="387046"/>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a:extLst>
              <a:ext uri="{FF2B5EF4-FFF2-40B4-BE49-F238E27FC236}">
                <a16:creationId xmlns:a16="http://schemas.microsoft.com/office/drawing/2014/main" id="{AD3479EC-86A1-4F91-9C9D-D5273B8C406C}"/>
              </a:ext>
            </a:extLst>
          </p:cNvPr>
          <p:cNvSpPr/>
          <p:nvPr/>
        </p:nvSpPr>
        <p:spPr>
          <a:xfrm>
            <a:off x="1074464" y="2393389"/>
            <a:ext cx="71062" cy="176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2" name="Picture 2" descr="Related image">
            <a:extLst>
              <a:ext uri="{FF2B5EF4-FFF2-40B4-BE49-F238E27FC236}">
                <a16:creationId xmlns:a16="http://schemas.microsoft.com/office/drawing/2014/main" id="{F0448F74-3987-40AA-8A72-D59CCD5D8CF6}"/>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2401508">
            <a:off x="4575129" y="2836304"/>
            <a:ext cx="594680" cy="387046"/>
          </a:xfrm>
          <a:prstGeom prst="rect">
            <a:avLst/>
          </a:prstGeom>
          <a:noFill/>
          <a:extLst>
            <a:ext uri="{909E8E84-426E-40DD-AFC4-6F175D3DCCD1}">
              <a14:hiddenFill xmlns:a14="http://schemas.microsoft.com/office/drawing/2010/main">
                <a:solidFill>
                  <a:srgbClr val="FFFFFF"/>
                </a:solidFill>
              </a14:hiddenFill>
            </a:ext>
          </a:extLst>
        </p:spPr>
      </p:pic>
      <p:sp>
        <p:nvSpPr>
          <p:cNvPr id="98" name="Freeform: Shape 97">
            <a:extLst>
              <a:ext uri="{FF2B5EF4-FFF2-40B4-BE49-F238E27FC236}">
                <a16:creationId xmlns:a16="http://schemas.microsoft.com/office/drawing/2014/main" id="{544DB177-CAC4-4416-9A87-493B7ED2B4E6}"/>
              </a:ext>
            </a:extLst>
          </p:cNvPr>
          <p:cNvSpPr/>
          <p:nvPr/>
        </p:nvSpPr>
        <p:spPr>
          <a:xfrm>
            <a:off x="2092682" y="1432653"/>
            <a:ext cx="2052588" cy="1872773"/>
          </a:xfrm>
          <a:custGeom>
            <a:avLst/>
            <a:gdLst>
              <a:gd name="connsiteX0" fmla="*/ 110836 w 1905029"/>
              <a:gd name="connsiteY0" fmla="*/ 1558636 h 1787694"/>
              <a:gd name="connsiteX1" fmla="*/ 207818 w 1905029"/>
              <a:gd name="connsiteY1" fmla="*/ 1517072 h 1787694"/>
              <a:gd name="connsiteX2" fmla="*/ 228600 w 1905029"/>
              <a:gd name="connsiteY2" fmla="*/ 1510145 h 1787694"/>
              <a:gd name="connsiteX3" fmla="*/ 367145 w 1905029"/>
              <a:gd name="connsiteY3" fmla="*/ 1496291 h 1787694"/>
              <a:gd name="connsiteX4" fmla="*/ 415636 w 1905029"/>
              <a:gd name="connsiteY4" fmla="*/ 1468582 h 1787694"/>
              <a:gd name="connsiteX5" fmla="*/ 429491 w 1905029"/>
              <a:gd name="connsiteY5" fmla="*/ 1447800 h 1787694"/>
              <a:gd name="connsiteX6" fmla="*/ 471054 w 1905029"/>
              <a:gd name="connsiteY6" fmla="*/ 1420091 h 1787694"/>
              <a:gd name="connsiteX7" fmla="*/ 471054 w 1905029"/>
              <a:gd name="connsiteY7" fmla="*/ 1281545 h 1787694"/>
              <a:gd name="connsiteX8" fmla="*/ 457200 w 1905029"/>
              <a:gd name="connsiteY8" fmla="*/ 1260763 h 1787694"/>
              <a:gd name="connsiteX9" fmla="*/ 450273 w 1905029"/>
              <a:gd name="connsiteY9" fmla="*/ 1233054 h 1787694"/>
              <a:gd name="connsiteX10" fmla="*/ 235527 w 1905029"/>
              <a:gd name="connsiteY10" fmla="*/ 1184563 h 1787694"/>
              <a:gd name="connsiteX11" fmla="*/ 180109 w 1905029"/>
              <a:gd name="connsiteY11" fmla="*/ 1156854 h 1787694"/>
              <a:gd name="connsiteX12" fmla="*/ 152400 w 1905029"/>
              <a:gd name="connsiteY12" fmla="*/ 1136072 h 1787694"/>
              <a:gd name="connsiteX13" fmla="*/ 83127 w 1905029"/>
              <a:gd name="connsiteY13" fmla="*/ 1087582 h 1787694"/>
              <a:gd name="connsiteX14" fmla="*/ 69273 w 1905029"/>
              <a:gd name="connsiteY14" fmla="*/ 1066800 h 1787694"/>
              <a:gd name="connsiteX15" fmla="*/ 27709 w 1905029"/>
              <a:gd name="connsiteY15" fmla="*/ 1004454 h 1787694"/>
              <a:gd name="connsiteX16" fmla="*/ 0 w 1905029"/>
              <a:gd name="connsiteY16" fmla="*/ 962891 h 1787694"/>
              <a:gd name="connsiteX17" fmla="*/ 13854 w 1905029"/>
              <a:gd name="connsiteY17" fmla="*/ 831272 h 1787694"/>
              <a:gd name="connsiteX18" fmla="*/ 20782 w 1905029"/>
              <a:gd name="connsiteY18" fmla="*/ 810491 h 1787694"/>
              <a:gd name="connsiteX19" fmla="*/ 55418 w 1905029"/>
              <a:gd name="connsiteY19" fmla="*/ 762000 h 1787694"/>
              <a:gd name="connsiteX20" fmla="*/ 76200 w 1905029"/>
              <a:gd name="connsiteY20" fmla="*/ 741218 h 1787694"/>
              <a:gd name="connsiteX21" fmla="*/ 103909 w 1905029"/>
              <a:gd name="connsiteY21" fmla="*/ 734291 h 1787694"/>
              <a:gd name="connsiteX22" fmla="*/ 166254 w 1905029"/>
              <a:gd name="connsiteY22" fmla="*/ 692727 h 1787694"/>
              <a:gd name="connsiteX23" fmla="*/ 207818 w 1905029"/>
              <a:gd name="connsiteY23" fmla="*/ 665018 h 1787694"/>
              <a:gd name="connsiteX24" fmla="*/ 263236 w 1905029"/>
              <a:gd name="connsiteY24" fmla="*/ 609600 h 1787694"/>
              <a:gd name="connsiteX25" fmla="*/ 332509 w 1905029"/>
              <a:gd name="connsiteY25" fmla="*/ 547254 h 1787694"/>
              <a:gd name="connsiteX26" fmla="*/ 394854 w 1905029"/>
              <a:gd name="connsiteY26" fmla="*/ 505691 h 1787694"/>
              <a:gd name="connsiteX27" fmla="*/ 415636 w 1905029"/>
              <a:gd name="connsiteY27" fmla="*/ 491836 h 1787694"/>
              <a:gd name="connsiteX28" fmla="*/ 547254 w 1905029"/>
              <a:gd name="connsiteY28" fmla="*/ 477982 h 1787694"/>
              <a:gd name="connsiteX29" fmla="*/ 616527 w 1905029"/>
              <a:gd name="connsiteY29" fmla="*/ 415636 h 1787694"/>
              <a:gd name="connsiteX30" fmla="*/ 623454 w 1905029"/>
              <a:gd name="connsiteY30" fmla="*/ 394854 h 1787694"/>
              <a:gd name="connsiteX31" fmla="*/ 644236 w 1905029"/>
              <a:gd name="connsiteY31" fmla="*/ 346363 h 1787694"/>
              <a:gd name="connsiteX32" fmla="*/ 658091 w 1905029"/>
              <a:gd name="connsiteY32" fmla="*/ 297872 h 1787694"/>
              <a:gd name="connsiteX33" fmla="*/ 665018 w 1905029"/>
              <a:gd name="connsiteY33" fmla="*/ 256309 h 1787694"/>
              <a:gd name="connsiteX34" fmla="*/ 678873 w 1905029"/>
              <a:gd name="connsiteY34" fmla="*/ 235527 h 1787694"/>
              <a:gd name="connsiteX35" fmla="*/ 692727 w 1905029"/>
              <a:gd name="connsiteY35" fmla="*/ 207818 h 1787694"/>
              <a:gd name="connsiteX36" fmla="*/ 713509 w 1905029"/>
              <a:gd name="connsiteY36" fmla="*/ 138545 h 1787694"/>
              <a:gd name="connsiteX37" fmla="*/ 741218 w 1905029"/>
              <a:gd name="connsiteY37" fmla="*/ 103909 h 1787694"/>
              <a:gd name="connsiteX38" fmla="*/ 748145 w 1905029"/>
              <a:gd name="connsiteY38" fmla="*/ 83127 h 1787694"/>
              <a:gd name="connsiteX39" fmla="*/ 782782 w 1905029"/>
              <a:gd name="connsiteY39" fmla="*/ 55418 h 1787694"/>
              <a:gd name="connsiteX40" fmla="*/ 803564 w 1905029"/>
              <a:gd name="connsiteY40" fmla="*/ 48491 h 1787694"/>
              <a:gd name="connsiteX41" fmla="*/ 852054 w 1905029"/>
              <a:gd name="connsiteY41" fmla="*/ 34636 h 1787694"/>
              <a:gd name="connsiteX42" fmla="*/ 935182 w 1905029"/>
              <a:gd name="connsiteY42" fmla="*/ 13854 h 1787694"/>
              <a:gd name="connsiteX43" fmla="*/ 955964 w 1905029"/>
              <a:gd name="connsiteY43" fmla="*/ 6927 h 1787694"/>
              <a:gd name="connsiteX44" fmla="*/ 1039091 w 1905029"/>
              <a:gd name="connsiteY44" fmla="*/ 0 h 1787694"/>
              <a:gd name="connsiteX45" fmla="*/ 1413164 w 1905029"/>
              <a:gd name="connsiteY45" fmla="*/ 6927 h 1787694"/>
              <a:gd name="connsiteX46" fmla="*/ 1489364 w 1905029"/>
              <a:gd name="connsiteY46" fmla="*/ 13854 h 1787694"/>
              <a:gd name="connsiteX47" fmla="*/ 1517073 w 1905029"/>
              <a:gd name="connsiteY47" fmla="*/ 27709 h 1787694"/>
              <a:gd name="connsiteX48" fmla="*/ 1558636 w 1905029"/>
              <a:gd name="connsiteY48" fmla="*/ 34636 h 1787694"/>
              <a:gd name="connsiteX49" fmla="*/ 1572491 w 1905029"/>
              <a:gd name="connsiteY49" fmla="*/ 55418 h 1787694"/>
              <a:gd name="connsiteX50" fmla="*/ 1517073 w 1905029"/>
              <a:gd name="connsiteY50" fmla="*/ 180109 h 1787694"/>
              <a:gd name="connsiteX51" fmla="*/ 1496291 w 1905029"/>
              <a:gd name="connsiteY51" fmla="*/ 193963 h 1787694"/>
              <a:gd name="connsiteX52" fmla="*/ 1440873 w 1905029"/>
              <a:gd name="connsiteY52" fmla="*/ 235527 h 1787694"/>
              <a:gd name="connsiteX53" fmla="*/ 1440873 w 1905029"/>
              <a:gd name="connsiteY53" fmla="*/ 332509 h 1787694"/>
              <a:gd name="connsiteX54" fmla="*/ 1461654 w 1905029"/>
              <a:gd name="connsiteY54" fmla="*/ 346363 h 1787694"/>
              <a:gd name="connsiteX55" fmla="*/ 1482436 w 1905029"/>
              <a:gd name="connsiteY55" fmla="*/ 353291 h 1787694"/>
              <a:gd name="connsiteX56" fmla="*/ 1510145 w 1905029"/>
              <a:gd name="connsiteY56" fmla="*/ 367145 h 1787694"/>
              <a:gd name="connsiteX57" fmla="*/ 1579418 w 1905029"/>
              <a:gd name="connsiteY57" fmla="*/ 381000 h 1787694"/>
              <a:gd name="connsiteX58" fmla="*/ 1634836 w 1905029"/>
              <a:gd name="connsiteY58" fmla="*/ 415636 h 1787694"/>
              <a:gd name="connsiteX59" fmla="*/ 1641764 w 1905029"/>
              <a:gd name="connsiteY59" fmla="*/ 436418 h 1787694"/>
              <a:gd name="connsiteX60" fmla="*/ 1648691 w 1905029"/>
              <a:gd name="connsiteY60" fmla="*/ 471054 h 1787694"/>
              <a:gd name="connsiteX61" fmla="*/ 1655618 w 1905029"/>
              <a:gd name="connsiteY61" fmla="*/ 519545 h 1787694"/>
              <a:gd name="connsiteX62" fmla="*/ 1676400 w 1905029"/>
              <a:gd name="connsiteY62" fmla="*/ 540327 h 1787694"/>
              <a:gd name="connsiteX63" fmla="*/ 1724891 w 1905029"/>
              <a:gd name="connsiteY63" fmla="*/ 588818 h 1787694"/>
              <a:gd name="connsiteX64" fmla="*/ 1738745 w 1905029"/>
              <a:gd name="connsiteY64" fmla="*/ 609600 h 1787694"/>
              <a:gd name="connsiteX65" fmla="*/ 1759527 w 1905029"/>
              <a:gd name="connsiteY65" fmla="*/ 616527 h 1787694"/>
              <a:gd name="connsiteX66" fmla="*/ 1794164 w 1905029"/>
              <a:gd name="connsiteY66" fmla="*/ 630382 h 1787694"/>
              <a:gd name="connsiteX67" fmla="*/ 1814945 w 1905029"/>
              <a:gd name="connsiteY67" fmla="*/ 651163 h 1787694"/>
              <a:gd name="connsiteX68" fmla="*/ 1808018 w 1905029"/>
              <a:gd name="connsiteY68" fmla="*/ 768927 h 1787694"/>
              <a:gd name="connsiteX69" fmla="*/ 1787236 w 1905029"/>
              <a:gd name="connsiteY69" fmla="*/ 803563 h 1787694"/>
              <a:gd name="connsiteX70" fmla="*/ 1773382 w 1905029"/>
              <a:gd name="connsiteY70" fmla="*/ 852054 h 1787694"/>
              <a:gd name="connsiteX71" fmla="*/ 1787236 w 1905029"/>
              <a:gd name="connsiteY71" fmla="*/ 949036 h 1787694"/>
              <a:gd name="connsiteX72" fmla="*/ 1814945 w 1905029"/>
              <a:gd name="connsiteY72" fmla="*/ 969818 h 1787694"/>
              <a:gd name="connsiteX73" fmla="*/ 1863436 w 1905029"/>
              <a:gd name="connsiteY73" fmla="*/ 990600 h 1787694"/>
              <a:gd name="connsiteX74" fmla="*/ 1905000 w 1905029"/>
              <a:gd name="connsiteY74" fmla="*/ 1052945 h 1787694"/>
              <a:gd name="connsiteX75" fmla="*/ 1898073 w 1905029"/>
              <a:gd name="connsiteY75" fmla="*/ 1212272 h 1787694"/>
              <a:gd name="connsiteX76" fmla="*/ 1891145 w 1905029"/>
              <a:gd name="connsiteY76" fmla="*/ 1253836 h 1787694"/>
              <a:gd name="connsiteX77" fmla="*/ 1877291 w 1905029"/>
              <a:gd name="connsiteY77" fmla="*/ 1281545 h 1787694"/>
              <a:gd name="connsiteX78" fmla="*/ 1863436 w 1905029"/>
              <a:gd name="connsiteY78" fmla="*/ 1302327 h 1787694"/>
              <a:gd name="connsiteX79" fmla="*/ 1842654 w 1905029"/>
              <a:gd name="connsiteY79" fmla="*/ 1316182 h 1787694"/>
              <a:gd name="connsiteX80" fmla="*/ 1808018 w 1905029"/>
              <a:gd name="connsiteY80" fmla="*/ 1336963 h 1787694"/>
              <a:gd name="connsiteX81" fmla="*/ 1780309 w 1905029"/>
              <a:gd name="connsiteY81" fmla="*/ 1343891 h 1787694"/>
              <a:gd name="connsiteX82" fmla="*/ 1738745 w 1905029"/>
              <a:gd name="connsiteY82" fmla="*/ 1357745 h 1787694"/>
              <a:gd name="connsiteX83" fmla="*/ 1717964 w 1905029"/>
              <a:gd name="connsiteY83" fmla="*/ 1371600 h 1787694"/>
              <a:gd name="connsiteX84" fmla="*/ 1697182 w 1905029"/>
              <a:gd name="connsiteY84" fmla="*/ 1440872 h 1787694"/>
              <a:gd name="connsiteX85" fmla="*/ 1690254 w 1905029"/>
              <a:gd name="connsiteY85" fmla="*/ 1579418 h 1787694"/>
              <a:gd name="connsiteX86" fmla="*/ 1662545 w 1905029"/>
              <a:gd name="connsiteY86" fmla="*/ 1655618 h 1787694"/>
              <a:gd name="connsiteX87" fmla="*/ 1634836 w 1905029"/>
              <a:gd name="connsiteY87" fmla="*/ 1704109 h 1787694"/>
              <a:gd name="connsiteX88" fmla="*/ 1593273 w 1905029"/>
              <a:gd name="connsiteY88" fmla="*/ 1752600 h 1787694"/>
              <a:gd name="connsiteX89" fmla="*/ 1524000 w 1905029"/>
              <a:gd name="connsiteY89" fmla="*/ 1773382 h 1787694"/>
              <a:gd name="connsiteX90" fmla="*/ 1503218 w 1905029"/>
              <a:gd name="connsiteY90" fmla="*/ 1787236 h 1787694"/>
              <a:gd name="connsiteX91" fmla="*/ 1364673 w 1905029"/>
              <a:gd name="connsiteY91" fmla="*/ 1766454 h 1787694"/>
              <a:gd name="connsiteX92" fmla="*/ 1330036 w 1905029"/>
              <a:gd name="connsiteY92" fmla="*/ 1752600 h 1787694"/>
              <a:gd name="connsiteX93" fmla="*/ 1184564 w 1905029"/>
              <a:gd name="connsiteY93" fmla="*/ 1738745 h 1787694"/>
              <a:gd name="connsiteX94" fmla="*/ 1156854 w 1905029"/>
              <a:gd name="connsiteY94" fmla="*/ 1731818 h 1787694"/>
              <a:gd name="connsiteX95" fmla="*/ 928254 w 1905029"/>
              <a:gd name="connsiteY95" fmla="*/ 1745672 h 1787694"/>
              <a:gd name="connsiteX96" fmla="*/ 699654 w 1905029"/>
              <a:gd name="connsiteY96" fmla="*/ 1738745 h 1787694"/>
              <a:gd name="connsiteX97" fmla="*/ 609600 w 1905029"/>
              <a:gd name="connsiteY97" fmla="*/ 1724891 h 1787694"/>
              <a:gd name="connsiteX98" fmla="*/ 540327 w 1905029"/>
              <a:gd name="connsiteY98" fmla="*/ 1697182 h 1787694"/>
              <a:gd name="connsiteX99" fmla="*/ 457200 w 1905029"/>
              <a:gd name="connsiteY99" fmla="*/ 1655618 h 1787694"/>
              <a:gd name="connsiteX100" fmla="*/ 187036 w 1905029"/>
              <a:gd name="connsiteY100" fmla="*/ 1634836 h 1787694"/>
              <a:gd name="connsiteX101" fmla="*/ 152400 w 1905029"/>
              <a:gd name="connsiteY101" fmla="*/ 1600200 h 1787694"/>
              <a:gd name="connsiteX102" fmla="*/ 110836 w 1905029"/>
              <a:gd name="connsiteY102" fmla="*/ 1558636 h 1787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905029" h="1787694">
                <a:moveTo>
                  <a:pt x="110836" y="1558636"/>
                </a:moveTo>
                <a:cubicBezTo>
                  <a:pt x="120072" y="1544781"/>
                  <a:pt x="174452" y="1528194"/>
                  <a:pt x="207818" y="1517072"/>
                </a:cubicBezTo>
                <a:cubicBezTo>
                  <a:pt x="214745" y="1514763"/>
                  <a:pt x="221416" y="1511451"/>
                  <a:pt x="228600" y="1510145"/>
                </a:cubicBezTo>
                <a:cubicBezTo>
                  <a:pt x="263719" y="1503760"/>
                  <a:pt x="336992" y="1498804"/>
                  <a:pt x="367145" y="1496291"/>
                </a:cubicBezTo>
                <a:cubicBezTo>
                  <a:pt x="442524" y="1420912"/>
                  <a:pt x="331907" y="1524401"/>
                  <a:pt x="415636" y="1468582"/>
                </a:cubicBezTo>
                <a:cubicBezTo>
                  <a:pt x="422563" y="1463964"/>
                  <a:pt x="423225" y="1453283"/>
                  <a:pt x="429491" y="1447800"/>
                </a:cubicBezTo>
                <a:cubicBezTo>
                  <a:pt x="442022" y="1436835"/>
                  <a:pt x="457200" y="1429327"/>
                  <a:pt x="471054" y="1420091"/>
                </a:cubicBezTo>
                <a:cubicBezTo>
                  <a:pt x="488958" y="1366385"/>
                  <a:pt x="486274" y="1383011"/>
                  <a:pt x="471054" y="1281545"/>
                </a:cubicBezTo>
                <a:cubicBezTo>
                  <a:pt x="469819" y="1273312"/>
                  <a:pt x="461818" y="1267690"/>
                  <a:pt x="457200" y="1260763"/>
                </a:cubicBezTo>
                <a:cubicBezTo>
                  <a:pt x="454891" y="1251527"/>
                  <a:pt x="455171" y="1241218"/>
                  <a:pt x="450273" y="1233054"/>
                </a:cubicBezTo>
                <a:cubicBezTo>
                  <a:pt x="398125" y="1146142"/>
                  <a:pt x="363856" y="1189499"/>
                  <a:pt x="235527" y="1184563"/>
                </a:cubicBezTo>
                <a:cubicBezTo>
                  <a:pt x="190221" y="1139259"/>
                  <a:pt x="243820" y="1185171"/>
                  <a:pt x="180109" y="1156854"/>
                </a:cubicBezTo>
                <a:cubicBezTo>
                  <a:pt x="169559" y="1152165"/>
                  <a:pt x="162140" y="1142270"/>
                  <a:pt x="152400" y="1136072"/>
                </a:cubicBezTo>
                <a:cubicBezTo>
                  <a:pt x="111732" y="1110192"/>
                  <a:pt x="108481" y="1118006"/>
                  <a:pt x="83127" y="1087582"/>
                </a:cubicBezTo>
                <a:cubicBezTo>
                  <a:pt x="77797" y="1081186"/>
                  <a:pt x="74112" y="1073575"/>
                  <a:pt x="69273" y="1066800"/>
                </a:cubicBezTo>
                <a:cubicBezTo>
                  <a:pt x="16448" y="992844"/>
                  <a:pt x="82379" y="1090363"/>
                  <a:pt x="27709" y="1004454"/>
                </a:cubicBezTo>
                <a:cubicBezTo>
                  <a:pt x="18770" y="990406"/>
                  <a:pt x="0" y="962891"/>
                  <a:pt x="0" y="962891"/>
                </a:cubicBezTo>
                <a:cubicBezTo>
                  <a:pt x="5126" y="886000"/>
                  <a:pt x="-824" y="882643"/>
                  <a:pt x="13854" y="831272"/>
                </a:cubicBezTo>
                <a:cubicBezTo>
                  <a:pt x="15860" y="824251"/>
                  <a:pt x="17025" y="816752"/>
                  <a:pt x="20782" y="810491"/>
                </a:cubicBezTo>
                <a:cubicBezTo>
                  <a:pt x="31002" y="793458"/>
                  <a:pt x="43009" y="777511"/>
                  <a:pt x="55418" y="762000"/>
                </a:cubicBezTo>
                <a:cubicBezTo>
                  <a:pt x="61538" y="754350"/>
                  <a:pt x="67694" y="746079"/>
                  <a:pt x="76200" y="741218"/>
                </a:cubicBezTo>
                <a:cubicBezTo>
                  <a:pt x="84466" y="736494"/>
                  <a:pt x="94673" y="736600"/>
                  <a:pt x="103909" y="734291"/>
                </a:cubicBezTo>
                <a:cubicBezTo>
                  <a:pt x="170890" y="694101"/>
                  <a:pt x="108527" y="733136"/>
                  <a:pt x="166254" y="692727"/>
                </a:cubicBezTo>
                <a:cubicBezTo>
                  <a:pt x="179895" y="683178"/>
                  <a:pt x="196044" y="676792"/>
                  <a:pt x="207818" y="665018"/>
                </a:cubicBezTo>
                <a:lnTo>
                  <a:pt x="263236" y="609600"/>
                </a:lnTo>
                <a:cubicBezTo>
                  <a:pt x="288041" y="584795"/>
                  <a:pt x="300551" y="571223"/>
                  <a:pt x="332509" y="547254"/>
                </a:cubicBezTo>
                <a:cubicBezTo>
                  <a:pt x="352490" y="532268"/>
                  <a:pt x="374072" y="519545"/>
                  <a:pt x="394854" y="505691"/>
                </a:cubicBezTo>
                <a:cubicBezTo>
                  <a:pt x="401781" y="501073"/>
                  <a:pt x="407352" y="492664"/>
                  <a:pt x="415636" y="491836"/>
                </a:cubicBezTo>
                <a:cubicBezTo>
                  <a:pt x="505715" y="482829"/>
                  <a:pt x="461845" y="487472"/>
                  <a:pt x="547254" y="477982"/>
                </a:cubicBezTo>
                <a:cubicBezTo>
                  <a:pt x="601120" y="442070"/>
                  <a:pt x="578416" y="463274"/>
                  <a:pt x="616527" y="415636"/>
                </a:cubicBezTo>
                <a:cubicBezTo>
                  <a:pt x="618836" y="408709"/>
                  <a:pt x="620578" y="401566"/>
                  <a:pt x="623454" y="394854"/>
                </a:cubicBezTo>
                <a:cubicBezTo>
                  <a:pt x="641480" y="352793"/>
                  <a:pt x="633403" y="382472"/>
                  <a:pt x="644236" y="346363"/>
                </a:cubicBezTo>
                <a:cubicBezTo>
                  <a:pt x="649066" y="330261"/>
                  <a:pt x="654311" y="314252"/>
                  <a:pt x="658091" y="297872"/>
                </a:cubicBezTo>
                <a:cubicBezTo>
                  <a:pt x="661249" y="284186"/>
                  <a:pt x="660576" y="269634"/>
                  <a:pt x="665018" y="256309"/>
                </a:cubicBezTo>
                <a:cubicBezTo>
                  <a:pt x="667651" y="248411"/>
                  <a:pt x="674742" y="242756"/>
                  <a:pt x="678873" y="235527"/>
                </a:cubicBezTo>
                <a:cubicBezTo>
                  <a:pt x="683996" y="226561"/>
                  <a:pt x="688109" y="217054"/>
                  <a:pt x="692727" y="207818"/>
                </a:cubicBezTo>
                <a:cubicBezTo>
                  <a:pt x="697778" y="182561"/>
                  <a:pt x="699838" y="161330"/>
                  <a:pt x="713509" y="138545"/>
                </a:cubicBezTo>
                <a:cubicBezTo>
                  <a:pt x="721116" y="125867"/>
                  <a:pt x="731982" y="115454"/>
                  <a:pt x="741218" y="103909"/>
                </a:cubicBezTo>
                <a:cubicBezTo>
                  <a:pt x="743527" y="96982"/>
                  <a:pt x="743393" y="88671"/>
                  <a:pt x="748145" y="83127"/>
                </a:cubicBezTo>
                <a:cubicBezTo>
                  <a:pt x="757767" y="71901"/>
                  <a:pt x="770244" y="63254"/>
                  <a:pt x="782782" y="55418"/>
                </a:cubicBezTo>
                <a:cubicBezTo>
                  <a:pt x="788974" y="51548"/>
                  <a:pt x="796570" y="50589"/>
                  <a:pt x="803564" y="48491"/>
                </a:cubicBezTo>
                <a:cubicBezTo>
                  <a:pt x="819665" y="43661"/>
                  <a:pt x="835797" y="38914"/>
                  <a:pt x="852054" y="34636"/>
                </a:cubicBezTo>
                <a:cubicBezTo>
                  <a:pt x="879676" y="27367"/>
                  <a:pt x="908085" y="22886"/>
                  <a:pt x="935182" y="13854"/>
                </a:cubicBezTo>
                <a:cubicBezTo>
                  <a:pt x="942109" y="11545"/>
                  <a:pt x="948726" y="7892"/>
                  <a:pt x="955964" y="6927"/>
                </a:cubicBezTo>
                <a:cubicBezTo>
                  <a:pt x="983525" y="3252"/>
                  <a:pt x="1011382" y="2309"/>
                  <a:pt x="1039091" y="0"/>
                </a:cubicBezTo>
                <a:lnTo>
                  <a:pt x="1413164" y="6927"/>
                </a:lnTo>
                <a:cubicBezTo>
                  <a:pt x="1438657" y="7711"/>
                  <a:pt x="1464355" y="8852"/>
                  <a:pt x="1489364" y="13854"/>
                </a:cubicBezTo>
                <a:cubicBezTo>
                  <a:pt x="1499490" y="15879"/>
                  <a:pt x="1507182" y="24742"/>
                  <a:pt x="1517073" y="27709"/>
                </a:cubicBezTo>
                <a:cubicBezTo>
                  <a:pt x="1530526" y="31745"/>
                  <a:pt x="1544782" y="32327"/>
                  <a:pt x="1558636" y="34636"/>
                </a:cubicBezTo>
                <a:cubicBezTo>
                  <a:pt x="1563254" y="41563"/>
                  <a:pt x="1573524" y="47157"/>
                  <a:pt x="1572491" y="55418"/>
                </a:cubicBezTo>
                <a:cubicBezTo>
                  <a:pt x="1565778" y="109123"/>
                  <a:pt x="1552470" y="144712"/>
                  <a:pt x="1517073" y="180109"/>
                </a:cubicBezTo>
                <a:cubicBezTo>
                  <a:pt x="1511186" y="185996"/>
                  <a:pt x="1503024" y="189066"/>
                  <a:pt x="1496291" y="193963"/>
                </a:cubicBezTo>
                <a:cubicBezTo>
                  <a:pt x="1477617" y="207544"/>
                  <a:pt x="1440873" y="235527"/>
                  <a:pt x="1440873" y="235527"/>
                </a:cubicBezTo>
                <a:cubicBezTo>
                  <a:pt x="1428573" y="272423"/>
                  <a:pt x="1423874" y="277263"/>
                  <a:pt x="1440873" y="332509"/>
                </a:cubicBezTo>
                <a:cubicBezTo>
                  <a:pt x="1443321" y="340466"/>
                  <a:pt x="1454208" y="342640"/>
                  <a:pt x="1461654" y="346363"/>
                </a:cubicBezTo>
                <a:cubicBezTo>
                  <a:pt x="1468185" y="349629"/>
                  <a:pt x="1475724" y="350415"/>
                  <a:pt x="1482436" y="353291"/>
                </a:cubicBezTo>
                <a:cubicBezTo>
                  <a:pt x="1491928" y="357359"/>
                  <a:pt x="1500216" y="364308"/>
                  <a:pt x="1510145" y="367145"/>
                </a:cubicBezTo>
                <a:cubicBezTo>
                  <a:pt x="1532787" y="373614"/>
                  <a:pt x="1579418" y="381000"/>
                  <a:pt x="1579418" y="381000"/>
                </a:cubicBezTo>
                <a:cubicBezTo>
                  <a:pt x="1597891" y="392545"/>
                  <a:pt x="1618554" y="401164"/>
                  <a:pt x="1634836" y="415636"/>
                </a:cubicBezTo>
                <a:cubicBezTo>
                  <a:pt x="1640294" y="420487"/>
                  <a:pt x="1639993" y="429334"/>
                  <a:pt x="1641764" y="436418"/>
                </a:cubicBezTo>
                <a:cubicBezTo>
                  <a:pt x="1644620" y="447840"/>
                  <a:pt x="1646755" y="459440"/>
                  <a:pt x="1648691" y="471054"/>
                </a:cubicBezTo>
                <a:cubicBezTo>
                  <a:pt x="1651375" y="487160"/>
                  <a:pt x="1649554" y="504385"/>
                  <a:pt x="1655618" y="519545"/>
                </a:cubicBezTo>
                <a:cubicBezTo>
                  <a:pt x="1659256" y="528641"/>
                  <a:pt x="1669949" y="532954"/>
                  <a:pt x="1676400" y="540327"/>
                </a:cubicBezTo>
                <a:cubicBezTo>
                  <a:pt x="1716715" y="586401"/>
                  <a:pt x="1687637" y="563982"/>
                  <a:pt x="1724891" y="588818"/>
                </a:cubicBezTo>
                <a:cubicBezTo>
                  <a:pt x="1729509" y="595745"/>
                  <a:pt x="1732244" y="604399"/>
                  <a:pt x="1738745" y="609600"/>
                </a:cubicBezTo>
                <a:cubicBezTo>
                  <a:pt x="1744447" y="614162"/>
                  <a:pt x="1752690" y="613963"/>
                  <a:pt x="1759527" y="616527"/>
                </a:cubicBezTo>
                <a:cubicBezTo>
                  <a:pt x="1771170" y="620893"/>
                  <a:pt x="1782618" y="625764"/>
                  <a:pt x="1794164" y="630382"/>
                </a:cubicBezTo>
                <a:cubicBezTo>
                  <a:pt x="1801091" y="637309"/>
                  <a:pt x="1813970" y="641415"/>
                  <a:pt x="1814945" y="651163"/>
                </a:cubicBezTo>
                <a:cubicBezTo>
                  <a:pt x="1818858" y="690290"/>
                  <a:pt x="1815052" y="730239"/>
                  <a:pt x="1808018" y="768927"/>
                </a:cubicBezTo>
                <a:cubicBezTo>
                  <a:pt x="1805609" y="782174"/>
                  <a:pt x="1793257" y="791520"/>
                  <a:pt x="1787236" y="803563"/>
                </a:cubicBezTo>
                <a:cubicBezTo>
                  <a:pt x="1782268" y="813500"/>
                  <a:pt x="1775601" y="843177"/>
                  <a:pt x="1773382" y="852054"/>
                </a:cubicBezTo>
                <a:cubicBezTo>
                  <a:pt x="1778000" y="884381"/>
                  <a:pt x="1776368" y="918242"/>
                  <a:pt x="1787236" y="949036"/>
                </a:cubicBezTo>
                <a:cubicBezTo>
                  <a:pt x="1791079" y="959923"/>
                  <a:pt x="1805154" y="963699"/>
                  <a:pt x="1814945" y="969818"/>
                </a:cubicBezTo>
                <a:cubicBezTo>
                  <a:pt x="1834507" y="982044"/>
                  <a:pt x="1843237" y="983866"/>
                  <a:pt x="1863436" y="990600"/>
                </a:cubicBezTo>
                <a:cubicBezTo>
                  <a:pt x="1877291" y="1011382"/>
                  <a:pt x="1906085" y="1027992"/>
                  <a:pt x="1905000" y="1052945"/>
                </a:cubicBezTo>
                <a:cubicBezTo>
                  <a:pt x="1902691" y="1106054"/>
                  <a:pt x="1901731" y="1159239"/>
                  <a:pt x="1898073" y="1212272"/>
                </a:cubicBezTo>
                <a:cubicBezTo>
                  <a:pt x="1897107" y="1226285"/>
                  <a:pt x="1895181" y="1240383"/>
                  <a:pt x="1891145" y="1253836"/>
                </a:cubicBezTo>
                <a:cubicBezTo>
                  <a:pt x="1888178" y="1263727"/>
                  <a:pt x="1882414" y="1272579"/>
                  <a:pt x="1877291" y="1281545"/>
                </a:cubicBezTo>
                <a:cubicBezTo>
                  <a:pt x="1873160" y="1288774"/>
                  <a:pt x="1869323" y="1296440"/>
                  <a:pt x="1863436" y="1302327"/>
                </a:cubicBezTo>
                <a:cubicBezTo>
                  <a:pt x="1857549" y="1308214"/>
                  <a:pt x="1849714" y="1311769"/>
                  <a:pt x="1842654" y="1316182"/>
                </a:cubicBezTo>
                <a:cubicBezTo>
                  <a:pt x="1831237" y="1323318"/>
                  <a:pt x="1820322" y="1331495"/>
                  <a:pt x="1808018" y="1336963"/>
                </a:cubicBezTo>
                <a:cubicBezTo>
                  <a:pt x="1799318" y="1340830"/>
                  <a:pt x="1789428" y="1341155"/>
                  <a:pt x="1780309" y="1343891"/>
                </a:cubicBezTo>
                <a:cubicBezTo>
                  <a:pt x="1766321" y="1348087"/>
                  <a:pt x="1738745" y="1357745"/>
                  <a:pt x="1738745" y="1357745"/>
                </a:cubicBezTo>
                <a:cubicBezTo>
                  <a:pt x="1731818" y="1362363"/>
                  <a:pt x="1722376" y="1364540"/>
                  <a:pt x="1717964" y="1371600"/>
                </a:cubicBezTo>
                <a:cubicBezTo>
                  <a:pt x="1710935" y="1382847"/>
                  <a:pt x="1701238" y="1424647"/>
                  <a:pt x="1697182" y="1440872"/>
                </a:cubicBezTo>
                <a:cubicBezTo>
                  <a:pt x="1694873" y="1487054"/>
                  <a:pt x="1695180" y="1533441"/>
                  <a:pt x="1690254" y="1579418"/>
                </a:cubicBezTo>
                <a:cubicBezTo>
                  <a:pt x="1683703" y="1640563"/>
                  <a:pt x="1682886" y="1620020"/>
                  <a:pt x="1662545" y="1655618"/>
                </a:cubicBezTo>
                <a:cubicBezTo>
                  <a:pt x="1639349" y="1696212"/>
                  <a:pt x="1658949" y="1670351"/>
                  <a:pt x="1634836" y="1704109"/>
                </a:cubicBezTo>
                <a:cubicBezTo>
                  <a:pt x="1628237" y="1713348"/>
                  <a:pt x="1605196" y="1745976"/>
                  <a:pt x="1593273" y="1752600"/>
                </a:cubicBezTo>
                <a:cubicBezTo>
                  <a:pt x="1579480" y="1760263"/>
                  <a:pt x="1541884" y="1768910"/>
                  <a:pt x="1524000" y="1773382"/>
                </a:cubicBezTo>
                <a:cubicBezTo>
                  <a:pt x="1517073" y="1778000"/>
                  <a:pt x="1511525" y="1786682"/>
                  <a:pt x="1503218" y="1787236"/>
                </a:cubicBezTo>
                <a:cubicBezTo>
                  <a:pt x="1460564" y="1790080"/>
                  <a:pt x="1406355" y="1779279"/>
                  <a:pt x="1364673" y="1766454"/>
                </a:cubicBezTo>
                <a:cubicBezTo>
                  <a:pt x="1352788" y="1762797"/>
                  <a:pt x="1342153" y="1755396"/>
                  <a:pt x="1330036" y="1752600"/>
                </a:cubicBezTo>
                <a:cubicBezTo>
                  <a:pt x="1303374" y="1746447"/>
                  <a:pt x="1198363" y="1739806"/>
                  <a:pt x="1184564" y="1738745"/>
                </a:cubicBezTo>
                <a:cubicBezTo>
                  <a:pt x="1175327" y="1736436"/>
                  <a:pt x="1166375" y="1731818"/>
                  <a:pt x="1156854" y="1731818"/>
                </a:cubicBezTo>
                <a:cubicBezTo>
                  <a:pt x="1053696" y="1731818"/>
                  <a:pt x="1015781" y="1736920"/>
                  <a:pt x="928254" y="1745672"/>
                </a:cubicBezTo>
                <a:lnTo>
                  <a:pt x="699654" y="1738745"/>
                </a:lnTo>
                <a:cubicBezTo>
                  <a:pt x="666374" y="1737122"/>
                  <a:pt x="641101" y="1731191"/>
                  <a:pt x="609600" y="1724891"/>
                </a:cubicBezTo>
                <a:cubicBezTo>
                  <a:pt x="586509" y="1715655"/>
                  <a:pt x="562968" y="1707473"/>
                  <a:pt x="540327" y="1697182"/>
                </a:cubicBezTo>
                <a:cubicBezTo>
                  <a:pt x="512124" y="1684362"/>
                  <a:pt x="484909" y="1669473"/>
                  <a:pt x="457200" y="1655618"/>
                </a:cubicBezTo>
                <a:cubicBezTo>
                  <a:pt x="357174" y="1605604"/>
                  <a:pt x="439828" y="1642058"/>
                  <a:pt x="187036" y="1634836"/>
                </a:cubicBezTo>
                <a:cubicBezTo>
                  <a:pt x="166253" y="1620982"/>
                  <a:pt x="163945" y="1623292"/>
                  <a:pt x="152400" y="1600200"/>
                </a:cubicBezTo>
                <a:cubicBezTo>
                  <a:pt x="149135" y="1593669"/>
                  <a:pt x="101600" y="1572491"/>
                  <a:pt x="110836" y="1558636"/>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5" name="Freeform: Shape 1024">
            <a:extLst>
              <a:ext uri="{FF2B5EF4-FFF2-40B4-BE49-F238E27FC236}">
                <a16:creationId xmlns:a16="http://schemas.microsoft.com/office/drawing/2014/main" id="{0AF24689-F64E-42D7-A6E0-5DBE7F411DCB}"/>
              </a:ext>
            </a:extLst>
          </p:cNvPr>
          <p:cNvSpPr/>
          <p:nvPr/>
        </p:nvSpPr>
        <p:spPr>
          <a:xfrm>
            <a:off x="2770315" y="4036250"/>
            <a:ext cx="3588521" cy="236715"/>
          </a:xfrm>
          <a:custGeom>
            <a:avLst/>
            <a:gdLst>
              <a:gd name="connsiteX0" fmla="*/ 194 w 3588521"/>
              <a:gd name="connsiteY0" fmla="*/ 215933 h 236715"/>
              <a:gd name="connsiteX1" fmla="*/ 395048 w 3588521"/>
              <a:gd name="connsiteY1" fmla="*/ 215933 h 236715"/>
              <a:gd name="connsiteX2" fmla="*/ 776048 w 3588521"/>
              <a:gd name="connsiteY2" fmla="*/ 222860 h 236715"/>
              <a:gd name="connsiteX3" fmla="*/ 1115485 w 3588521"/>
              <a:gd name="connsiteY3" fmla="*/ 236715 h 236715"/>
              <a:gd name="connsiteX4" fmla="*/ 1357939 w 3588521"/>
              <a:gd name="connsiteY4" fmla="*/ 222860 h 236715"/>
              <a:gd name="connsiteX5" fmla="*/ 1461848 w 3588521"/>
              <a:gd name="connsiteY5" fmla="*/ 209006 h 236715"/>
              <a:gd name="connsiteX6" fmla="*/ 1489557 w 3588521"/>
              <a:gd name="connsiteY6" fmla="*/ 202078 h 236715"/>
              <a:gd name="connsiteX7" fmla="*/ 1586539 w 3588521"/>
              <a:gd name="connsiteY7" fmla="*/ 195151 h 236715"/>
              <a:gd name="connsiteX8" fmla="*/ 2064521 w 3588521"/>
              <a:gd name="connsiteY8" fmla="*/ 202078 h 236715"/>
              <a:gd name="connsiteX9" fmla="*/ 2674121 w 3588521"/>
              <a:gd name="connsiteY9" fmla="*/ 215933 h 236715"/>
              <a:gd name="connsiteX10" fmla="*/ 3221376 w 3588521"/>
              <a:gd name="connsiteY10" fmla="*/ 202078 h 236715"/>
              <a:gd name="connsiteX11" fmla="*/ 3401485 w 3588521"/>
              <a:gd name="connsiteY11" fmla="*/ 181297 h 236715"/>
              <a:gd name="connsiteX12" fmla="*/ 3588521 w 3588521"/>
              <a:gd name="connsiteY12" fmla="*/ 167442 h 236715"/>
              <a:gd name="connsiteX13" fmla="*/ 3553885 w 3588521"/>
              <a:gd name="connsiteY13" fmla="*/ 105097 h 236715"/>
              <a:gd name="connsiteX14" fmla="*/ 3533103 w 3588521"/>
              <a:gd name="connsiteY14" fmla="*/ 84315 h 236715"/>
              <a:gd name="connsiteX15" fmla="*/ 3512321 w 3588521"/>
              <a:gd name="connsiteY15" fmla="*/ 77388 h 236715"/>
              <a:gd name="connsiteX16" fmla="*/ 3449976 w 3588521"/>
              <a:gd name="connsiteY16" fmla="*/ 70460 h 236715"/>
              <a:gd name="connsiteX17" fmla="*/ 2701830 w 3588521"/>
              <a:gd name="connsiteY17" fmla="*/ 63533 h 236715"/>
              <a:gd name="connsiteX18" fmla="*/ 2549430 w 3588521"/>
              <a:gd name="connsiteY18" fmla="*/ 70460 h 236715"/>
              <a:gd name="connsiteX19" fmla="*/ 2514794 w 3588521"/>
              <a:gd name="connsiteY19" fmla="*/ 77388 h 236715"/>
              <a:gd name="connsiteX20" fmla="*/ 2494012 w 3588521"/>
              <a:gd name="connsiteY20" fmla="*/ 84315 h 236715"/>
              <a:gd name="connsiteX21" fmla="*/ 2452448 w 3588521"/>
              <a:gd name="connsiteY21" fmla="*/ 91242 h 236715"/>
              <a:gd name="connsiteX22" fmla="*/ 2417812 w 3588521"/>
              <a:gd name="connsiteY22" fmla="*/ 98169 h 236715"/>
              <a:gd name="connsiteX23" fmla="*/ 2300048 w 3588521"/>
              <a:gd name="connsiteY23" fmla="*/ 105097 h 236715"/>
              <a:gd name="connsiteX24" fmla="*/ 1330230 w 3588521"/>
              <a:gd name="connsiteY24" fmla="*/ 91242 h 236715"/>
              <a:gd name="connsiteX25" fmla="*/ 720630 w 3588521"/>
              <a:gd name="connsiteY25" fmla="*/ 98169 h 236715"/>
              <a:gd name="connsiteX26" fmla="*/ 692921 w 3588521"/>
              <a:gd name="connsiteY26" fmla="*/ 105097 h 236715"/>
              <a:gd name="connsiteX27" fmla="*/ 665212 w 3588521"/>
              <a:gd name="connsiteY27" fmla="*/ 118951 h 236715"/>
              <a:gd name="connsiteX28" fmla="*/ 602867 w 3588521"/>
              <a:gd name="connsiteY28" fmla="*/ 139733 h 236715"/>
              <a:gd name="connsiteX29" fmla="*/ 568230 w 3588521"/>
              <a:gd name="connsiteY29" fmla="*/ 160515 h 236715"/>
              <a:gd name="connsiteX30" fmla="*/ 519739 w 3588521"/>
              <a:gd name="connsiteY30" fmla="*/ 174369 h 236715"/>
              <a:gd name="connsiteX31" fmla="*/ 471248 w 3588521"/>
              <a:gd name="connsiteY31" fmla="*/ 188224 h 236715"/>
              <a:gd name="connsiteX32" fmla="*/ 408903 w 3588521"/>
              <a:gd name="connsiteY32" fmla="*/ 202078 h 236715"/>
              <a:gd name="connsiteX33" fmla="*/ 381194 w 3588521"/>
              <a:gd name="connsiteY33" fmla="*/ 209006 h 236715"/>
              <a:gd name="connsiteX34" fmla="*/ 346557 w 3588521"/>
              <a:gd name="connsiteY34" fmla="*/ 215933 h 236715"/>
              <a:gd name="connsiteX35" fmla="*/ 194 w 3588521"/>
              <a:gd name="connsiteY35" fmla="*/ 215933 h 23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588521" h="236715">
                <a:moveTo>
                  <a:pt x="194" y="215933"/>
                </a:moveTo>
                <a:lnTo>
                  <a:pt x="395048" y="215933"/>
                </a:lnTo>
                <a:cubicBezTo>
                  <a:pt x="522069" y="215933"/>
                  <a:pt x="649048" y="220551"/>
                  <a:pt x="776048" y="222860"/>
                </a:cubicBezTo>
                <a:cubicBezTo>
                  <a:pt x="893876" y="229792"/>
                  <a:pt x="993133" y="236715"/>
                  <a:pt x="1115485" y="236715"/>
                </a:cubicBezTo>
                <a:cubicBezTo>
                  <a:pt x="1190150" y="236715"/>
                  <a:pt x="1281010" y="228778"/>
                  <a:pt x="1357939" y="222860"/>
                </a:cubicBezTo>
                <a:cubicBezTo>
                  <a:pt x="1409849" y="205558"/>
                  <a:pt x="1353358" y="222568"/>
                  <a:pt x="1461848" y="209006"/>
                </a:cubicBezTo>
                <a:cubicBezTo>
                  <a:pt x="1471295" y="207825"/>
                  <a:pt x="1480095" y="203129"/>
                  <a:pt x="1489557" y="202078"/>
                </a:cubicBezTo>
                <a:cubicBezTo>
                  <a:pt x="1521768" y="198499"/>
                  <a:pt x="1554212" y="197460"/>
                  <a:pt x="1586539" y="195151"/>
                </a:cubicBezTo>
                <a:lnTo>
                  <a:pt x="2064521" y="202078"/>
                </a:lnTo>
                <a:cubicBezTo>
                  <a:pt x="2646356" y="209836"/>
                  <a:pt x="2440075" y="182499"/>
                  <a:pt x="2674121" y="215933"/>
                </a:cubicBezTo>
                <a:lnTo>
                  <a:pt x="3221376" y="202078"/>
                </a:lnTo>
                <a:cubicBezTo>
                  <a:pt x="3447062" y="191581"/>
                  <a:pt x="3147770" y="200091"/>
                  <a:pt x="3401485" y="181297"/>
                </a:cubicBezTo>
                <a:lnTo>
                  <a:pt x="3588521" y="167442"/>
                </a:lnTo>
                <a:cubicBezTo>
                  <a:pt x="3576976" y="146660"/>
                  <a:pt x="3567072" y="124878"/>
                  <a:pt x="3553885" y="105097"/>
                </a:cubicBezTo>
                <a:cubicBezTo>
                  <a:pt x="3548451" y="96946"/>
                  <a:pt x="3541254" y="89749"/>
                  <a:pt x="3533103" y="84315"/>
                </a:cubicBezTo>
                <a:cubicBezTo>
                  <a:pt x="3527027" y="80265"/>
                  <a:pt x="3519524" y="78588"/>
                  <a:pt x="3512321" y="77388"/>
                </a:cubicBezTo>
                <a:cubicBezTo>
                  <a:pt x="3491696" y="73950"/>
                  <a:pt x="3470758" y="72769"/>
                  <a:pt x="3449976" y="70460"/>
                </a:cubicBezTo>
                <a:cubicBezTo>
                  <a:pt x="3227678" y="-77732"/>
                  <a:pt x="3430809" y="52053"/>
                  <a:pt x="2701830" y="63533"/>
                </a:cubicBezTo>
                <a:cubicBezTo>
                  <a:pt x="2650984" y="64334"/>
                  <a:pt x="2600230" y="68151"/>
                  <a:pt x="2549430" y="70460"/>
                </a:cubicBezTo>
                <a:cubicBezTo>
                  <a:pt x="2537885" y="72769"/>
                  <a:pt x="2526216" y="74532"/>
                  <a:pt x="2514794" y="77388"/>
                </a:cubicBezTo>
                <a:cubicBezTo>
                  <a:pt x="2507710" y="79159"/>
                  <a:pt x="2501140" y="82731"/>
                  <a:pt x="2494012" y="84315"/>
                </a:cubicBezTo>
                <a:cubicBezTo>
                  <a:pt x="2480301" y="87362"/>
                  <a:pt x="2466267" y="88730"/>
                  <a:pt x="2452448" y="91242"/>
                </a:cubicBezTo>
                <a:cubicBezTo>
                  <a:pt x="2440864" y="93348"/>
                  <a:pt x="2429538" y="97103"/>
                  <a:pt x="2417812" y="98169"/>
                </a:cubicBezTo>
                <a:cubicBezTo>
                  <a:pt x="2378651" y="101729"/>
                  <a:pt x="2339303" y="102788"/>
                  <a:pt x="2300048" y="105097"/>
                </a:cubicBezTo>
                <a:cubicBezTo>
                  <a:pt x="1905048" y="93810"/>
                  <a:pt x="1869077" y="91242"/>
                  <a:pt x="1330230" y="91242"/>
                </a:cubicBezTo>
                <a:cubicBezTo>
                  <a:pt x="1127017" y="91242"/>
                  <a:pt x="923830" y="95860"/>
                  <a:pt x="720630" y="98169"/>
                </a:cubicBezTo>
                <a:cubicBezTo>
                  <a:pt x="711394" y="100478"/>
                  <a:pt x="701835" y="101754"/>
                  <a:pt x="692921" y="105097"/>
                </a:cubicBezTo>
                <a:cubicBezTo>
                  <a:pt x="683252" y="108723"/>
                  <a:pt x="674648" y="114757"/>
                  <a:pt x="665212" y="118951"/>
                </a:cubicBezTo>
                <a:cubicBezTo>
                  <a:pt x="631670" y="133859"/>
                  <a:pt x="635034" y="131691"/>
                  <a:pt x="602867" y="139733"/>
                </a:cubicBezTo>
                <a:cubicBezTo>
                  <a:pt x="591321" y="146660"/>
                  <a:pt x="580273" y="154494"/>
                  <a:pt x="568230" y="160515"/>
                </a:cubicBezTo>
                <a:cubicBezTo>
                  <a:pt x="557157" y="166051"/>
                  <a:pt x="530096" y="171410"/>
                  <a:pt x="519739" y="174369"/>
                </a:cubicBezTo>
                <a:cubicBezTo>
                  <a:pt x="473418" y="187604"/>
                  <a:pt x="527563" y="175229"/>
                  <a:pt x="471248" y="188224"/>
                </a:cubicBezTo>
                <a:lnTo>
                  <a:pt x="408903" y="202078"/>
                </a:lnTo>
                <a:cubicBezTo>
                  <a:pt x="399626" y="204219"/>
                  <a:pt x="390488" y="206941"/>
                  <a:pt x="381194" y="209006"/>
                </a:cubicBezTo>
                <a:cubicBezTo>
                  <a:pt x="369700" y="211560"/>
                  <a:pt x="358329" y="215707"/>
                  <a:pt x="346557" y="215933"/>
                </a:cubicBezTo>
                <a:cubicBezTo>
                  <a:pt x="238050" y="218020"/>
                  <a:pt x="-7888" y="215933"/>
                  <a:pt x="194" y="215933"/>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5" name="Picture 244">
            <a:extLst>
              <a:ext uri="{FF2B5EF4-FFF2-40B4-BE49-F238E27FC236}">
                <a16:creationId xmlns:a16="http://schemas.microsoft.com/office/drawing/2014/main" id="{23745032-E78E-4A35-BEC4-C53A7F9E749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536614" y="3251807"/>
            <a:ext cx="713741" cy="234879"/>
          </a:xfrm>
          <a:prstGeom prst="rect">
            <a:avLst/>
          </a:prstGeom>
        </p:spPr>
      </p:pic>
      <p:pic>
        <p:nvPicPr>
          <p:cNvPr id="246" name="Picture 245">
            <a:extLst>
              <a:ext uri="{FF2B5EF4-FFF2-40B4-BE49-F238E27FC236}">
                <a16:creationId xmlns:a16="http://schemas.microsoft.com/office/drawing/2014/main" id="{A9407E35-5C84-4585-A1F1-5C091BAF1D3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4795377" y="1739271"/>
            <a:ext cx="713741" cy="234879"/>
          </a:xfrm>
          <a:prstGeom prst="rect">
            <a:avLst/>
          </a:prstGeom>
        </p:spPr>
      </p:pic>
      <p:pic>
        <p:nvPicPr>
          <p:cNvPr id="247" name="Picture 246" descr="A shark in the middle of a fish&#10;&#10;Description automatically generated">
            <a:extLst>
              <a:ext uri="{FF2B5EF4-FFF2-40B4-BE49-F238E27FC236}">
                <a16:creationId xmlns:a16="http://schemas.microsoft.com/office/drawing/2014/main" id="{179AF4B7-A09B-44F3-9473-1EDCA14D2EB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34879" y="3438523"/>
            <a:ext cx="979069" cy="322194"/>
          </a:xfrm>
          <a:prstGeom prst="rect">
            <a:avLst/>
          </a:prstGeom>
        </p:spPr>
      </p:pic>
      <p:pic>
        <p:nvPicPr>
          <p:cNvPr id="249" name="Picture 248">
            <a:extLst>
              <a:ext uri="{FF2B5EF4-FFF2-40B4-BE49-F238E27FC236}">
                <a16:creationId xmlns:a16="http://schemas.microsoft.com/office/drawing/2014/main" id="{F3C03183-EDF9-474A-8C5E-ACEF805523B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4374223" y="3725667"/>
            <a:ext cx="625480" cy="205834"/>
          </a:xfrm>
          <a:prstGeom prst="rect">
            <a:avLst/>
          </a:prstGeom>
        </p:spPr>
      </p:pic>
      <p:pic>
        <p:nvPicPr>
          <p:cNvPr id="250" name="Picture 249">
            <a:extLst>
              <a:ext uri="{FF2B5EF4-FFF2-40B4-BE49-F238E27FC236}">
                <a16:creationId xmlns:a16="http://schemas.microsoft.com/office/drawing/2014/main" id="{43280F0C-A23B-4574-8336-00BA9560EB9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3577510" y="3656343"/>
            <a:ext cx="785691" cy="258557"/>
          </a:xfrm>
          <a:prstGeom prst="rect">
            <a:avLst/>
          </a:prstGeom>
        </p:spPr>
      </p:pic>
      <p:sp>
        <p:nvSpPr>
          <p:cNvPr id="251" name="Rectangle 250">
            <a:extLst>
              <a:ext uri="{FF2B5EF4-FFF2-40B4-BE49-F238E27FC236}">
                <a16:creationId xmlns:a16="http://schemas.microsoft.com/office/drawing/2014/main" id="{DE89EC3B-4BEC-466F-91CA-532D460F1AA7}"/>
              </a:ext>
            </a:extLst>
          </p:cNvPr>
          <p:cNvSpPr/>
          <p:nvPr/>
        </p:nvSpPr>
        <p:spPr>
          <a:xfrm>
            <a:off x="4862716" y="3237248"/>
            <a:ext cx="192852" cy="1217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0" name="Freeform: Shape 1029">
            <a:extLst>
              <a:ext uri="{FF2B5EF4-FFF2-40B4-BE49-F238E27FC236}">
                <a16:creationId xmlns:a16="http://schemas.microsoft.com/office/drawing/2014/main" id="{3ECEC66E-D4C5-493D-B5F7-2877A4205EE5}"/>
              </a:ext>
            </a:extLst>
          </p:cNvPr>
          <p:cNvSpPr/>
          <p:nvPr/>
        </p:nvSpPr>
        <p:spPr>
          <a:xfrm>
            <a:off x="549458" y="2924627"/>
            <a:ext cx="3124718" cy="1338943"/>
          </a:xfrm>
          <a:custGeom>
            <a:avLst/>
            <a:gdLst>
              <a:gd name="connsiteX0" fmla="*/ 518 w 3124718"/>
              <a:gd name="connsiteY0" fmla="*/ 783771 h 1338943"/>
              <a:gd name="connsiteX1" fmla="*/ 87604 w 3124718"/>
              <a:gd name="connsiteY1" fmla="*/ 740228 h 1338943"/>
              <a:gd name="connsiteX2" fmla="*/ 359747 w 3124718"/>
              <a:gd name="connsiteY2" fmla="*/ 740228 h 1338943"/>
              <a:gd name="connsiteX3" fmla="*/ 425061 w 3124718"/>
              <a:gd name="connsiteY3" fmla="*/ 772885 h 1338943"/>
              <a:gd name="connsiteX4" fmla="*/ 512147 w 3124718"/>
              <a:gd name="connsiteY4" fmla="*/ 794657 h 1338943"/>
              <a:gd name="connsiteX5" fmla="*/ 555689 w 3124718"/>
              <a:gd name="connsiteY5" fmla="*/ 816428 h 1338943"/>
              <a:gd name="connsiteX6" fmla="*/ 588347 w 3124718"/>
              <a:gd name="connsiteY6" fmla="*/ 838200 h 1338943"/>
              <a:gd name="connsiteX7" fmla="*/ 621004 w 3124718"/>
              <a:gd name="connsiteY7" fmla="*/ 849085 h 1338943"/>
              <a:gd name="connsiteX8" fmla="*/ 686318 w 3124718"/>
              <a:gd name="connsiteY8" fmla="*/ 903514 h 1338943"/>
              <a:gd name="connsiteX9" fmla="*/ 718975 w 3124718"/>
              <a:gd name="connsiteY9" fmla="*/ 914400 h 1338943"/>
              <a:gd name="connsiteX10" fmla="*/ 740747 w 3124718"/>
              <a:gd name="connsiteY10" fmla="*/ 936171 h 1338943"/>
              <a:gd name="connsiteX11" fmla="*/ 773404 w 3124718"/>
              <a:gd name="connsiteY11" fmla="*/ 947057 h 1338943"/>
              <a:gd name="connsiteX12" fmla="*/ 816947 w 3124718"/>
              <a:gd name="connsiteY12" fmla="*/ 968828 h 1338943"/>
              <a:gd name="connsiteX13" fmla="*/ 958461 w 3124718"/>
              <a:gd name="connsiteY13" fmla="*/ 1001485 h 1338943"/>
              <a:gd name="connsiteX14" fmla="*/ 1002004 w 3124718"/>
              <a:gd name="connsiteY14" fmla="*/ 1023257 h 1338943"/>
              <a:gd name="connsiteX15" fmla="*/ 1078204 w 3124718"/>
              <a:gd name="connsiteY15" fmla="*/ 1045028 h 1338943"/>
              <a:gd name="connsiteX16" fmla="*/ 1187061 w 3124718"/>
              <a:gd name="connsiteY16" fmla="*/ 1066800 h 1338943"/>
              <a:gd name="connsiteX17" fmla="*/ 1851089 w 3124718"/>
              <a:gd name="connsiteY17" fmla="*/ 1055914 h 1338943"/>
              <a:gd name="connsiteX18" fmla="*/ 2199432 w 3124718"/>
              <a:gd name="connsiteY18" fmla="*/ 1023257 h 1338943"/>
              <a:gd name="connsiteX19" fmla="*/ 2286518 w 3124718"/>
              <a:gd name="connsiteY19" fmla="*/ 990600 h 1338943"/>
              <a:gd name="connsiteX20" fmla="*/ 2340947 w 3124718"/>
              <a:gd name="connsiteY20" fmla="*/ 968828 h 1338943"/>
              <a:gd name="connsiteX21" fmla="*/ 2373604 w 3124718"/>
              <a:gd name="connsiteY21" fmla="*/ 957943 h 1338943"/>
              <a:gd name="connsiteX22" fmla="*/ 2438918 w 3124718"/>
              <a:gd name="connsiteY22" fmla="*/ 914400 h 1338943"/>
              <a:gd name="connsiteX23" fmla="*/ 2471575 w 3124718"/>
              <a:gd name="connsiteY23" fmla="*/ 881743 h 1338943"/>
              <a:gd name="connsiteX24" fmla="*/ 2591318 w 3124718"/>
              <a:gd name="connsiteY24" fmla="*/ 827314 h 1338943"/>
              <a:gd name="connsiteX25" fmla="*/ 2656632 w 3124718"/>
              <a:gd name="connsiteY25" fmla="*/ 783771 h 1338943"/>
              <a:gd name="connsiteX26" fmla="*/ 2743718 w 3124718"/>
              <a:gd name="connsiteY26" fmla="*/ 718457 h 1338943"/>
              <a:gd name="connsiteX27" fmla="*/ 2809032 w 3124718"/>
              <a:gd name="connsiteY27" fmla="*/ 674914 h 1338943"/>
              <a:gd name="connsiteX28" fmla="*/ 2830804 w 3124718"/>
              <a:gd name="connsiteY28" fmla="*/ 522514 h 1338943"/>
              <a:gd name="connsiteX29" fmla="*/ 2841689 w 3124718"/>
              <a:gd name="connsiteY29" fmla="*/ 108857 h 1338943"/>
              <a:gd name="connsiteX30" fmla="*/ 2874347 w 3124718"/>
              <a:gd name="connsiteY30" fmla="*/ 54428 h 1338943"/>
              <a:gd name="connsiteX31" fmla="*/ 2907004 w 3124718"/>
              <a:gd name="connsiteY31" fmla="*/ 0 h 1338943"/>
              <a:gd name="connsiteX32" fmla="*/ 3015861 w 3124718"/>
              <a:gd name="connsiteY32" fmla="*/ 21771 h 1338943"/>
              <a:gd name="connsiteX33" fmla="*/ 3048518 w 3124718"/>
              <a:gd name="connsiteY33" fmla="*/ 43543 h 1338943"/>
              <a:gd name="connsiteX34" fmla="*/ 3026747 w 3124718"/>
              <a:gd name="connsiteY34" fmla="*/ 250371 h 1338943"/>
              <a:gd name="connsiteX35" fmla="*/ 3015861 w 3124718"/>
              <a:gd name="connsiteY35" fmla="*/ 370114 h 1338943"/>
              <a:gd name="connsiteX36" fmla="*/ 2994089 w 3124718"/>
              <a:gd name="connsiteY36" fmla="*/ 402771 h 1338943"/>
              <a:gd name="connsiteX37" fmla="*/ 2972318 w 3124718"/>
              <a:gd name="connsiteY37" fmla="*/ 468085 h 1338943"/>
              <a:gd name="connsiteX38" fmla="*/ 2961432 w 3124718"/>
              <a:gd name="connsiteY38" fmla="*/ 500743 h 1338943"/>
              <a:gd name="connsiteX39" fmla="*/ 3004975 w 3124718"/>
              <a:gd name="connsiteY39" fmla="*/ 1055914 h 1338943"/>
              <a:gd name="connsiteX40" fmla="*/ 3048518 w 3124718"/>
              <a:gd name="connsiteY40" fmla="*/ 1066800 h 1338943"/>
              <a:gd name="connsiteX41" fmla="*/ 3070289 w 3124718"/>
              <a:gd name="connsiteY41" fmla="*/ 1099457 h 1338943"/>
              <a:gd name="connsiteX42" fmla="*/ 3102947 w 3124718"/>
              <a:gd name="connsiteY42" fmla="*/ 1110343 h 1338943"/>
              <a:gd name="connsiteX43" fmla="*/ 3124718 w 3124718"/>
              <a:gd name="connsiteY43" fmla="*/ 1175657 h 1338943"/>
              <a:gd name="connsiteX44" fmla="*/ 3102947 w 3124718"/>
              <a:gd name="connsiteY44" fmla="*/ 1208314 h 1338943"/>
              <a:gd name="connsiteX45" fmla="*/ 3048518 w 3124718"/>
              <a:gd name="connsiteY45" fmla="*/ 1219200 h 1338943"/>
              <a:gd name="connsiteX46" fmla="*/ 2765489 w 3124718"/>
              <a:gd name="connsiteY46" fmla="*/ 1230085 h 1338943"/>
              <a:gd name="connsiteX47" fmla="*/ 2732832 w 3124718"/>
              <a:gd name="connsiteY47" fmla="*/ 1240971 h 1338943"/>
              <a:gd name="connsiteX48" fmla="*/ 2471575 w 3124718"/>
              <a:gd name="connsiteY48" fmla="*/ 1284514 h 1338943"/>
              <a:gd name="connsiteX49" fmla="*/ 2221204 w 3124718"/>
              <a:gd name="connsiteY49" fmla="*/ 1295400 h 1338943"/>
              <a:gd name="connsiteX50" fmla="*/ 1110861 w 3124718"/>
              <a:gd name="connsiteY50" fmla="*/ 1306285 h 1338943"/>
              <a:gd name="connsiteX51" fmla="*/ 784289 w 3124718"/>
              <a:gd name="connsiteY51" fmla="*/ 1328057 h 1338943"/>
              <a:gd name="connsiteX52" fmla="*/ 403289 w 3124718"/>
              <a:gd name="connsiteY52" fmla="*/ 1338943 h 1338943"/>
              <a:gd name="connsiteX53" fmla="*/ 131147 w 3124718"/>
              <a:gd name="connsiteY53" fmla="*/ 1328057 h 1338943"/>
              <a:gd name="connsiteX54" fmla="*/ 65832 w 3124718"/>
              <a:gd name="connsiteY54" fmla="*/ 1306285 h 1338943"/>
              <a:gd name="connsiteX55" fmla="*/ 54947 w 3124718"/>
              <a:gd name="connsiteY55" fmla="*/ 1262743 h 1338943"/>
              <a:gd name="connsiteX56" fmla="*/ 518 w 3124718"/>
              <a:gd name="connsiteY56" fmla="*/ 783771 h 133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24718" h="1338943">
                <a:moveTo>
                  <a:pt x="518" y="783771"/>
                </a:moveTo>
                <a:cubicBezTo>
                  <a:pt x="5961" y="696685"/>
                  <a:pt x="57645" y="752711"/>
                  <a:pt x="87604" y="740228"/>
                </a:cubicBezTo>
                <a:cubicBezTo>
                  <a:pt x="162954" y="708833"/>
                  <a:pt x="331391" y="738878"/>
                  <a:pt x="359747" y="740228"/>
                </a:cubicBezTo>
                <a:cubicBezTo>
                  <a:pt x="381518" y="751114"/>
                  <a:pt x="402138" y="764698"/>
                  <a:pt x="425061" y="772885"/>
                </a:cubicBezTo>
                <a:cubicBezTo>
                  <a:pt x="453240" y="782949"/>
                  <a:pt x="485384" y="781275"/>
                  <a:pt x="512147" y="794657"/>
                </a:cubicBezTo>
                <a:cubicBezTo>
                  <a:pt x="526661" y="801914"/>
                  <a:pt x="541600" y="808377"/>
                  <a:pt x="555689" y="816428"/>
                </a:cubicBezTo>
                <a:cubicBezTo>
                  <a:pt x="567049" y="822919"/>
                  <a:pt x="576645" y="832349"/>
                  <a:pt x="588347" y="838200"/>
                </a:cubicBezTo>
                <a:cubicBezTo>
                  <a:pt x="598610" y="843331"/>
                  <a:pt x="610118" y="845457"/>
                  <a:pt x="621004" y="849085"/>
                </a:cubicBezTo>
                <a:cubicBezTo>
                  <a:pt x="642775" y="867228"/>
                  <a:pt x="662738" y="887794"/>
                  <a:pt x="686318" y="903514"/>
                </a:cubicBezTo>
                <a:cubicBezTo>
                  <a:pt x="695865" y="909879"/>
                  <a:pt x="709136" y="908496"/>
                  <a:pt x="718975" y="914400"/>
                </a:cubicBezTo>
                <a:cubicBezTo>
                  <a:pt x="727776" y="919680"/>
                  <a:pt x="731946" y="930891"/>
                  <a:pt x="740747" y="936171"/>
                </a:cubicBezTo>
                <a:cubicBezTo>
                  <a:pt x="750586" y="942075"/>
                  <a:pt x="762857" y="942537"/>
                  <a:pt x="773404" y="947057"/>
                </a:cubicBezTo>
                <a:cubicBezTo>
                  <a:pt x="788319" y="953449"/>
                  <a:pt x="801880" y="962801"/>
                  <a:pt x="816947" y="968828"/>
                </a:cubicBezTo>
                <a:cubicBezTo>
                  <a:pt x="883362" y="995394"/>
                  <a:pt x="885526" y="991066"/>
                  <a:pt x="958461" y="1001485"/>
                </a:cubicBezTo>
                <a:cubicBezTo>
                  <a:pt x="972975" y="1008742"/>
                  <a:pt x="987089" y="1016864"/>
                  <a:pt x="1002004" y="1023257"/>
                </a:cubicBezTo>
                <a:cubicBezTo>
                  <a:pt x="1021047" y="1031419"/>
                  <a:pt x="1059785" y="1041081"/>
                  <a:pt x="1078204" y="1045028"/>
                </a:cubicBezTo>
                <a:cubicBezTo>
                  <a:pt x="1114387" y="1052781"/>
                  <a:pt x="1150775" y="1059543"/>
                  <a:pt x="1187061" y="1066800"/>
                </a:cubicBezTo>
                <a:lnTo>
                  <a:pt x="1851089" y="1055914"/>
                </a:lnTo>
                <a:cubicBezTo>
                  <a:pt x="2093973" y="1050061"/>
                  <a:pt x="2027760" y="1057591"/>
                  <a:pt x="2199432" y="1023257"/>
                </a:cubicBezTo>
                <a:cubicBezTo>
                  <a:pt x="2288512" y="978716"/>
                  <a:pt x="2197587" y="1020244"/>
                  <a:pt x="2286518" y="990600"/>
                </a:cubicBezTo>
                <a:cubicBezTo>
                  <a:pt x="2305056" y="984421"/>
                  <a:pt x="2322650" y="975689"/>
                  <a:pt x="2340947" y="968828"/>
                </a:cubicBezTo>
                <a:cubicBezTo>
                  <a:pt x="2351691" y="964799"/>
                  <a:pt x="2362718" y="961571"/>
                  <a:pt x="2373604" y="957943"/>
                </a:cubicBezTo>
                <a:cubicBezTo>
                  <a:pt x="2395375" y="943429"/>
                  <a:pt x="2420416" y="932902"/>
                  <a:pt x="2438918" y="914400"/>
                </a:cubicBezTo>
                <a:cubicBezTo>
                  <a:pt x="2449804" y="903514"/>
                  <a:pt x="2458766" y="890283"/>
                  <a:pt x="2471575" y="881743"/>
                </a:cubicBezTo>
                <a:cubicBezTo>
                  <a:pt x="2502628" y="861041"/>
                  <a:pt x="2555823" y="841511"/>
                  <a:pt x="2591318" y="827314"/>
                </a:cubicBezTo>
                <a:cubicBezTo>
                  <a:pt x="2684927" y="733705"/>
                  <a:pt x="2569987" y="838909"/>
                  <a:pt x="2656632" y="783771"/>
                </a:cubicBezTo>
                <a:cubicBezTo>
                  <a:pt x="2687245" y="764290"/>
                  <a:pt x="2713527" y="738585"/>
                  <a:pt x="2743718" y="718457"/>
                </a:cubicBezTo>
                <a:lnTo>
                  <a:pt x="2809032" y="674914"/>
                </a:lnTo>
                <a:cubicBezTo>
                  <a:pt x="2830449" y="610666"/>
                  <a:pt x="2826367" y="631221"/>
                  <a:pt x="2830804" y="522514"/>
                </a:cubicBezTo>
                <a:cubicBezTo>
                  <a:pt x="2836429" y="384695"/>
                  <a:pt x="2828913" y="246197"/>
                  <a:pt x="2841689" y="108857"/>
                </a:cubicBezTo>
                <a:cubicBezTo>
                  <a:pt x="2843649" y="87790"/>
                  <a:pt x="2864885" y="73353"/>
                  <a:pt x="2874347" y="54428"/>
                </a:cubicBezTo>
                <a:cubicBezTo>
                  <a:pt x="2902610" y="-2097"/>
                  <a:pt x="2864478" y="42524"/>
                  <a:pt x="2907004" y="0"/>
                </a:cubicBezTo>
                <a:cubicBezTo>
                  <a:pt x="2943290" y="7257"/>
                  <a:pt x="2980493" y="10889"/>
                  <a:pt x="3015861" y="21771"/>
                </a:cubicBezTo>
                <a:cubicBezTo>
                  <a:pt x="3028366" y="25619"/>
                  <a:pt x="3047896" y="30475"/>
                  <a:pt x="3048518" y="43543"/>
                </a:cubicBezTo>
                <a:cubicBezTo>
                  <a:pt x="3051815" y="112788"/>
                  <a:pt x="3033645" y="181391"/>
                  <a:pt x="3026747" y="250371"/>
                </a:cubicBezTo>
                <a:cubicBezTo>
                  <a:pt x="3022759" y="290251"/>
                  <a:pt x="3024259" y="330925"/>
                  <a:pt x="3015861" y="370114"/>
                </a:cubicBezTo>
                <a:cubicBezTo>
                  <a:pt x="3013120" y="382907"/>
                  <a:pt x="3001346" y="391885"/>
                  <a:pt x="2994089" y="402771"/>
                </a:cubicBezTo>
                <a:lnTo>
                  <a:pt x="2972318" y="468085"/>
                </a:lnTo>
                <a:lnTo>
                  <a:pt x="2961432" y="500743"/>
                </a:lnTo>
                <a:cubicBezTo>
                  <a:pt x="2969445" y="901369"/>
                  <a:pt x="2800362" y="997452"/>
                  <a:pt x="3004975" y="1055914"/>
                </a:cubicBezTo>
                <a:cubicBezTo>
                  <a:pt x="3019360" y="1060024"/>
                  <a:pt x="3034004" y="1063171"/>
                  <a:pt x="3048518" y="1066800"/>
                </a:cubicBezTo>
                <a:cubicBezTo>
                  <a:pt x="3055775" y="1077686"/>
                  <a:pt x="3060073" y="1091284"/>
                  <a:pt x="3070289" y="1099457"/>
                </a:cubicBezTo>
                <a:cubicBezTo>
                  <a:pt x="3079249" y="1106625"/>
                  <a:pt x="3096277" y="1101006"/>
                  <a:pt x="3102947" y="1110343"/>
                </a:cubicBezTo>
                <a:cubicBezTo>
                  <a:pt x="3116286" y="1129017"/>
                  <a:pt x="3124718" y="1175657"/>
                  <a:pt x="3124718" y="1175657"/>
                </a:cubicBezTo>
                <a:cubicBezTo>
                  <a:pt x="3117461" y="1186543"/>
                  <a:pt x="3114306" y="1201823"/>
                  <a:pt x="3102947" y="1208314"/>
                </a:cubicBezTo>
                <a:cubicBezTo>
                  <a:pt x="3086883" y="1217494"/>
                  <a:pt x="3066982" y="1218009"/>
                  <a:pt x="3048518" y="1219200"/>
                </a:cubicBezTo>
                <a:cubicBezTo>
                  <a:pt x="2954301" y="1225278"/>
                  <a:pt x="2859832" y="1226457"/>
                  <a:pt x="2765489" y="1230085"/>
                </a:cubicBezTo>
                <a:cubicBezTo>
                  <a:pt x="2754603" y="1233714"/>
                  <a:pt x="2743902" y="1237952"/>
                  <a:pt x="2732832" y="1240971"/>
                </a:cubicBezTo>
                <a:cubicBezTo>
                  <a:pt x="2640316" y="1266203"/>
                  <a:pt x="2575065" y="1280014"/>
                  <a:pt x="2471575" y="1284514"/>
                </a:cubicBezTo>
                <a:cubicBezTo>
                  <a:pt x="2388118" y="1288143"/>
                  <a:pt x="2304729" y="1294064"/>
                  <a:pt x="2221204" y="1295400"/>
                </a:cubicBezTo>
                <a:lnTo>
                  <a:pt x="1110861" y="1306285"/>
                </a:lnTo>
                <a:lnTo>
                  <a:pt x="784289" y="1328057"/>
                </a:lnTo>
                <a:cubicBezTo>
                  <a:pt x="657335" y="1333036"/>
                  <a:pt x="530289" y="1335314"/>
                  <a:pt x="403289" y="1338943"/>
                </a:cubicBezTo>
                <a:cubicBezTo>
                  <a:pt x="312575" y="1335314"/>
                  <a:pt x="221511" y="1336802"/>
                  <a:pt x="131147" y="1328057"/>
                </a:cubicBezTo>
                <a:cubicBezTo>
                  <a:pt x="108304" y="1325846"/>
                  <a:pt x="65832" y="1306285"/>
                  <a:pt x="65832" y="1306285"/>
                </a:cubicBezTo>
                <a:cubicBezTo>
                  <a:pt x="62204" y="1291771"/>
                  <a:pt x="55583" y="1277690"/>
                  <a:pt x="54947" y="1262743"/>
                </a:cubicBezTo>
                <a:cubicBezTo>
                  <a:pt x="33829" y="766458"/>
                  <a:pt x="-4925" y="870857"/>
                  <a:pt x="518" y="783771"/>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23" name="Picture 322" descr="A shark in the middle of a fish&#10;&#10;Description automatically generated">
            <a:extLst>
              <a:ext uri="{FF2B5EF4-FFF2-40B4-BE49-F238E27FC236}">
                <a16:creationId xmlns:a16="http://schemas.microsoft.com/office/drawing/2014/main" id="{3E0AEEB7-0DA7-456E-89D4-C9C78AA2598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45578" y="1947190"/>
            <a:ext cx="900907" cy="296472"/>
          </a:xfrm>
          <a:prstGeom prst="rect">
            <a:avLst/>
          </a:prstGeom>
        </p:spPr>
      </p:pic>
      <p:pic>
        <p:nvPicPr>
          <p:cNvPr id="324" name="Picture 323" descr="A shark in the middle of a fish&#10;&#10;Description automatically generated">
            <a:extLst>
              <a:ext uri="{FF2B5EF4-FFF2-40B4-BE49-F238E27FC236}">
                <a16:creationId xmlns:a16="http://schemas.microsoft.com/office/drawing/2014/main" id="{04F68A86-2356-42A7-A2BF-5DEEBA58ADC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61387" y="2579398"/>
            <a:ext cx="900907" cy="296472"/>
          </a:xfrm>
          <a:prstGeom prst="rect">
            <a:avLst/>
          </a:prstGeom>
        </p:spPr>
      </p:pic>
      <p:sp>
        <p:nvSpPr>
          <p:cNvPr id="1031" name="Freeform: Shape 1030">
            <a:extLst>
              <a:ext uri="{FF2B5EF4-FFF2-40B4-BE49-F238E27FC236}">
                <a16:creationId xmlns:a16="http://schemas.microsoft.com/office/drawing/2014/main" id="{84F3A268-3C9F-4B7A-920B-72ABA7F428AA}"/>
              </a:ext>
            </a:extLst>
          </p:cNvPr>
          <p:cNvSpPr/>
          <p:nvPr/>
        </p:nvSpPr>
        <p:spPr>
          <a:xfrm>
            <a:off x="2140080" y="2537909"/>
            <a:ext cx="690789" cy="332372"/>
          </a:xfrm>
          <a:custGeom>
            <a:avLst/>
            <a:gdLst>
              <a:gd name="connsiteX0" fmla="*/ 32761 w 772989"/>
              <a:gd name="connsiteY0" fmla="*/ 0 h 402771"/>
              <a:gd name="connsiteX1" fmla="*/ 424647 w 772989"/>
              <a:gd name="connsiteY1" fmla="*/ 10885 h 402771"/>
              <a:gd name="connsiteX2" fmla="*/ 740332 w 772989"/>
              <a:gd name="connsiteY2" fmla="*/ 21771 h 402771"/>
              <a:gd name="connsiteX3" fmla="*/ 772989 w 772989"/>
              <a:gd name="connsiteY3" fmla="*/ 54428 h 402771"/>
              <a:gd name="connsiteX4" fmla="*/ 762104 w 772989"/>
              <a:gd name="connsiteY4" fmla="*/ 261257 h 402771"/>
              <a:gd name="connsiteX5" fmla="*/ 740332 w 772989"/>
              <a:gd name="connsiteY5" fmla="*/ 337457 h 402771"/>
              <a:gd name="connsiteX6" fmla="*/ 707675 w 772989"/>
              <a:gd name="connsiteY6" fmla="*/ 402771 h 402771"/>
              <a:gd name="connsiteX7" fmla="*/ 609704 w 772989"/>
              <a:gd name="connsiteY7" fmla="*/ 391885 h 402771"/>
              <a:gd name="connsiteX8" fmla="*/ 587932 w 772989"/>
              <a:gd name="connsiteY8" fmla="*/ 348343 h 402771"/>
              <a:gd name="connsiteX9" fmla="*/ 555275 w 772989"/>
              <a:gd name="connsiteY9" fmla="*/ 304800 h 402771"/>
              <a:gd name="connsiteX10" fmla="*/ 522618 w 772989"/>
              <a:gd name="connsiteY10" fmla="*/ 195943 h 402771"/>
              <a:gd name="connsiteX11" fmla="*/ 511732 w 772989"/>
              <a:gd name="connsiteY11" fmla="*/ 130628 h 402771"/>
              <a:gd name="connsiteX12" fmla="*/ 479075 w 772989"/>
              <a:gd name="connsiteY12" fmla="*/ 97971 h 402771"/>
              <a:gd name="connsiteX13" fmla="*/ 54532 w 772989"/>
              <a:gd name="connsiteY13" fmla="*/ 87085 h 402771"/>
              <a:gd name="connsiteX14" fmla="*/ 104 w 772989"/>
              <a:gd name="connsiteY14" fmla="*/ 54428 h 402771"/>
              <a:gd name="connsiteX15" fmla="*/ 32761 w 772989"/>
              <a:gd name="connsiteY15" fmla="*/ 0 h 402771"/>
              <a:gd name="connsiteX16" fmla="*/ 32761 w 772989"/>
              <a:gd name="connsiteY16" fmla="*/ 0 h 40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989" h="402771">
                <a:moveTo>
                  <a:pt x="32761" y="0"/>
                </a:moveTo>
                <a:lnTo>
                  <a:pt x="424647" y="10885"/>
                </a:lnTo>
                <a:cubicBezTo>
                  <a:pt x="529888" y="14123"/>
                  <a:pt x="635854" y="8711"/>
                  <a:pt x="740332" y="21771"/>
                </a:cubicBezTo>
                <a:cubicBezTo>
                  <a:pt x="755608" y="23680"/>
                  <a:pt x="762103" y="43542"/>
                  <a:pt x="772989" y="54428"/>
                </a:cubicBezTo>
                <a:cubicBezTo>
                  <a:pt x="769361" y="123371"/>
                  <a:pt x="768085" y="192478"/>
                  <a:pt x="762104" y="261257"/>
                </a:cubicBezTo>
                <a:cubicBezTo>
                  <a:pt x="759977" y="285719"/>
                  <a:pt x="747097" y="313779"/>
                  <a:pt x="740332" y="337457"/>
                </a:cubicBezTo>
                <a:cubicBezTo>
                  <a:pt x="724282" y="393632"/>
                  <a:pt x="741862" y="368586"/>
                  <a:pt x="707675" y="402771"/>
                </a:cubicBezTo>
                <a:cubicBezTo>
                  <a:pt x="675018" y="399142"/>
                  <a:pt x="639617" y="405482"/>
                  <a:pt x="609704" y="391885"/>
                </a:cubicBezTo>
                <a:cubicBezTo>
                  <a:pt x="594931" y="385170"/>
                  <a:pt x="596533" y="362104"/>
                  <a:pt x="587932" y="348343"/>
                </a:cubicBezTo>
                <a:cubicBezTo>
                  <a:pt x="578316" y="332958"/>
                  <a:pt x="566161" y="319314"/>
                  <a:pt x="555275" y="304800"/>
                </a:cubicBezTo>
                <a:cubicBezTo>
                  <a:pt x="541394" y="263155"/>
                  <a:pt x="530843" y="237066"/>
                  <a:pt x="522618" y="195943"/>
                </a:cubicBezTo>
                <a:cubicBezTo>
                  <a:pt x="518289" y="174300"/>
                  <a:pt x="520696" y="150798"/>
                  <a:pt x="511732" y="130628"/>
                </a:cubicBezTo>
                <a:cubicBezTo>
                  <a:pt x="505480" y="116560"/>
                  <a:pt x="494400" y="99431"/>
                  <a:pt x="479075" y="97971"/>
                </a:cubicBezTo>
                <a:cubicBezTo>
                  <a:pt x="338152" y="84550"/>
                  <a:pt x="196046" y="90714"/>
                  <a:pt x="54532" y="87085"/>
                </a:cubicBezTo>
                <a:cubicBezTo>
                  <a:pt x="48588" y="85104"/>
                  <a:pt x="-2613" y="73447"/>
                  <a:pt x="104" y="54428"/>
                </a:cubicBezTo>
                <a:cubicBezTo>
                  <a:pt x="3096" y="33483"/>
                  <a:pt x="21875" y="18143"/>
                  <a:pt x="32761" y="0"/>
                </a:cubicBezTo>
                <a:lnTo>
                  <a:pt x="32761"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2" name="Freeform: Shape 1031">
            <a:extLst>
              <a:ext uri="{FF2B5EF4-FFF2-40B4-BE49-F238E27FC236}">
                <a16:creationId xmlns:a16="http://schemas.microsoft.com/office/drawing/2014/main" id="{CFC8FD55-7FE2-4568-A960-2DD0DD015725}"/>
              </a:ext>
            </a:extLst>
          </p:cNvPr>
          <p:cNvSpPr/>
          <p:nvPr/>
        </p:nvSpPr>
        <p:spPr>
          <a:xfrm>
            <a:off x="768314" y="3120069"/>
            <a:ext cx="1677710" cy="620485"/>
          </a:xfrm>
          <a:custGeom>
            <a:avLst/>
            <a:gdLst>
              <a:gd name="connsiteX0" fmla="*/ 213 w 1677710"/>
              <a:gd name="connsiteY0" fmla="*/ 576943 h 620485"/>
              <a:gd name="connsiteX1" fmla="*/ 130842 w 1677710"/>
              <a:gd name="connsiteY1" fmla="*/ 478971 h 620485"/>
              <a:gd name="connsiteX2" fmla="*/ 228813 w 1677710"/>
              <a:gd name="connsiteY2" fmla="*/ 435428 h 620485"/>
              <a:gd name="connsiteX3" fmla="*/ 294127 w 1677710"/>
              <a:gd name="connsiteY3" fmla="*/ 402771 h 620485"/>
              <a:gd name="connsiteX4" fmla="*/ 402984 w 1677710"/>
              <a:gd name="connsiteY4" fmla="*/ 381000 h 620485"/>
              <a:gd name="connsiteX5" fmla="*/ 468299 w 1677710"/>
              <a:gd name="connsiteY5" fmla="*/ 359228 h 620485"/>
              <a:gd name="connsiteX6" fmla="*/ 500956 w 1677710"/>
              <a:gd name="connsiteY6" fmla="*/ 348343 h 620485"/>
              <a:gd name="connsiteX7" fmla="*/ 522727 w 1677710"/>
              <a:gd name="connsiteY7" fmla="*/ 326571 h 620485"/>
              <a:gd name="connsiteX8" fmla="*/ 816642 w 1677710"/>
              <a:gd name="connsiteY8" fmla="*/ 293914 h 620485"/>
              <a:gd name="connsiteX9" fmla="*/ 925499 w 1677710"/>
              <a:gd name="connsiteY9" fmla="*/ 250371 h 620485"/>
              <a:gd name="connsiteX10" fmla="*/ 958156 w 1677710"/>
              <a:gd name="connsiteY10" fmla="*/ 228600 h 620485"/>
              <a:gd name="connsiteX11" fmla="*/ 979927 w 1677710"/>
              <a:gd name="connsiteY11" fmla="*/ 206828 h 620485"/>
              <a:gd name="connsiteX12" fmla="*/ 1012584 w 1677710"/>
              <a:gd name="connsiteY12" fmla="*/ 195943 h 620485"/>
              <a:gd name="connsiteX13" fmla="*/ 1099670 w 1677710"/>
              <a:gd name="connsiteY13" fmla="*/ 130628 h 620485"/>
              <a:gd name="connsiteX14" fmla="*/ 1132327 w 1677710"/>
              <a:gd name="connsiteY14" fmla="*/ 108857 h 620485"/>
              <a:gd name="connsiteX15" fmla="*/ 1154099 w 1677710"/>
              <a:gd name="connsiteY15" fmla="*/ 87085 h 620485"/>
              <a:gd name="connsiteX16" fmla="*/ 1219413 w 1677710"/>
              <a:gd name="connsiteY16" fmla="*/ 76200 h 620485"/>
              <a:gd name="connsiteX17" fmla="*/ 1426242 w 1677710"/>
              <a:gd name="connsiteY17" fmla="*/ 65314 h 620485"/>
              <a:gd name="connsiteX18" fmla="*/ 1502442 w 1677710"/>
              <a:gd name="connsiteY18" fmla="*/ 43543 h 620485"/>
              <a:gd name="connsiteX19" fmla="*/ 1524213 w 1677710"/>
              <a:gd name="connsiteY19" fmla="*/ 21771 h 620485"/>
              <a:gd name="connsiteX20" fmla="*/ 1556870 w 1677710"/>
              <a:gd name="connsiteY20" fmla="*/ 0 h 620485"/>
              <a:gd name="connsiteX21" fmla="*/ 1654842 w 1677710"/>
              <a:gd name="connsiteY21" fmla="*/ 10885 h 620485"/>
              <a:gd name="connsiteX22" fmla="*/ 1665727 w 1677710"/>
              <a:gd name="connsiteY22" fmla="*/ 65314 h 620485"/>
              <a:gd name="connsiteX23" fmla="*/ 1622184 w 1677710"/>
              <a:gd name="connsiteY23" fmla="*/ 76200 h 620485"/>
              <a:gd name="connsiteX24" fmla="*/ 1295613 w 1677710"/>
              <a:gd name="connsiteY24" fmla="*/ 97971 h 620485"/>
              <a:gd name="connsiteX25" fmla="*/ 1186756 w 1677710"/>
              <a:gd name="connsiteY25" fmla="*/ 130628 h 620485"/>
              <a:gd name="connsiteX26" fmla="*/ 1143213 w 1677710"/>
              <a:gd name="connsiteY26" fmla="*/ 195943 h 620485"/>
              <a:gd name="connsiteX27" fmla="*/ 1034356 w 1677710"/>
              <a:gd name="connsiteY27" fmla="*/ 250371 h 620485"/>
              <a:gd name="connsiteX28" fmla="*/ 947270 w 1677710"/>
              <a:gd name="connsiteY28" fmla="*/ 283028 h 620485"/>
              <a:gd name="connsiteX29" fmla="*/ 903727 w 1677710"/>
              <a:gd name="connsiteY29" fmla="*/ 304800 h 620485"/>
              <a:gd name="connsiteX30" fmla="*/ 860184 w 1677710"/>
              <a:gd name="connsiteY30" fmla="*/ 315685 h 620485"/>
              <a:gd name="connsiteX31" fmla="*/ 566270 w 1677710"/>
              <a:gd name="connsiteY31" fmla="*/ 348343 h 620485"/>
              <a:gd name="connsiteX32" fmla="*/ 490070 w 1677710"/>
              <a:gd name="connsiteY32" fmla="*/ 381000 h 620485"/>
              <a:gd name="connsiteX33" fmla="*/ 457413 w 1677710"/>
              <a:gd name="connsiteY33" fmla="*/ 391885 h 620485"/>
              <a:gd name="connsiteX34" fmla="*/ 381213 w 1677710"/>
              <a:gd name="connsiteY34" fmla="*/ 435428 h 620485"/>
              <a:gd name="connsiteX35" fmla="*/ 326784 w 1677710"/>
              <a:gd name="connsiteY35" fmla="*/ 478971 h 620485"/>
              <a:gd name="connsiteX36" fmla="*/ 272356 w 1677710"/>
              <a:gd name="connsiteY36" fmla="*/ 576943 h 620485"/>
              <a:gd name="connsiteX37" fmla="*/ 283242 w 1677710"/>
              <a:gd name="connsiteY37" fmla="*/ 609600 h 620485"/>
              <a:gd name="connsiteX38" fmla="*/ 315899 w 1677710"/>
              <a:gd name="connsiteY38" fmla="*/ 620485 h 620485"/>
              <a:gd name="connsiteX39" fmla="*/ 163499 w 1677710"/>
              <a:gd name="connsiteY39" fmla="*/ 609600 h 620485"/>
              <a:gd name="connsiteX40" fmla="*/ 213 w 1677710"/>
              <a:gd name="connsiteY40" fmla="*/ 576943 h 62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677710" h="620485">
                <a:moveTo>
                  <a:pt x="213" y="576943"/>
                </a:moveTo>
                <a:cubicBezTo>
                  <a:pt x="-5230" y="555171"/>
                  <a:pt x="94720" y="499612"/>
                  <a:pt x="130842" y="478971"/>
                </a:cubicBezTo>
                <a:cubicBezTo>
                  <a:pt x="211630" y="432807"/>
                  <a:pt x="135513" y="482078"/>
                  <a:pt x="228813" y="435428"/>
                </a:cubicBezTo>
                <a:cubicBezTo>
                  <a:pt x="275783" y="411943"/>
                  <a:pt x="244879" y="413715"/>
                  <a:pt x="294127" y="402771"/>
                </a:cubicBezTo>
                <a:cubicBezTo>
                  <a:pt x="369777" y="385960"/>
                  <a:pt x="341026" y="399587"/>
                  <a:pt x="402984" y="381000"/>
                </a:cubicBezTo>
                <a:cubicBezTo>
                  <a:pt x="424966" y="374406"/>
                  <a:pt x="446527" y="366485"/>
                  <a:pt x="468299" y="359228"/>
                </a:cubicBezTo>
                <a:lnTo>
                  <a:pt x="500956" y="348343"/>
                </a:lnTo>
                <a:cubicBezTo>
                  <a:pt x="508213" y="341086"/>
                  <a:pt x="513198" y="330383"/>
                  <a:pt x="522727" y="326571"/>
                </a:cubicBezTo>
                <a:cubicBezTo>
                  <a:pt x="610260" y="291558"/>
                  <a:pt x="733437" y="298293"/>
                  <a:pt x="816642" y="293914"/>
                </a:cubicBezTo>
                <a:cubicBezTo>
                  <a:pt x="870173" y="276070"/>
                  <a:pt x="880647" y="276001"/>
                  <a:pt x="925499" y="250371"/>
                </a:cubicBezTo>
                <a:cubicBezTo>
                  <a:pt x="936858" y="243880"/>
                  <a:pt x="947940" y="236773"/>
                  <a:pt x="958156" y="228600"/>
                </a:cubicBezTo>
                <a:cubicBezTo>
                  <a:pt x="966170" y="222189"/>
                  <a:pt x="971126" y="212108"/>
                  <a:pt x="979927" y="206828"/>
                </a:cubicBezTo>
                <a:cubicBezTo>
                  <a:pt x="989766" y="200924"/>
                  <a:pt x="1001698" y="199571"/>
                  <a:pt x="1012584" y="195943"/>
                </a:cubicBezTo>
                <a:cubicBezTo>
                  <a:pt x="1052858" y="155669"/>
                  <a:pt x="1025817" y="179863"/>
                  <a:pt x="1099670" y="130628"/>
                </a:cubicBezTo>
                <a:cubicBezTo>
                  <a:pt x="1110556" y="123371"/>
                  <a:pt x="1123076" y="118108"/>
                  <a:pt x="1132327" y="108857"/>
                </a:cubicBezTo>
                <a:cubicBezTo>
                  <a:pt x="1139584" y="101600"/>
                  <a:pt x="1144489" y="90689"/>
                  <a:pt x="1154099" y="87085"/>
                </a:cubicBezTo>
                <a:cubicBezTo>
                  <a:pt x="1174765" y="79335"/>
                  <a:pt x="1197412" y="77960"/>
                  <a:pt x="1219413" y="76200"/>
                </a:cubicBezTo>
                <a:cubicBezTo>
                  <a:pt x="1288232" y="70695"/>
                  <a:pt x="1357299" y="68943"/>
                  <a:pt x="1426242" y="65314"/>
                </a:cubicBezTo>
                <a:cubicBezTo>
                  <a:pt x="1451642" y="58057"/>
                  <a:pt x="1478302" y="54272"/>
                  <a:pt x="1502442" y="43543"/>
                </a:cubicBezTo>
                <a:cubicBezTo>
                  <a:pt x="1511821" y="39375"/>
                  <a:pt x="1516199" y="28182"/>
                  <a:pt x="1524213" y="21771"/>
                </a:cubicBezTo>
                <a:cubicBezTo>
                  <a:pt x="1534429" y="13598"/>
                  <a:pt x="1545984" y="7257"/>
                  <a:pt x="1556870" y="0"/>
                </a:cubicBezTo>
                <a:cubicBezTo>
                  <a:pt x="1589527" y="3628"/>
                  <a:pt x="1623142" y="2239"/>
                  <a:pt x="1654842" y="10885"/>
                </a:cubicBezTo>
                <a:cubicBezTo>
                  <a:pt x="1679067" y="17492"/>
                  <a:pt x="1686186" y="48947"/>
                  <a:pt x="1665727" y="65314"/>
                </a:cubicBezTo>
                <a:cubicBezTo>
                  <a:pt x="1654044" y="74660"/>
                  <a:pt x="1636971" y="73925"/>
                  <a:pt x="1622184" y="76200"/>
                </a:cubicBezTo>
                <a:cubicBezTo>
                  <a:pt x="1518318" y="92179"/>
                  <a:pt x="1394688" y="93253"/>
                  <a:pt x="1295613" y="97971"/>
                </a:cubicBezTo>
                <a:cubicBezTo>
                  <a:pt x="1256899" y="103502"/>
                  <a:pt x="1215044" y="98299"/>
                  <a:pt x="1186756" y="130628"/>
                </a:cubicBezTo>
                <a:cubicBezTo>
                  <a:pt x="1169525" y="150320"/>
                  <a:pt x="1161715" y="177441"/>
                  <a:pt x="1143213" y="195943"/>
                </a:cubicBezTo>
                <a:cubicBezTo>
                  <a:pt x="1082815" y="256341"/>
                  <a:pt x="1093355" y="228246"/>
                  <a:pt x="1034356" y="250371"/>
                </a:cubicBezTo>
                <a:cubicBezTo>
                  <a:pt x="920518" y="293061"/>
                  <a:pt x="1059028" y="255090"/>
                  <a:pt x="947270" y="283028"/>
                </a:cubicBezTo>
                <a:cubicBezTo>
                  <a:pt x="932756" y="290285"/>
                  <a:pt x="918921" y="299102"/>
                  <a:pt x="903727" y="304800"/>
                </a:cubicBezTo>
                <a:cubicBezTo>
                  <a:pt x="889719" y="310053"/>
                  <a:pt x="874941" y="313225"/>
                  <a:pt x="860184" y="315685"/>
                </a:cubicBezTo>
                <a:cubicBezTo>
                  <a:pt x="713799" y="340082"/>
                  <a:pt x="710224" y="337269"/>
                  <a:pt x="566270" y="348343"/>
                </a:cubicBezTo>
                <a:cubicBezTo>
                  <a:pt x="475646" y="370997"/>
                  <a:pt x="565247" y="343412"/>
                  <a:pt x="490070" y="381000"/>
                </a:cubicBezTo>
                <a:cubicBezTo>
                  <a:pt x="479807" y="386132"/>
                  <a:pt x="467676" y="386754"/>
                  <a:pt x="457413" y="391885"/>
                </a:cubicBezTo>
                <a:cubicBezTo>
                  <a:pt x="431247" y="404968"/>
                  <a:pt x="406298" y="420377"/>
                  <a:pt x="381213" y="435428"/>
                </a:cubicBezTo>
                <a:cubicBezTo>
                  <a:pt x="363226" y="446220"/>
                  <a:pt x="339600" y="461028"/>
                  <a:pt x="326784" y="478971"/>
                </a:cubicBezTo>
                <a:cubicBezTo>
                  <a:pt x="304003" y="510864"/>
                  <a:pt x="289611" y="542432"/>
                  <a:pt x="272356" y="576943"/>
                </a:cubicBezTo>
                <a:cubicBezTo>
                  <a:pt x="275985" y="587829"/>
                  <a:pt x="275128" y="601486"/>
                  <a:pt x="283242" y="609600"/>
                </a:cubicBezTo>
                <a:cubicBezTo>
                  <a:pt x="291356" y="617714"/>
                  <a:pt x="327373" y="620485"/>
                  <a:pt x="315899" y="620485"/>
                </a:cubicBezTo>
                <a:cubicBezTo>
                  <a:pt x="264970" y="620485"/>
                  <a:pt x="214299" y="613228"/>
                  <a:pt x="163499" y="609600"/>
                </a:cubicBezTo>
                <a:cubicBezTo>
                  <a:pt x="69338" y="596148"/>
                  <a:pt x="5656" y="598715"/>
                  <a:pt x="213" y="576943"/>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3" name="Freeform: Shape 1032">
            <a:extLst>
              <a:ext uri="{FF2B5EF4-FFF2-40B4-BE49-F238E27FC236}">
                <a16:creationId xmlns:a16="http://schemas.microsoft.com/office/drawing/2014/main" id="{E30F0082-2903-40DD-8C4D-622759D78153}"/>
              </a:ext>
            </a:extLst>
          </p:cNvPr>
          <p:cNvSpPr/>
          <p:nvPr/>
        </p:nvSpPr>
        <p:spPr>
          <a:xfrm>
            <a:off x="2411135" y="3251446"/>
            <a:ext cx="1418877" cy="703774"/>
          </a:xfrm>
          <a:custGeom>
            <a:avLst/>
            <a:gdLst>
              <a:gd name="connsiteX0" fmla="*/ 518160 w 901262"/>
              <a:gd name="connsiteY0" fmla="*/ 10354 h 703774"/>
              <a:gd name="connsiteX1" fmla="*/ 784860 w 901262"/>
              <a:gd name="connsiteY1" fmla="*/ 10354 h 703774"/>
              <a:gd name="connsiteX2" fmla="*/ 830580 w 901262"/>
              <a:gd name="connsiteY2" fmla="*/ 40834 h 703774"/>
              <a:gd name="connsiteX3" fmla="*/ 883920 w 901262"/>
              <a:gd name="connsiteY3" fmla="*/ 101794 h 703774"/>
              <a:gd name="connsiteX4" fmla="*/ 899160 w 901262"/>
              <a:gd name="connsiteY4" fmla="*/ 147514 h 703774"/>
              <a:gd name="connsiteX5" fmla="*/ 876300 w 901262"/>
              <a:gd name="connsiteY5" fmla="*/ 185614 h 703774"/>
              <a:gd name="connsiteX6" fmla="*/ 800100 w 901262"/>
              <a:gd name="connsiteY6" fmla="*/ 216094 h 703774"/>
              <a:gd name="connsiteX7" fmla="*/ 754380 w 901262"/>
              <a:gd name="connsiteY7" fmla="*/ 238954 h 703774"/>
              <a:gd name="connsiteX8" fmla="*/ 723900 w 901262"/>
              <a:gd name="connsiteY8" fmla="*/ 261814 h 703774"/>
              <a:gd name="connsiteX9" fmla="*/ 708660 w 901262"/>
              <a:gd name="connsiteY9" fmla="*/ 292294 h 703774"/>
              <a:gd name="connsiteX10" fmla="*/ 693420 w 901262"/>
              <a:gd name="connsiteY10" fmla="*/ 703774 h 703774"/>
              <a:gd name="connsiteX11" fmla="*/ 198120 w 901262"/>
              <a:gd name="connsiteY11" fmla="*/ 688534 h 703774"/>
              <a:gd name="connsiteX12" fmla="*/ 0 w 901262"/>
              <a:gd name="connsiteY12" fmla="*/ 680914 h 703774"/>
              <a:gd name="connsiteX13" fmla="*/ 22860 w 901262"/>
              <a:gd name="connsiteY13" fmla="*/ 627574 h 703774"/>
              <a:gd name="connsiteX14" fmla="*/ 152400 w 901262"/>
              <a:gd name="connsiteY14" fmla="*/ 619954 h 703774"/>
              <a:gd name="connsiteX15" fmla="*/ 198120 w 901262"/>
              <a:gd name="connsiteY15" fmla="*/ 612334 h 703774"/>
              <a:gd name="connsiteX16" fmla="*/ 236220 w 901262"/>
              <a:gd name="connsiteY16" fmla="*/ 597094 h 703774"/>
              <a:gd name="connsiteX17" fmla="*/ 259080 w 901262"/>
              <a:gd name="connsiteY17" fmla="*/ 589474 h 703774"/>
              <a:gd name="connsiteX18" fmla="*/ 304800 w 901262"/>
              <a:gd name="connsiteY18" fmla="*/ 558994 h 703774"/>
              <a:gd name="connsiteX19" fmla="*/ 327660 w 901262"/>
              <a:gd name="connsiteY19" fmla="*/ 536134 h 703774"/>
              <a:gd name="connsiteX20" fmla="*/ 365760 w 901262"/>
              <a:gd name="connsiteY20" fmla="*/ 528514 h 703774"/>
              <a:gd name="connsiteX21" fmla="*/ 396240 w 901262"/>
              <a:gd name="connsiteY21" fmla="*/ 490414 h 703774"/>
              <a:gd name="connsiteX22" fmla="*/ 419100 w 901262"/>
              <a:gd name="connsiteY22" fmla="*/ 467554 h 703774"/>
              <a:gd name="connsiteX23" fmla="*/ 457200 w 901262"/>
              <a:gd name="connsiteY23" fmla="*/ 391354 h 703774"/>
              <a:gd name="connsiteX24" fmla="*/ 487680 w 901262"/>
              <a:gd name="connsiteY24" fmla="*/ 345634 h 703774"/>
              <a:gd name="connsiteX25" fmla="*/ 510540 w 901262"/>
              <a:gd name="connsiteY25" fmla="*/ 292294 h 703774"/>
              <a:gd name="connsiteX26" fmla="*/ 533400 w 901262"/>
              <a:gd name="connsiteY26" fmla="*/ 277054 h 703774"/>
              <a:gd name="connsiteX27" fmla="*/ 548640 w 901262"/>
              <a:gd name="connsiteY27" fmla="*/ 246574 h 703774"/>
              <a:gd name="connsiteX28" fmla="*/ 563880 w 901262"/>
              <a:gd name="connsiteY28" fmla="*/ 223714 h 703774"/>
              <a:gd name="connsiteX29" fmla="*/ 579120 w 901262"/>
              <a:gd name="connsiteY29" fmla="*/ 155134 h 703774"/>
              <a:gd name="connsiteX30" fmla="*/ 563880 w 901262"/>
              <a:gd name="connsiteY30" fmla="*/ 78934 h 703774"/>
              <a:gd name="connsiteX31" fmla="*/ 518160 w 901262"/>
              <a:gd name="connsiteY31" fmla="*/ 10354 h 7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01262" h="703774">
                <a:moveTo>
                  <a:pt x="518160" y="10354"/>
                </a:moveTo>
                <a:cubicBezTo>
                  <a:pt x="554990" y="-1076"/>
                  <a:pt x="720882" y="-5640"/>
                  <a:pt x="784860" y="10354"/>
                </a:cubicBezTo>
                <a:cubicBezTo>
                  <a:pt x="802629" y="14796"/>
                  <a:pt x="830580" y="40834"/>
                  <a:pt x="830580" y="40834"/>
                </a:cubicBezTo>
                <a:cubicBezTo>
                  <a:pt x="866140" y="94174"/>
                  <a:pt x="845820" y="76394"/>
                  <a:pt x="883920" y="101794"/>
                </a:cubicBezTo>
                <a:cubicBezTo>
                  <a:pt x="889000" y="117034"/>
                  <a:pt x="907425" y="133739"/>
                  <a:pt x="899160" y="147514"/>
                </a:cubicBezTo>
                <a:cubicBezTo>
                  <a:pt x="891540" y="160214"/>
                  <a:pt x="887865" y="176362"/>
                  <a:pt x="876300" y="185614"/>
                </a:cubicBezTo>
                <a:cubicBezTo>
                  <a:pt x="835619" y="218159"/>
                  <a:pt x="832990" y="199649"/>
                  <a:pt x="800100" y="216094"/>
                </a:cubicBezTo>
                <a:cubicBezTo>
                  <a:pt x="741014" y="245637"/>
                  <a:pt x="811839" y="219801"/>
                  <a:pt x="754380" y="238954"/>
                </a:cubicBezTo>
                <a:cubicBezTo>
                  <a:pt x="744220" y="246574"/>
                  <a:pt x="732165" y="252171"/>
                  <a:pt x="723900" y="261814"/>
                </a:cubicBezTo>
                <a:cubicBezTo>
                  <a:pt x="716508" y="270439"/>
                  <a:pt x="709314" y="280954"/>
                  <a:pt x="708660" y="292294"/>
                </a:cubicBezTo>
                <a:cubicBezTo>
                  <a:pt x="679229" y="802438"/>
                  <a:pt x="723811" y="521431"/>
                  <a:pt x="693420" y="703774"/>
                </a:cubicBezTo>
                <a:cubicBezTo>
                  <a:pt x="441154" y="685755"/>
                  <a:pt x="681804" y="701097"/>
                  <a:pt x="198120" y="688534"/>
                </a:cubicBezTo>
                <a:cubicBezTo>
                  <a:pt x="132053" y="686818"/>
                  <a:pt x="66040" y="683454"/>
                  <a:pt x="0" y="680914"/>
                </a:cubicBezTo>
                <a:cubicBezTo>
                  <a:pt x="7620" y="663134"/>
                  <a:pt x="4899" y="634758"/>
                  <a:pt x="22860" y="627574"/>
                </a:cubicBezTo>
                <a:cubicBezTo>
                  <a:pt x="63021" y="611510"/>
                  <a:pt x="109308" y="623701"/>
                  <a:pt x="152400" y="619954"/>
                </a:cubicBezTo>
                <a:cubicBezTo>
                  <a:pt x="167792" y="618616"/>
                  <a:pt x="182880" y="614874"/>
                  <a:pt x="198120" y="612334"/>
                </a:cubicBezTo>
                <a:cubicBezTo>
                  <a:pt x="210820" y="607254"/>
                  <a:pt x="223413" y="601897"/>
                  <a:pt x="236220" y="597094"/>
                </a:cubicBezTo>
                <a:cubicBezTo>
                  <a:pt x="243741" y="594274"/>
                  <a:pt x="252059" y="593375"/>
                  <a:pt x="259080" y="589474"/>
                </a:cubicBezTo>
                <a:cubicBezTo>
                  <a:pt x="275091" y="580579"/>
                  <a:pt x="291848" y="571946"/>
                  <a:pt x="304800" y="558994"/>
                </a:cubicBezTo>
                <a:cubicBezTo>
                  <a:pt x="312420" y="551374"/>
                  <a:pt x="318021" y="540953"/>
                  <a:pt x="327660" y="536134"/>
                </a:cubicBezTo>
                <a:cubicBezTo>
                  <a:pt x="339244" y="530342"/>
                  <a:pt x="353060" y="531054"/>
                  <a:pt x="365760" y="528514"/>
                </a:cubicBezTo>
                <a:cubicBezTo>
                  <a:pt x="375920" y="515814"/>
                  <a:pt x="385530" y="502654"/>
                  <a:pt x="396240" y="490414"/>
                </a:cubicBezTo>
                <a:cubicBezTo>
                  <a:pt x="403336" y="482304"/>
                  <a:pt x="413452" y="476732"/>
                  <a:pt x="419100" y="467554"/>
                </a:cubicBezTo>
                <a:cubicBezTo>
                  <a:pt x="433983" y="443369"/>
                  <a:pt x="441448" y="414983"/>
                  <a:pt x="457200" y="391354"/>
                </a:cubicBezTo>
                <a:cubicBezTo>
                  <a:pt x="467360" y="376114"/>
                  <a:pt x="481888" y="363010"/>
                  <a:pt x="487680" y="345634"/>
                </a:cubicBezTo>
                <a:cubicBezTo>
                  <a:pt x="492974" y="329753"/>
                  <a:pt x="500078" y="304849"/>
                  <a:pt x="510540" y="292294"/>
                </a:cubicBezTo>
                <a:cubicBezTo>
                  <a:pt x="516403" y="285259"/>
                  <a:pt x="525780" y="282134"/>
                  <a:pt x="533400" y="277054"/>
                </a:cubicBezTo>
                <a:cubicBezTo>
                  <a:pt x="538480" y="266894"/>
                  <a:pt x="543004" y="256437"/>
                  <a:pt x="548640" y="246574"/>
                </a:cubicBezTo>
                <a:cubicBezTo>
                  <a:pt x="553184" y="238623"/>
                  <a:pt x="559784" y="231905"/>
                  <a:pt x="563880" y="223714"/>
                </a:cubicBezTo>
                <a:cubicBezTo>
                  <a:pt x="573259" y="204955"/>
                  <a:pt x="576193" y="172694"/>
                  <a:pt x="579120" y="155134"/>
                </a:cubicBezTo>
                <a:cubicBezTo>
                  <a:pt x="577227" y="141882"/>
                  <a:pt x="574110" y="97349"/>
                  <a:pt x="563880" y="78934"/>
                </a:cubicBezTo>
                <a:cubicBezTo>
                  <a:pt x="530582" y="18998"/>
                  <a:pt x="481330" y="21784"/>
                  <a:pt x="518160" y="10354"/>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28" name="Picture 327">
            <a:extLst>
              <a:ext uri="{FF2B5EF4-FFF2-40B4-BE49-F238E27FC236}">
                <a16:creationId xmlns:a16="http://schemas.microsoft.com/office/drawing/2014/main" id="{DA554649-0C1A-4BE8-B4C3-E450298AD75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3352645" y="3356524"/>
            <a:ext cx="980489" cy="322661"/>
          </a:xfrm>
          <a:prstGeom prst="rect">
            <a:avLst/>
          </a:prstGeom>
        </p:spPr>
      </p:pic>
      <p:pic>
        <p:nvPicPr>
          <p:cNvPr id="329" name="Picture 328" descr="A shark in the middle of a fish&#10;&#10;Description automatically generated">
            <a:extLst>
              <a:ext uri="{FF2B5EF4-FFF2-40B4-BE49-F238E27FC236}">
                <a16:creationId xmlns:a16="http://schemas.microsoft.com/office/drawing/2014/main" id="{6CC63DE2-FC81-41B9-AC09-38C62931B19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66565" y="3722656"/>
            <a:ext cx="665139" cy="218885"/>
          </a:xfrm>
          <a:prstGeom prst="rect">
            <a:avLst/>
          </a:prstGeom>
        </p:spPr>
      </p:pic>
      <p:sp>
        <p:nvSpPr>
          <p:cNvPr id="1034" name="Freeform: Shape 1033">
            <a:extLst>
              <a:ext uri="{FF2B5EF4-FFF2-40B4-BE49-F238E27FC236}">
                <a16:creationId xmlns:a16="http://schemas.microsoft.com/office/drawing/2014/main" id="{1AAD004A-858E-43B5-AEB8-1D1722FAB189}"/>
              </a:ext>
            </a:extLst>
          </p:cNvPr>
          <p:cNvSpPr/>
          <p:nvPr/>
        </p:nvSpPr>
        <p:spPr>
          <a:xfrm>
            <a:off x="3664127" y="2850103"/>
            <a:ext cx="2637199" cy="1295400"/>
          </a:xfrm>
          <a:custGeom>
            <a:avLst/>
            <a:gdLst>
              <a:gd name="connsiteX0" fmla="*/ 220980 w 2637199"/>
              <a:gd name="connsiteY0" fmla="*/ 0 h 1295400"/>
              <a:gd name="connsiteX1" fmla="*/ 251460 w 2637199"/>
              <a:gd name="connsiteY1" fmla="*/ 68580 h 1295400"/>
              <a:gd name="connsiteX2" fmla="*/ 289560 w 2637199"/>
              <a:gd name="connsiteY2" fmla="*/ 99060 h 1295400"/>
              <a:gd name="connsiteX3" fmla="*/ 365760 w 2637199"/>
              <a:gd name="connsiteY3" fmla="*/ 144780 h 1295400"/>
              <a:gd name="connsiteX4" fmla="*/ 411480 w 2637199"/>
              <a:gd name="connsiteY4" fmla="*/ 167640 h 1295400"/>
              <a:gd name="connsiteX5" fmla="*/ 518160 w 2637199"/>
              <a:gd name="connsiteY5" fmla="*/ 175260 h 1295400"/>
              <a:gd name="connsiteX6" fmla="*/ 548640 w 2637199"/>
              <a:gd name="connsiteY6" fmla="*/ 182880 h 1295400"/>
              <a:gd name="connsiteX7" fmla="*/ 655320 w 2637199"/>
              <a:gd name="connsiteY7" fmla="*/ 198120 h 1295400"/>
              <a:gd name="connsiteX8" fmla="*/ 678180 w 2637199"/>
              <a:gd name="connsiteY8" fmla="*/ 205740 h 1295400"/>
              <a:gd name="connsiteX9" fmla="*/ 708660 w 2637199"/>
              <a:gd name="connsiteY9" fmla="*/ 213360 h 1295400"/>
              <a:gd name="connsiteX10" fmla="*/ 784860 w 2637199"/>
              <a:gd name="connsiteY10" fmla="*/ 251460 h 1295400"/>
              <a:gd name="connsiteX11" fmla="*/ 815340 w 2637199"/>
              <a:gd name="connsiteY11" fmla="*/ 274320 h 1295400"/>
              <a:gd name="connsiteX12" fmla="*/ 853440 w 2637199"/>
              <a:gd name="connsiteY12" fmla="*/ 289560 h 1295400"/>
              <a:gd name="connsiteX13" fmla="*/ 967740 w 2637199"/>
              <a:gd name="connsiteY13" fmla="*/ 358140 h 1295400"/>
              <a:gd name="connsiteX14" fmla="*/ 1028700 w 2637199"/>
              <a:gd name="connsiteY14" fmla="*/ 396240 h 1295400"/>
              <a:gd name="connsiteX15" fmla="*/ 1051560 w 2637199"/>
              <a:gd name="connsiteY15" fmla="*/ 403860 h 1295400"/>
              <a:gd name="connsiteX16" fmla="*/ 1280160 w 2637199"/>
              <a:gd name="connsiteY16" fmla="*/ 419100 h 1295400"/>
              <a:gd name="connsiteX17" fmla="*/ 1348740 w 2637199"/>
              <a:gd name="connsiteY17" fmla="*/ 434340 h 1295400"/>
              <a:gd name="connsiteX18" fmla="*/ 1409700 w 2637199"/>
              <a:gd name="connsiteY18" fmla="*/ 449580 h 1295400"/>
              <a:gd name="connsiteX19" fmla="*/ 1463040 w 2637199"/>
              <a:gd name="connsiteY19" fmla="*/ 457200 h 1295400"/>
              <a:gd name="connsiteX20" fmla="*/ 1485900 w 2637199"/>
              <a:gd name="connsiteY20" fmla="*/ 464820 h 1295400"/>
              <a:gd name="connsiteX21" fmla="*/ 1577340 w 2637199"/>
              <a:gd name="connsiteY21" fmla="*/ 518160 h 1295400"/>
              <a:gd name="connsiteX22" fmla="*/ 1607820 w 2637199"/>
              <a:gd name="connsiteY22" fmla="*/ 525780 h 1295400"/>
              <a:gd name="connsiteX23" fmla="*/ 1661160 w 2637199"/>
              <a:gd name="connsiteY23" fmla="*/ 556260 h 1295400"/>
              <a:gd name="connsiteX24" fmla="*/ 1699260 w 2637199"/>
              <a:gd name="connsiteY24" fmla="*/ 563880 h 1295400"/>
              <a:gd name="connsiteX25" fmla="*/ 1760220 w 2637199"/>
              <a:gd name="connsiteY25" fmla="*/ 594360 h 1295400"/>
              <a:gd name="connsiteX26" fmla="*/ 1859280 w 2637199"/>
              <a:gd name="connsiteY26" fmla="*/ 624840 h 1295400"/>
              <a:gd name="connsiteX27" fmla="*/ 1882140 w 2637199"/>
              <a:gd name="connsiteY27" fmla="*/ 632460 h 1295400"/>
              <a:gd name="connsiteX28" fmla="*/ 1943100 w 2637199"/>
              <a:gd name="connsiteY28" fmla="*/ 640080 h 1295400"/>
              <a:gd name="connsiteX29" fmla="*/ 2019300 w 2637199"/>
              <a:gd name="connsiteY29" fmla="*/ 655320 h 1295400"/>
              <a:gd name="connsiteX30" fmla="*/ 2080260 w 2637199"/>
              <a:gd name="connsiteY30" fmla="*/ 670560 h 1295400"/>
              <a:gd name="connsiteX31" fmla="*/ 2209800 w 2637199"/>
              <a:gd name="connsiteY31" fmla="*/ 685800 h 1295400"/>
              <a:gd name="connsiteX32" fmla="*/ 2263140 w 2637199"/>
              <a:gd name="connsiteY32" fmla="*/ 693420 h 1295400"/>
              <a:gd name="connsiteX33" fmla="*/ 2301240 w 2637199"/>
              <a:gd name="connsiteY33" fmla="*/ 701040 h 1295400"/>
              <a:gd name="connsiteX34" fmla="*/ 2331720 w 2637199"/>
              <a:gd name="connsiteY34" fmla="*/ 716280 h 1295400"/>
              <a:gd name="connsiteX35" fmla="*/ 2362200 w 2637199"/>
              <a:gd name="connsiteY35" fmla="*/ 739140 h 1295400"/>
              <a:gd name="connsiteX36" fmla="*/ 2423160 w 2637199"/>
              <a:gd name="connsiteY36" fmla="*/ 754380 h 1295400"/>
              <a:gd name="connsiteX37" fmla="*/ 2461260 w 2637199"/>
              <a:gd name="connsiteY37" fmla="*/ 777240 h 1295400"/>
              <a:gd name="connsiteX38" fmla="*/ 2552700 w 2637199"/>
              <a:gd name="connsiteY38" fmla="*/ 815340 h 1295400"/>
              <a:gd name="connsiteX39" fmla="*/ 2606040 w 2637199"/>
              <a:gd name="connsiteY39" fmla="*/ 822960 h 1295400"/>
              <a:gd name="connsiteX40" fmla="*/ 2636520 w 2637199"/>
              <a:gd name="connsiteY40" fmla="*/ 899160 h 1295400"/>
              <a:gd name="connsiteX41" fmla="*/ 2621280 w 2637199"/>
              <a:gd name="connsiteY41" fmla="*/ 1295400 h 1295400"/>
              <a:gd name="connsiteX42" fmla="*/ 2598420 w 2637199"/>
              <a:gd name="connsiteY42" fmla="*/ 1280160 h 1295400"/>
              <a:gd name="connsiteX43" fmla="*/ 2575560 w 2637199"/>
              <a:gd name="connsiteY43" fmla="*/ 1272540 h 1295400"/>
              <a:gd name="connsiteX44" fmla="*/ 2560320 w 2637199"/>
              <a:gd name="connsiteY44" fmla="*/ 1242060 h 1295400"/>
              <a:gd name="connsiteX45" fmla="*/ 2545080 w 2637199"/>
              <a:gd name="connsiteY45" fmla="*/ 975360 h 1295400"/>
              <a:gd name="connsiteX46" fmla="*/ 2522220 w 2637199"/>
              <a:gd name="connsiteY46" fmla="*/ 929640 h 1295400"/>
              <a:gd name="connsiteX47" fmla="*/ 2438400 w 2637199"/>
              <a:gd name="connsiteY47" fmla="*/ 891540 h 1295400"/>
              <a:gd name="connsiteX48" fmla="*/ 2392680 w 2637199"/>
              <a:gd name="connsiteY48" fmla="*/ 876300 h 1295400"/>
              <a:gd name="connsiteX49" fmla="*/ 2316480 w 2637199"/>
              <a:gd name="connsiteY49" fmla="*/ 853440 h 1295400"/>
              <a:gd name="connsiteX50" fmla="*/ 2240280 w 2637199"/>
              <a:gd name="connsiteY50" fmla="*/ 807720 h 1295400"/>
              <a:gd name="connsiteX51" fmla="*/ 2026920 w 2637199"/>
              <a:gd name="connsiteY51" fmla="*/ 769620 h 1295400"/>
              <a:gd name="connsiteX52" fmla="*/ 1927860 w 2637199"/>
              <a:gd name="connsiteY52" fmla="*/ 739140 h 1295400"/>
              <a:gd name="connsiteX53" fmla="*/ 1851660 w 2637199"/>
              <a:gd name="connsiteY53" fmla="*/ 708660 h 1295400"/>
              <a:gd name="connsiteX54" fmla="*/ 1798320 w 2637199"/>
              <a:gd name="connsiteY54" fmla="*/ 685800 h 1295400"/>
              <a:gd name="connsiteX55" fmla="*/ 1775460 w 2637199"/>
              <a:gd name="connsiteY55" fmla="*/ 678180 h 1295400"/>
              <a:gd name="connsiteX56" fmla="*/ 1684020 w 2637199"/>
              <a:gd name="connsiteY56" fmla="*/ 594360 h 1295400"/>
              <a:gd name="connsiteX57" fmla="*/ 1630680 w 2637199"/>
              <a:gd name="connsiteY57" fmla="*/ 563880 h 1295400"/>
              <a:gd name="connsiteX58" fmla="*/ 1607820 w 2637199"/>
              <a:gd name="connsiteY58" fmla="*/ 548640 h 1295400"/>
              <a:gd name="connsiteX59" fmla="*/ 1470660 w 2637199"/>
              <a:gd name="connsiteY59" fmla="*/ 533400 h 1295400"/>
              <a:gd name="connsiteX60" fmla="*/ 1386840 w 2637199"/>
              <a:gd name="connsiteY60" fmla="*/ 525780 h 1295400"/>
              <a:gd name="connsiteX61" fmla="*/ 967740 w 2637199"/>
              <a:gd name="connsiteY61" fmla="*/ 510540 h 1295400"/>
              <a:gd name="connsiteX62" fmla="*/ 891540 w 2637199"/>
              <a:gd name="connsiteY62" fmla="*/ 502920 h 1295400"/>
              <a:gd name="connsiteX63" fmla="*/ 815340 w 2637199"/>
              <a:gd name="connsiteY63" fmla="*/ 472440 h 1295400"/>
              <a:gd name="connsiteX64" fmla="*/ 792480 w 2637199"/>
              <a:gd name="connsiteY64" fmla="*/ 464820 h 1295400"/>
              <a:gd name="connsiteX65" fmla="*/ 739140 w 2637199"/>
              <a:gd name="connsiteY65" fmla="*/ 434340 h 1295400"/>
              <a:gd name="connsiteX66" fmla="*/ 655320 w 2637199"/>
              <a:gd name="connsiteY66" fmla="*/ 411480 h 1295400"/>
              <a:gd name="connsiteX67" fmla="*/ 518160 w 2637199"/>
              <a:gd name="connsiteY67" fmla="*/ 419100 h 1295400"/>
              <a:gd name="connsiteX68" fmla="*/ 0 w 2637199"/>
              <a:gd name="connsiteY68" fmla="*/ 358140 h 1295400"/>
              <a:gd name="connsiteX69" fmla="*/ 7620 w 2637199"/>
              <a:gd name="connsiteY69" fmla="*/ 289560 h 1295400"/>
              <a:gd name="connsiteX70" fmla="*/ 60960 w 2637199"/>
              <a:gd name="connsiteY70" fmla="*/ 213360 h 1295400"/>
              <a:gd name="connsiteX71" fmla="*/ 99060 w 2637199"/>
              <a:gd name="connsiteY71" fmla="*/ 152400 h 1295400"/>
              <a:gd name="connsiteX72" fmla="*/ 175260 w 2637199"/>
              <a:gd name="connsiteY72" fmla="*/ 60960 h 1295400"/>
              <a:gd name="connsiteX73" fmla="*/ 220980 w 2637199"/>
              <a:gd name="connsiteY73" fmla="*/ 15240 h 1295400"/>
              <a:gd name="connsiteX74" fmla="*/ 220980 w 2637199"/>
              <a:gd name="connsiteY74"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637199" h="1295400">
                <a:moveTo>
                  <a:pt x="220980" y="0"/>
                </a:moveTo>
                <a:cubicBezTo>
                  <a:pt x="231140" y="22860"/>
                  <a:pt x="237221" y="48012"/>
                  <a:pt x="251460" y="68580"/>
                </a:cubicBezTo>
                <a:cubicBezTo>
                  <a:pt x="260718" y="81952"/>
                  <a:pt x="276407" y="89494"/>
                  <a:pt x="289560" y="99060"/>
                </a:cubicBezTo>
                <a:cubicBezTo>
                  <a:pt x="357909" y="148768"/>
                  <a:pt x="310725" y="113331"/>
                  <a:pt x="365760" y="144780"/>
                </a:cubicBezTo>
                <a:cubicBezTo>
                  <a:pt x="384407" y="155435"/>
                  <a:pt x="389489" y="165053"/>
                  <a:pt x="411480" y="167640"/>
                </a:cubicBezTo>
                <a:cubicBezTo>
                  <a:pt x="446886" y="171805"/>
                  <a:pt x="482600" y="172720"/>
                  <a:pt x="518160" y="175260"/>
                </a:cubicBezTo>
                <a:cubicBezTo>
                  <a:pt x="528320" y="177800"/>
                  <a:pt x="538310" y="181158"/>
                  <a:pt x="548640" y="182880"/>
                </a:cubicBezTo>
                <a:cubicBezTo>
                  <a:pt x="584072" y="188785"/>
                  <a:pt x="655320" y="198120"/>
                  <a:pt x="655320" y="198120"/>
                </a:cubicBezTo>
                <a:cubicBezTo>
                  <a:pt x="662940" y="200660"/>
                  <a:pt x="670457" y="203533"/>
                  <a:pt x="678180" y="205740"/>
                </a:cubicBezTo>
                <a:cubicBezTo>
                  <a:pt x="688250" y="208617"/>
                  <a:pt x="699034" y="209235"/>
                  <a:pt x="708660" y="213360"/>
                </a:cubicBezTo>
                <a:cubicBezTo>
                  <a:pt x="734762" y="224547"/>
                  <a:pt x="762142" y="234421"/>
                  <a:pt x="784860" y="251460"/>
                </a:cubicBezTo>
                <a:cubicBezTo>
                  <a:pt x="795020" y="259080"/>
                  <a:pt x="804238" y="268152"/>
                  <a:pt x="815340" y="274320"/>
                </a:cubicBezTo>
                <a:cubicBezTo>
                  <a:pt x="827297" y="280963"/>
                  <a:pt x="841455" y="282968"/>
                  <a:pt x="853440" y="289560"/>
                </a:cubicBezTo>
                <a:cubicBezTo>
                  <a:pt x="892372" y="310973"/>
                  <a:pt x="932195" y="331481"/>
                  <a:pt x="967740" y="358140"/>
                </a:cubicBezTo>
                <a:cubicBezTo>
                  <a:pt x="996912" y="380019"/>
                  <a:pt x="996158" y="382294"/>
                  <a:pt x="1028700" y="396240"/>
                </a:cubicBezTo>
                <a:cubicBezTo>
                  <a:pt x="1036083" y="399404"/>
                  <a:pt x="1043837" y="401653"/>
                  <a:pt x="1051560" y="403860"/>
                </a:cubicBezTo>
                <a:cubicBezTo>
                  <a:pt x="1132492" y="426983"/>
                  <a:pt x="1157802" y="414394"/>
                  <a:pt x="1280160" y="419100"/>
                </a:cubicBezTo>
                <a:cubicBezTo>
                  <a:pt x="1385784" y="445506"/>
                  <a:pt x="1222980" y="405318"/>
                  <a:pt x="1348740" y="434340"/>
                </a:cubicBezTo>
                <a:cubicBezTo>
                  <a:pt x="1369149" y="439050"/>
                  <a:pt x="1389161" y="445472"/>
                  <a:pt x="1409700" y="449580"/>
                </a:cubicBezTo>
                <a:cubicBezTo>
                  <a:pt x="1427312" y="453102"/>
                  <a:pt x="1445260" y="454660"/>
                  <a:pt x="1463040" y="457200"/>
                </a:cubicBezTo>
                <a:cubicBezTo>
                  <a:pt x="1470660" y="459740"/>
                  <a:pt x="1478849" y="460974"/>
                  <a:pt x="1485900" y="464820"/>
                </a:cubicBezTo>
                <a:cubicBezTo>
                  <a:pt x="1509129" y="477490"/>
                  <a:pt x="1547880" y="507113"/>
                  <a:pt x="1577340" y="518160"/>
                </a:cubicBezTo>
                <a:cubicBezTo>
                  <a:pt x="1587146" y="521837"/>
                  <a:pt x="1597660" y="523240"/>
                  <a:pt x="1607820" y="525780"/>
                </a:cubicBezTo>
                <a:cubicBezTo>
                  <a:pt x="1624543" y="536928"/>
                  <a:pt x="1641824" y="549815"/>
                  <a:pt x="1661160" y="556260"/>
                </a:cubicBezTo>
                <a:cubicBezTo>
                  <a:pt x="1673447" y="560356"/>
                  <a:pt x="1686560" y="561340"/>
                  <a:pt x="1699260" y="563880"/>
                </a:cubicBezTo>
                <a:cubicBezTo>
                  <a:pt x="1719580" y="574040"/>
                  <a:pt x="1739213" y="585710"/>
                  <a:pt x="1760220" y="594360"/>
                </a:cubicBezTo>
                <a:cubicBezTo>
                  <a:pt x="1824992" y="621031"/>
                  <a:pt x="1811396" y="611159"/>
                  <a:pt x="1859280" y="624840"/>
                </a:cubicBezTo>
                <a:cubicBezTo>
                  <a:pt x="1867003" y="627047"/>
                  <a:pt x="1874237" y="631023"/>
                  <a:pt x="1882140" y="632460"/>
                </a:cubicBezTo>
                <a:cubicBezTo>
                  <a:pt x="1902288" y="636123"/>
                  <a:pt x="1922900" y="636713"/>
                  <a:pt x="1943100" y="640080"/>
                </a:cubicBezTo>
                <a:cubicBezTo>
                  <a:pt x="1968651" y="644338"/>
                  <a:pt x="1994170" y="649038"/>
                  <a:pt x="2019300" y="655320"/>
                </a:cubicBezTo>
                <a:cubicBezTo>
                  <a:pt x="2039620" y="660400"/>
                  <a:pt x="2059443" y="668247"/>
                  <a:pt x="2080260" y="670560"/>
                </a:cubicBezTo>
                <a:cubicBezTo>
                  <a:pt x="2133904" y="676520"/>
                  <a:pt x="2157436" y="678818"/>
                  <a:pt x="2209800" y="685800"/>
                </a:cubicBezTo>
                <a:cubicBezTo>
                  <a:pt x="2227603" y="688174"/>
                  <a:pt x="2245424" y="690467"/>
                  <a:pt x="2263140" y="693420"/>
                </a:cubicBezTo>
                <a:cubicBezTo>
                  <a:pt x="2275915" y="695549"/>
                  <a:pt x="2288540" y="698500"/>
                  <a:pt x="2301240" y="701040"/>
                </a:cubicBezTo>
                <a:cubicBezTo>
                  <a:pt x="2311400" y="706120"/>
                  <a:pt x="2322087" y="710260"/>
                  <a:pt x="2331720" y="716280"/>
                </a:cubicBezTo>
                <a:cubicBezTo>
                  <a:pt x="2342490" y="723011"/>
                  <a:pt x="2350477" y="734255"/>
                  <a:pt x="2362200" y="739140"/>
                </a:cubicBezTo>
                <a:cubicBezTo>
                  <a:pt x="2381534" y="747196"/>
                  <a:pt x="2423160" y="754380"/>
                  <a:pt x="2423160" y="754380"/>
                </a:cubicBezTo>
                <a:cubicBezTo>
                  <a:pt x="2435860" y="762000"/>
                  <a:pt x="2448258" y="770148"/>
                  <a:pt x="2461260" y="777240"/>
                </a:cubicBezTo>
                <a:cubicBezTo>
                  <a:pt x="2491276" y="793612"/>
                  <a:pt x="2519168" y="807602"/>
                  <a:pt x="2552700" y="815340"/>
                </a:cubicBezTo>
                <a:cubicBezTo>
                  <a:pt x="2570201" y="819379"/>
                  <a:pt x="2588260" y="820420"/>
                  <a:pt x="2606040" y="822960"/>
                </a:cubicBezTo>
                <a:cubicBezTo>
                  <a:pt x="2641550" y="846633"/>
                  <a:pt x="2637578" y="835656"/>
                  <a:pt x="2636520" y="899160"/>
                </a:cubicBezTo>
                <a:cubicBezTo>
                  <a:pt x="2634317" y="1031319"/>
                  <a:pt x="2626360" y="1163320"/>
                  <a:pt x="2621280" y="1295400"/>
                </a:cubicBezTo>
                <a:cubicBezTo>
                  <a:pt x="2613660" y="1290320"/>
                  <a:pt x="2606611" y="1284256"/>
                  <a:pt x="2598420" y="1280160"/>
                </a:cubicBezTo>
                <a:cubicBezTo>
                  <a:pt x="2591236" y="1276568"/>
                  <a:pt x="2581240" y="1278220"/>
                  <a:pt x="2575560" y="1272540"/>
                </a:cubicBezTo>
                <a:cubicBezTo>
                  <a:pt x="2567528" y="1264508"/>
                  <a:pt x="2565400" y="1252220"/>
                  <a:pt x="2560320" y="1242060"/>
                </a:cubicBezTo>
                <a:cubicBezTo>
                  <a:pt x="2555240" y="1153160"/>
                  <a:pt x="2552088" y="1064129"/>
                  <a:pt x="2545080" y="975360"/>
                </a:cubicBezTo>
                <a:cubicBezTo>
                  <a:pt x="2544112" y="963101"/>
                  <a:pt x="2531029" y="937190"/>
                  <a:pt x="2522220" y="929640"/>
                </a:cubicBezTo>
                <a:cubicBezTo>
                  <a:pt x="2495811" y="907004"/>
                  <a:pt x="2470549" y="902256"/>
                  <a:pt x="2438400" y="891540"/>
                </a:cubicBezTo>
                <a:cubicBezTo>
                  <a:pt x="2423160" y="886460"/>
                  <a:pt x="2408034" y="881024"/>
                  <a:pt x="2392680" y="876300"/>
                </a:cubicBezTo>
                <a:lnTo>
                  <a:pt x="2316480" y="853440"/>
                </a:lnTo>
                <a:cubicBezTo>
                  <a:pt x="2294855" y="839023"/>
                  <a:pt x="2260710" y="815503"/>
                  <a:pt x="2240280" y="807720"/>
                </a:cubicBezTo>
                <a:cubicBezTo>
                  <a:pt x="2142693" y="770544"/>
                  <a:pt x="2128680" y="776889"/>
                  <a:pt x="2026920" y="769620"/>
                </a:cubicBezTo>
                <a:cubicBezTo>
                  <a:pt x="1992117" y="759676"/>
                  <a:pt x="1961600" y="751793"/>
                  <a:pt x="1927860" y="739140"/>
                </a:cubicBezTo>
                <a:cubicBezTo>
                  <a:pt x="1902245" y="729534"/>
                  <a:pt x="1876956" y="719076"/>
                  <a:pt x="1851660" y="708660"/>
                </a:cubicBezTo>
                <a:cubicBezTo>
                  <a:pt x="1833773" y="701295"/>
                  <a:pt x="1816671" y="691917"/>
                  <a:pt x="1798320" y="685800"/>
                </a:cubicBezTo>
                <a:cubicBezTo>
                  <a:pt x="1790700" y="683260"/>
                  <a:pt x="1782644" y="681772"/>
                  <a:pt x="1775460" y="678180"/>
                </a:cubicBezTo>
                <a:cubicBezTo>
                  <a:pt x="1732937" y="656918"/>
                  <a:pt x="1733532" y="627368"/>
                  <a:pt x="1684020" y="594360"/>
                </a:cubicBezTo>
                <a:cubicBezTo>
                  <a:pt x="1628325" y="557230"/>
                  <a:pt x="1698355" y="602551"/>
                  <a:pt x="1630680" y="563880"/>
                </a:cubicBezTo>
                <a:cubicBezTo>
                  <a:pt x="1622729" y="559336"/>
                  <a:pt x="1616011" y="552736"/>
                  <a:pt x="1607820" y="548640"/>
                </a:cubicBezTo>
                <a:cubicBezTo>
                  <a:pt x="1571387" y="530424"/>
                  <a:pt x="1485287" y="534525"/>
                  <a:pt x="1470660" y="533400"/>
                </a:cubicBezTo>
                <a:cubicBezTo>
                  <a:pt x="1442687" y="531248"/>
                  <a:pt x="1414780" y="528320"/>
                  <a:pt x="1386840" y="525780"/>
                </a:cubicBezTo>
                <a:cubicBezTo>
                  <a:pt x="1237591" y="476030"/>
                  <a:pt x="1389503" y="524145"/>
                  <a:pt x="967740" y="510540"/>
                </a:cubicBezTo>
                <a:cubicBezTo>
                  <a:pt x="942227" y="509717"/>
                  <a:pt x="916940" y="505460"/>
                  <a:pt x="891540" y="502920"/>
                </a:cubicBezTo>
                <a:cubicBezTo>
                  <a:pt x="787475" y="468232"/>
                  <a:pt x="893825" y="506076"/>
                  <a:pt x="815340" y="472440"/>
                </a:cubicBezTo>
                <a:cubicBezTo>
                  <a:pt x="807957" y="469276"/>
                  <a:pt x="799664" y="468412"/>
                  <a:pt x="792480" y="464820"/>
                </a:cubicBezTo>
                <a:cubicBezTo>
                  <a:pt x="737494" y="437327"/>
                  <a:pt x="805936" y="461058"/>
                  <a:pt x="739140" y="434340"/>
                </a:cubicBezTo>
                <a:cubicBezTo>
                  <a:pt x="700469" y="418871"/>
                  <a:pt x="693584" y="419133"/>
                  <a:pt x="655320" y="411480"/>
                </a:cubicBezTo>
                <a:cubicBezTo>
                  <a:pt x="609600" y="414020"/>
                  <a:pt x="563921" y="420734"/>
                  <a:pt x="518160" y="419100"/>
                </a:cubicBezTo>
                <a:cubicBezTo>
                  <a:pt x="10418" y="400966"/>
                  <a:pt x="89908" y="537955"/>
                  <a:pt x="0" y="358140"/>
                </a:cubicBezTo>
                <a:cubicBezTo>
                  <a:pt x="2540" y="335280"/>
                  <a:pt x="2448" y="311972"/>
                  <a:pt x="7620" y="289560"/>
                </a:cubicBezTo>
                <a:cubicBezTo>
                  <a:pt x="14323" y="260512"/>
                  <a:pt x="45991" y="234317"/>
                  <a:pt x="60960" y="213360"/>
                </a:cubicBezTo>
                <a:cubicBezTo>
                  <a:pt x="74888" y="193861"/>
                  <a:pt x="84683" y="171570"/>
                  <a:pt x="99060" y="152400"/>
                </a:cubicBezTo>
                <a:cubicBezTo>
                  <a:pt x="122866" y="120659"/>
                  <a:pt x="147205" y="89015"/>
                  <a:pt x="175260" y="60960"/>
                </a:cubicBezTo>
                <a:cubicBezTo>
                  <a:pt x="190500" y="45720"/>
                  <a:pt x="201703" y="24879"/>
                  <a:pt x="220980" y="15240"/>
                </a:cubicBezTo>
                <a:lnTo>
                  <a:pt x="220980" y="0"/>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5" name="Freeform: Shape 1034">
            <a:extLst>
              <a:ext uri="{FF2B5EF4-FFF2-40B4-BE49-F238E27FC236}">
                <a16:creationId xmlns:a16="http://schemas.microsoft.com/office/drawing/2014/main" id="{8E47D765-B5D0-466C-B5FE-AF7C2E2469F7}"/>
              </a:ext>
            </a:extLst>
          </p:cNvPr>
          <p:cNvSpPr/>
          <p:nvPr/>
        </p:nvSpPr>
        <p:spPr>
          <a:xfrm>
            <a:off x="763283" y="3459703"/>
            <a:ext cx="529922" cy="259080"/>
          </a:xfrm>
          <a:custGeom>
            <a:avLst/>
            <a:gdLst>
              <a:gd name="connsiteX0" fmla="*/ 12864 w 363384"/>
              <a:gd name="connsiteY0" fmla="*/ 182880 h 259080"/>
              <a:gd name="connsiteX1" fmla="*/ 310044 w 363384"/>
              <a:gd name="connsiteY1" fmla="*/ 236220 h 259080"/>
              <a:gd name="connsiteX2" fmla="*/ 332904 w 363384"/>
              <a:gd name="connsiteY2" fmla="*/ 259080 h 259080"/>
              <a:gd name="connsiteX3" fmla="*/ 348144 w 363384"/>
              <a:gd name="connsiteY3" fmla="*/ 220980 h 259080"/>
              <a:gd name="connsiteX4" fmla="*/ 363384 w 363384"/>
              <a:gd name="connsiteY4" fmla="*/ 68580 h 259080"/>
              <a:gd name="connsiteX5" fmla="*/ 355764 w 363384"/>
              <a:gd name="connsiteY5" fmla="*/ 7620 h 259080"/>
              <a:gd name="connsiteX6" fmla="*/ 332904 w 363384"/>
              <a:gd name="connsiteY6" fmla="*/ 0 h 259080"/>
              <a:gd name="connsiteX7" fmla="*/ 256704 w 363384"/>
              <a:gd name="connsiteY7" fmla="*/ 7620 h 259080"/>
              <a:gd name="connsiteX8" fmla="*/ 172884 w 363384"/>
              <a:gd name="connsiteY8" fmla="*/ 38100 h 259080"/>
              <a:gd name="connsiteX9" fmla="*/ 150024 w 363384"/>
              <a:gd name="connsiteY9" fmla="*/ 45720 h 259080"/>
              <a:gd name="connsiteX10" fmla="*/ 66204 w 363384"/>
              <a:gd name="connsiteY10" fmla="*/ 137160 h 259080"/>
              <a:gd name="connsiteX11" fmla="*/ 50964 w 363384"/>
              <a:gd name="connsiteY11" fmla="*/ 167640 h 259080"/>
              <a:gd name="connsiteX12" fmla="*/ 12864 w 363384"/>
              <a:gd name="connsiteY12" fmla="*/ 18288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3384" h="259080">
                <a:moveTo>
                  <a:pt x="12864" y="182880"/>
                </a:moveTo>
                <a:cubicBezTo>
                  <a:pt x="56044" y="194310"/>
                  <a:pt x="221811" y="118576"/>
                  <a:pt x="310044" y="236220"/>
                </a:cubicBezTo>
                <a:cubicBezTo>
                  <a:pt x="316510" y="244841"/>
                  <a:pt x="325284" y="251460"/>
                  <a:pt x="332904" y="259080"/>
                </a:cubicBezTo>
                <a:cubicBezTo>
                  <a:pt x="337984" y="246380"/>
                  <a:pt x="345278" y="234355"/>
                  <a:pt x="348144" y="220980"/>
                </a:cubicBezTo>
                <a:cubicBezTo>
                  <a:pt x="351529" y="205185"/>
                  <a:pt x="362627" y="76910"/>
                  <a:pt x="363384" y="68580"/>
                </a:cubicBezTo>
                <a:cubicBezTo>
                  <a:pt x="360844" y="48260"/>
                  <a:pt x="364081" y="26333"/>
                  <a:pt x="355764" y="7620"/>
                </a:cubicBezTo>
                <a:cubicBezTo>
                  <a:pt x="352502" y="280"/>
                  <a:pt x="340936" y="0"/>
                  <a:pt x="332904" y="0"/>
                </a:cubicBezTo>
                <a:cubicBezTo>
                  <a:pt x="307377" y="0"/>
                  <a:pt x="282104" y="5080"/>
                  <a:pt x="256704" y="7620"/>
                </a:cubicBezTo>
                <a:cubicBezTo>
                  <a:pt x="203689" y="28826"/>
                  <a:pt x="231580" y="18535"/>
                  <a:pt x="172884" y="38100"/>
                </a:cubicBezTo>
                <a:lnTo>
                  <a:pt x="150024" y="45720"/>
                </a:lnTo>
                <a:cubicBezTo>
                  <a:pt x="120413" y="75331"/>
                  <a:pt x="88483" y="101514"/>
                  <a:pt x="66204" y="137160"/>
                </a:cubicBezTo>
                <a:cubicBezTo>
                  <a:pt x="60184" y="146793"/>
                  <a:pt x="54085" y="156718"/>
                  <a:pt x="50964" y="167640"/>
                </a:cubicBezTo>
                <a:cubicBezTo>
                  <a:pt x="48871" y="174967"/>
                  <a:pt x="-30316" y="171450"/>
                  <a:pt x="12864" y="18288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6" name="Freeform: Shape 1035">
            <a:extLst>
              <a:ext uri="{FF2B5EF4-FFF2-40B4-BE49-F238E27FC236}">
                <a16:creationId xmlns:a16="http://schemas.microsoft.com/office/drawing/2014/main" id="{EAF03E94-571A-45A0-BC3E-3806CF8C9111}"/>
              </a:ext>
            </a:extLst>
          </p:cNvPr>
          <p:cNvSpPr/>
          <p:nvPr/>
        </p:nvSpPr>
        <p:spPr>
          <a:xfrm>
            <a:off x="2262047" y="1812678"/>
            <a:ext cx="640080" cy="161181"/>
          </a:xfrm>
          <a:custGeom>
            <a:avLst/>
            <a:gdLst>
              <a:gd name="connsiteX0" fmla="*/ 441960 w 640080"/>
              <a:gd name="connsiteY0" fmla="*/ 161125 h 161181"/>
              <a:gd name="connsiteX1" fmla="*/ 396240 w 640080"/>
              <a:gd name="connsiteY1" fmla="*/ 130645 h 161181"/>
              <a:gd name="connsiteX2" fmla="*/ 350520 w 640080"/>
              <a:gd name="connsiteY2" fmla="*/ 84925 h 161181"/>
              <a:gd name="connsiteX3" fmla="*/ 327660 w 640080"/>
              <a:gd name="connsiteY3" fmla="*/ 62065 h 161181"/>
              <a:gd name="connsiteX4" fmla="*/ 297180 w 640080"/>
              <a:gd name="connsiteY4" fmla="*/ 46825 h 161181"/>
              <a:gd name="connsiteX5" fmla="*/ 266700 w 640080"/>
              <a:gd name="connsiteY5" fmla="*/ 39205 h 161181"/>
              <a:gd name="connsiteX6" fmla="*/ 0 w 640080"/>
              <a:gd name="connsiteY6" fmla="*/ 31585 h 161181"/>
              <a:gd name="connsiteX7" fmla="*/ 114300 w 640080"/>
              <a:gd name="connsiteY7" fmla="*/ 16345 h 161181"/>
              <a:gd name="connsiteX8" fmla="*/ 137160 w 640080"/>
              <a:gd name="connsiteY8" fmla="*/ 8725 h 161181"/>
              <a:gd name="connsiteX9" fmla="*/ 160020 w 640080"/>
              <a:gd name="connsiteY9" fmla="*/ 16345 h 161181"/>
              <a:gd name="connsiteX10" fmla="*/ 205740 w 640080"/>
              <a:gd name="connsiteY10" fmla="*/ 8725 h 161181"/>
              <a:gd name="connsiteX11" fmla="*/ 243840 w 640080"/>
              <a:gd name="connsiteY11" fmla="*/ 1105 h 161181"/>
              <a:gd name="connsiteX12" fmla="*/ 297180 w 640080"/>
              <a:gd name="connsiteY12" fmla="*/ 8725 h 161181"/>
              <a:gd name="connsiteX13" fmla="*/ 350520 w 640080"/>
              <a:gd name="connsiteY13" fmla="*/ 39205 h 161181"/>
              <a:gd name="connsiteX14" fmla="*/ 396240 w 640080"/>
              <a:gd name="connsiteY14" fmla="*/ 54445 h 161181"/>
              <a:gd name="connsiteX15" fmla="*/ 502920 w 640080"/>
              <a:gd name="connsiteY15" fmla="*/ 69685 h 161181"/>
              <a:gd name="connsiteX16" fmla="*/ 556260 w 640080"/>
              <a:gd name="connsiteY16" fmla="*/ 84925 h 161181"/>
              <a:gd name="connsiteX17" fmla="*/ 579120 w 640080"/>
              <a:gd name="connsiteY17" fmla="*/ 92545 h 161181"/>
              <a:gd name="connsiteX18" fmla="*/ 640080 w 640080"/>
              <a:gd name="connsiteY18" fmla="*/ 107785 h 161181"/>
              <a:gd name="connsiteX19" fmla="*/ 563880 w 640080"/>
              <a:gd name="connsiteY19" fmla="*/ 138265 h 161181"/>
              <a:gd name="connsiteX20" fmla="*/ 441960 w 640080"/>
              <a:gd name="connsiteY20" fmla="*/ 161125 h 16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0080" h="161181">
                <a:moveTo>
                  <a:pt x="441960" y="161125"/>
                </a:moveTo>
                <a:cubicBezTo>
                  <a:pt x="414020" y="159855"/>
                  <a:pt x="410311" y="142371"/>
                  <a:pt x="396240" y="130645"/>
                </a:cubicBezTo>
                <a:cubicBezTo>
                  <a:pt x="379683" y="116847"/>
                  <a:pt x="365760" y="100165"/>
                  <a:pt x="350520" y="84925"/>
                </a:cubicBezTo>
                <a:cubicBezTo>
                  <a:pt x="342900" y="77305"/>
                  <a:pt x="337299" y="66884"/>
                  <a:pt x="327660" y="62065"/>
                </a:cubicBezTo>
                <a:cubicBezTo>
                  <a:pt x="317500" y="56985"/>
                  <a:pt x="307816" y="50813"/>
                  <a:pt x="297180" y="46825"/>
                </a:cubicBezTo>
                <a:cubicBezTo>
                  <a:pt x="287374" y="43148"/>
                  <a:pt x="277159" y="39741"/>
                  <a:pt x="266700" y="39205"/>
                </a:cubicBezTo>
                <a:cubicBezTo>
                  <a:pt x="177880" y="34650"/>
                  <a:pt x="88900" y="34125"/>
                  <a:pt x="0" y="31585"/>
                </a:cubicBezTo>
                <a:cubicBezTo>
                  <a:pt x="58405" y="12117"/>
                  <a:pt x="-10006" y="32919"/>
                  <a:pt x="114300" y="16345"/>
                </a:cubicBezTo>
                <a:cubicBezTo>
                  <a:pt x="122262" y="15283"/>
                  <a:pt x="129540" y="11265"/>
                  <a:pt x="137160" y="8725"/>
                </a:cubicBezTo>
                <a:cubicBezTo>
                  <a:pt x="144780" y="11265"/>
                  <a:pt x="152097" y="17665"/>
                  <a:pt x="160020" y="16345"/>
                </a:cubicBezTo>
                <a:cubicBezTo>
                  <a:pt x="219106" y="6497"/>
                  <a:pt x="148281" y="-10428"/>
                  <a:pt x="205740" y="8725"/>
                </a:cubicBezTo>
                <a:cubicBezTo>
                  <a:pt x="218440" y="6185"/>
                  <a:pt x="230989" y="-501"/>
                  <a:pt x="243840" y="1105"/>
                </a:cubicBezTo>
                <a:cubicBezTo>
                  <a:pt x="321020" y="10753"/>
                  <a:pt x="205662" y="31604"/>
                  <a:pt x="297180" y="8725"/>
                </a:cubicBezTo>
                <a:cubicBezTo>
                  <a:pt x="380897" y="29654"/>
                  <a:pt x="276232" y="-2066"/>
                  <a:pt x="350520" y="39205"/>
                </a:cubicBezTo>
                <a:cubicBezTo>
                  <a:pt x="364563" y="47007"/>
                  <a:pt x="380488" y="51295"/>
                  <a:pt x="396240" y="54445"/>
                </a:cubicBezTo>
                <a:cubicBezTo>
                  <a:pt x="456894" y="66576"/>
                  <a:pt x="421468" y="60635"/>
                  <a:pt x="502920" y="69685"/>
                </a:cubicBezTo>
                <a:cubicBezTo>
                  <a:pt x="557730" y="87955"/>
                  <a:pt x="489283" y="65789"/>
                  <a:pt x="556260" y="84925"/>
                </a:cubicBezTo>
                <a:cubicBezTo>
                  <a:pt x="563983" y="87132"/>
                  <a:pt x="571371" y="90432"/>
                  <a:pt x="579120" y="92545"/>
                </a:cubicBezTo>
                <a:cubicBezTo>
                  <a:pt x="599327" y="98056"/>
                  <a:pt x="640080" y="107785"/>
                  <a:pt x="640080" y="107785"/>
                </a:cubicBezTo>
                <a:cubicBezTo>
                  <a:pt x="602743" y="135788"/>
                  <a:pt x="615432" y="133578"/>
                  <a:pt x="563880" y="138265"/>
                </a:cubicBezTo>
                <a:cubicBezTo>
                  <a:pt x="523328" y="141952"/>
                  <a:pt x="469900" y="162395"/>
                  <a:pt x="441960" y="161125"/>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4" name="Freeform 98">
            <a:extLst>
              <a:ext uri="{FF2B5EF4-FFF2-40B4-BE49-F238E27FC236}">
                <a16:creationId xmlns:a16="http://schemas.microsoft.com/office/drawing/2014/main" id="{1EC440D0-0FBF-42E0-B10D-A1ABFAA24424}"/>
              </a:ext>
            </a:extLst>
          </p:cNvPr>
          <p:cNvSpPr/>
          <p:nvPr/>
        </p:nvSpPr>
        <p:spPr>
          <a:xfrm rot="20563510">
            <a:off x="2386090" y="1646125"/>
            <a:ext cx="164448" cy="10181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35" name="Freeform 98">
            <a:extLst>
              <a:ext uri="{FF2B5EF4-FFF2-40B4-BE49-F238E27FC236}">
                <a16:creationId xmlns:a16="http://schemas.microsoft.com/office/drawing/2014/main" id="{2AEC48B5-BD37-4FE2-9D7E-5E2C16630D34}"/>
              </a:ext>
            </a:extLst>
          </p:cNvPr>
          <p:cNvSpPr/>
          <p:nvPr/>
        </p:nvSpPr>
        <p:spPr>
          <a:xfrm rot="255701">
            <a:off x="2592260" y="1644699"/>
            <a:ext cx="164448" cy="10181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37" name="TextBox 1036">
            <a:extLst>
              <a:ext uri="{FF2B5EF4-FFF2-40B4-BE49-F238E27FC236}">
                <a16:creationId xmlns:a16="http://schemas.microsoft.com/office/drawing/2014/main" id="{C6927053-9350-4719-911D-0381D3BD828D}"/>
              </a:ext>
            </a:extLst>
          </p:cNvPr>
          <p:cNvSpPr txBox="1"/>
          <p:nvPr/>
        </p:nvSpPr>
        <p:spPr>
          <a:xfrm>
            <a:off x="2517164" y="3214647"/>
            <a:ext cx="1743812" cy="261610"/>
          </a:xfrm>
          <a:prstGeom prst="rect">
            <a:avLst/>
          </a:prstGeom>
          <a:noFill/>
        </p:spPr>
        <p:txBody>
          <a:bodyPr wrap="square" rtlCol="0">
            <a:spAutoFit/>
          </a:bodyPr>
          <a:lstStyle/>
          <a:p>
            <a:r>
              <a:rPr lang="en-AU" sz="1100" dirty="0">
                <a:latin typeface="Arial Narrow" panose="020B0606020202030204" pitchFamily="34" charset="0"/>
              </a:rPr>
              <a:t>second catch (cave)</a:t>
            </a:r>
          </a:p>
        </p:txBody>
      </p:sp>
      <p:sp>
        <p:nvSpPr>
          <p:cNvPr id="337" name="TextBox 336">
            <a:extLst>
              <a:ext uri="{FF2B5EF4-FFF2-40B4-BE49-F238E27FC236}">
                <a16:creationId xmlns:a16="http://schemas.microsoft.com/office/drawing/2014/main" id="{FAEB2393-8B01-4F9D-9B5E-AC30CBFABEB4}"/>
              </a:ext>
            </a:extLst>
          </p:cNvPr>
          <p:cNvSpPr txBox="1"/>
          <p:nvPr/>
        </p:nvSpPr>
        <p:spPr>
          <a:xfrm>
            <a:off x="2843503" y="1864168"/>
            <a:ext cx="847184" cy="430887"/>
          </a:xfrm>
          <a:prstGeom prst="rect">
            <a:avLst/>
          </a:prstGeom>
          <a:noFill/>
        </p:spPr>
        <p:txBody>
          <a:bodyPr wrap="square" rtlCol="0">
            <a:spAutoFit/>
          </a:bodyPr>
          <a:lstStyle/>
          <a:p>
            <a:pPr algn="ctr"/>
            <a:r>
              <a:rPr lang="en-AU" sz="1100" dirty="0">
                <a:solidFill>
                  <a:schemeClr val="bg1"/>
                </a:solidFill>
                <a:latin typeface="Arial Narrow" panose="020B0606020202030204" pitchFamily="34" charset="0"/>
              </a:rPr>
              <a:t>Rocky pinnacle</a:t>
            </a:r>
          </a:p>
        </p:txBody>
      </p:sp>
      <p:sp>
        <p:nvSpPr>
          <p:cNvPr id="338" name="Rectangle 337">
            <a:extLst>
              <a:ext uri="{FF2B5EF4-FFF2-40B4-BE49-F238E27FC236}">
                <a16:creationId xmlns:a16="http://schemas.microsoft.com/office/drawing/2014/main" id="{6228F4A0-C690-49C8-9CA1-21A415635638}"/>
              </a:ext>
            </a:extLst>
          </p:cNvPr>
          <p:cNvSpPr/>
          <p:nvPr/>
        </p:nvSpPr>
        <p:spPr>
          <a:xfrm>
            <a:off x="519209" y="1020728"/>
            <a:ext cx="5848961" cy="35302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9" name="Rectangle 338">
            <a:extLst>
              <a:ext uri="{FF2B5EF4-FFF2-40B4-BE49-F238E27FC236}">
                <a16:creationId xmlns:a16="http://schemas.microsoft.com/office/drawing/2014/main" id="{B0B7B1EC-168F-4FDF-8BA7-D5E483C50871}"/>
              </a:ext>
            </a:extLst>
          </p:cNvPr>
          <p:cNvSpPr/>
          <p:nvPr/>
        </p:nvSpPr>
        <p:spPr>
          <a:xfrm>
            <a:off x="548486" y="1075160"/>
            <a:ext cx="4513045" cy="262851"/>
          </a:xfrm>
          <a:prstGeom prst="rect">
            <a:avLst/>
          </a:prstGeom>
        </p:spPr>
        <p:txBody>
          <a:bodyPr wrap="square">
            <a:spAutoFit/>
          </a:bodyPr>
          <a:lstStyle/>
          <a:p>
            <a:pPr>
              <a:spcAft>
                <a:spcPts val="0"/>
              </a:spcAft>
            </a:pPr>
            <a:r>
              <a:rPr lang="en-AU" sz="1100" b="1" dirty="0">
                <a:latin typeface="Arial Narrow" panose="020B0606020202030204" pitchFamily="34" charset="0"/>
                <a:ea typeface="Times New Roman" panose="02020603050405020304" pitchFamily="18" charset="0"/>
              </a:rPr>
              <a:t>Activity: Refer to Figure 1 (below) to check your estimate of the population. </a:t>
            </a:r>
            <a:endParaRPr lang="en-US" sz="1100" dirty="0">
              <a:latin typeface="Arial Narrow" panose="020B0606020202030204" pitchFamily="34" charset="0"/>
              <a:ea typeface="Times New Roman" panose="02020603050405020304" pitchFamily="18" charset="0"/>
            </a:endParaRPr>
          </a:p>
        </p:txBody>
      </p:sp>
      <p:sp>
        <p:nvSpPr>
          <p:cNvPr id="350" name="Rectangle 349">
            <a:extLst>
              <a:ext uri="{FF2B5EF4-FFF2-40B4-BE49-F238E27FC236}">
                <a16:creationId xmlns:a16="http://schemas.microsoft.com/office/drawing/2014/main" id="{CB189EC8-7B10-4C8A-8E86-0C6B7E424E7D}"/>
              </a:ext>
            </a:extLst>
          </p:cNvPr>
          <p:cNvSpPr/>
          <p:nvPr/>
        </p:nvSpPr>
        <p:spPr>
          <a:xfrm>
            <a:off x="471111" y="6775969"/>
            <a:ext cx="5899490" cy="37733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1" name="Rectangle 350">
            <a:extLst>
              <a:ext uri="{FF2B5EF4-FFF2-40B4-BE49-F238E27FC236}">
                <a16:creationId xmlns:a16="http://schemas.microsoft.com/office/drawing/2014/main" id="{91646E85-72E5-4DF7-ACF5-7AD4482683AD}"/>
              </a:ext>
            </a:extLst>
          </p:cNvPr>
          <p:cNvSpPr/>
          <p:nvPr/>
        </p:nvSpPr>
        <p:spPr>
          <a:xfrm>
            <a:off x="489718" y="6813620"/>
            <a:ext cx="5842022"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Is the following shark male or female?</a:t>
            </a:r>
            <a:r>
              <a:rPr lang="en-AU" sz="1200" dirty="0">
                <a:latin typeface="Arial Narrow" panose="020B0606020202030204" pitchFamily="34" charset="0"/>
                <a:ea typeface="Times New Roman" panose="02020603050405020304" pitchFamily="18" charset="0"/>
              </a:rPr>
              <a:t> 1_3FRSAWRjp100815jgm  </a:t>
            </a:r>
            <a:r>
              <a:rPr lang="en-AU" sz="1200" b="1" dirty="0">
                <a:latin typeface="Arial Narrow" panose="020B0606020202030204" pitchFamily="34" charset="0"/>
                <a:ea typeface="Times New Roman" panose="02020603050405020304" pitchFamily="18" charset="0"/>
              </a:rPr>
              <a:t>Ans.</a:t>
            </a:r>
            <a:r>
              <a:rPr lang="en-AU" sz="800" dirty="0">
                <a:latin typeface="Arial Narrow" panose="020B0606020202030204" pitchFamily="34" charset="0"/>
                <a:ea typeface="Times New Roman" panose="02020603050405020304" pitchFamily="18" charset="0"/>
              </a:rPr>
              <a:t>  </a:t>
            </a:r>
            <a:endParaRPr lang="en-US" sz="800" dirty="0">
              <a:latin typeface="Arial Narrow" panose="020B0606020202030204" pitchFamily="34" charset="0"/>
              <a:ea typeface="Times New Roman" panose="02020603050405020304" pitchFamily="18" charset="0"/>
            </a:endParaRPr>
          </a:p>
        </p:txBody>
      </p:sp>
      <p:sp>
        <p:nvSpPr>
          <p:cNvPr id="352" name="Rectangle 351">
            <a:extLst>
              <a:ext uri="{FF2B5EF4-FFF2-40B4-BE49-F238E27FC236}">
                <a16:creationId xmlns:a16="http://schemas.microsoft.com/office/drawing/2014/main" id="{1E7FBF7D-F403-43B2-9BDB-B8CEE735A57E}"/>
              </a:ext>
            </a:extLst>
          </p:cNvPr>
          <p:cNvSpPr/>
          <p:nvPr/>
        </p:nvSpPr>
        <p:spPr>
          <a:xfrm>
            <a:off x="4945620" y="6821523"/>
            <a:ext cx="1358137" cy="27837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 Female</a:t>
            </a:r>
          </a:p>
        </p:txBody>
      </p:sp>
      <p:sp>
        <p:nvSpPr>
          <p:cNvPr id="1044" name="Rectangle 1043">
            <a:extLst>
              <a:ext uri="{FF2B5EF4-FFF2-40B4-BE49-F238E27FC236}">
                <a16:creationId xmlns:a16="http://schemas.microsoft.com/office/drawing/2014/main" id="{37061F9E-0E25-4E9A-B37F-0A2714BB252F}"/>
              </a:ext>
            </a:extLst>
          </p:cNvPr>
          <p:cNvSpPr/>
          <p:nvPr/>
        </p:nvSpPr>
        <p:spPr>
          <a:xfrm>
            <a:off x="470298" y="7248218"/>
            <a:ext cx="5900303" cy="1256994"/>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356" name="Rectangle 355">
            <a:extLst>
              <a:ext uri="{FF2B5EF4-FFF2-40B4-BE49-F238E27FC236}">
                <a16:creationId xmlns:a16="http://schemas.microsoft.com/office/drawing/2014/main" id="{DA5E6112-4C91-4406-8784-33007A5A0F27}"/>
              </a:ext>
            </a:extLst>
          </p:cNvPr>
          <p:cNvSpPr/>
          <p:nvPr/>
        </p:nvSpPr>
        <p:spPr>
          <a:xfrm>
            <a:off x="387173" y="7250076"/>
            <a:ext cx="6049334" cy="1231106"/>
          </a:xfrm>
          <a:prstGeom prst="rect">
            <a:avLst/>
          </a:prstGeom>
        </p:spPr>
        <p:txBody>
          <a:bodyPr wrap="square">
            <a:spAutoFit/>
          </a:bodyPr>
          <a:lstStyle/>
          <a:p>
            <a:pPr algn="ctr"/>
            <a:r>
              <a:rPr lang="en-US" sz="1050" b="1" dirty="0">
                <a:solidFill>
                  <a:schemeClr val="bg1"/>
                </a:solidFill>
                <a:latin typeface="Arial Narrow" panose="020B0606020202030204" pitchFamily="34" charset="0"/>
              </a:rPr>
              <a:t>Combing through the Grey Nurse Shark database to find a match for a photograph of a shark is quite the task.</a:t>
            </a:r>
          </a:p>
          <a:p>
            <a:pPr algn="ctr"/>
            <a:endParaRPr lang="en-US" sz="300" b="1" dirty="0">
              <a:solidFill>
                <a:schemeClr val="bg1"/>
              </a:solidFill>
              <a:latin typeface="Arial Narrow" panose="020B0606020202030204" pitchFamily="34" charset="0"/>
            </a:endParaRPr>
          </a:p>
          <a:p>
            <a:pPr algn="ctr"/>
            <a:r>
              <a:rPr lang="en-US" sz="1050" b="1" dirty="0">
                <a:solidFill>
                  <a:schemeClr val="bg1"/>
                </a:solidFill>
                <a:latin typeface="Arial Narrow" panose="020B0606020202030204" pitchFamily="34" charset="0"/>
              </a:rPr>
              <a:t> The code names make it a little easier to narrow it down. But a software program would make it a lot easier!</a:t>
            </a:r>
          </a:p>
          <a:p>
            <a:pPr algn="ctr"/>
            <a:endParaRPr lang="en-US" sz="300" b="1" dirty="0">
              <a:solidFill>
                <a:schemeClr val="bg1"/>
              </a:solidFill>
              <a:latin typeface="Arial Narrow" panose="020B0606020202030204" pitchFamily="34" charset="0"/>
            </a:endParaRPr>
          </a:p>
          <a:p>
            <a:pPr algn="ctr"/>
            <a:r>
              <a:rPr lang="en-US" sz="1050" b="1" dirty="0">
                <a:solidFill>
                  <a:schemeClr val="bg1"/>
                </a:solidFill>
                <a:latin typeface="Arial Narrow" panose="020B0606020202030204" pitchFamily="34" charset="0"/>
              </a:rPr>
              <a:t> You just tried to find a match for 10 sharks. Imagine trying to find a match for hundreds of sharks!</a:t>
            </a:r>
          </a:p>
          <a:p>
            <a:pPr algn="ctr"/>
            <a:endParaRPr lang="en-US" sz="500" b="1" dirty="0">
              <a:solidFill>
                <a:schemeClr val="bg1"/>
              </a:solidFill>
              <a:latin typeface="Arial Narrow" panose="020B0606020202030204" pitchFamily="34" charset="0"/>
            </a:endParaRPr>
          </a:p>
          <a:p>
            <a:pPr algn="ctr"/>
            <a:r>
              <a:rPr lang="en-US" sz="1050" b="1" dirty="0">
                <a:solidFill>
                  <a:schemeClr val="bg1"/>
                </a:solidFill>
                <a:latin typeface="Arial Narrow" panose="020B0606020202030204" pitchFamily="34" charset="0"/>
              </a:rPr>
              <a:t> If you would like to donate to Grey Nurse Shark Watch to help them raise money for a shark matching software program, or if you want to volunteer to match sharks, or take photographs of grey nurse sharks in the wild to upload to the database, visit their website at </a:t>
            </a:r>
            <a:r>
              <a:rPr lang="en-US" sz="1050" b="1" i="1" dirty="0">
                <a:solidFill>
                  <a:schemeClr val="bg1"/>
                </a:solidFill>
                <a:latin typeface="Arial Narrow" panose="020B0606020202030204" pitchFamily="34" charset="0"/>
              </a:rPr>
              <a:t>https://www.reefcheckaustralia.org/grey_nurse_shark_watch </a:t>
            </a:r>
            <a:endParaRPr lang="en-AU" sz="1050" b="1" i="1" dirty="0">
              <a:solidFill>
                <a:schemeClr val="bg1"/>
              </a:solidFill>
              <a:latin typeface="Arial Narrow" panose="020B0606020202030204" pitchFamily="34" charset="0"/>
            </a:endParaRPr>
          </a:p>
        </p:txBody>
      </p:sp>
      <p:sp>
        <p:nvSpPr>
          <p:cNvPr id="1045" name="Rectangle 1044">
            <a:extLst>
              <a:ext uri="{FF2B5EF4-FFF2-40B4-BE49-F238E27FC236}">
                <a16:creationId xmlns:a16="http://schemas.microsoft.com/office/drawing/2014/main" id="{41C5B018-5AE6-4897-96AB-670E47D61CF3}"/>
              </a:ext>
            </a:extLst>
          </p:cNvPr>
          <p:cNvSpPr/>
          <p:nvPr/>
        </p:nvSpPr>
        <p:spPr>
          <a:xfrm>
            <a:off x="545223" y="4168555"/>
            <a:ext cx="5803179" cy="10413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9" name="Freeform 46">
            <a:extLst>
              <a:ext uri="{FF2B5EF4-FFF2-40B4-BE49-F238E27FC236}">
                <a16:creationId xmlns:a16="http://schemas.microsoft.com/office/drawing/2014/main" id="{6DEA6841-A6DB-4010-B87E-F47230CEEBC2}"/>
              </a:ext>
            </a:extLst>
          </p:cNvPr>
          <p:cNvSpPr/>
          <p:nvPr/>
        </p:nvSpPr>
        <p:spPr>
          <a:xfrm>
            <a:off x="5121026" y="3904400"/>
            <a:ext cx="355860" cy="283866"/>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0" name="Freeform 351">
            <a:extLst>
              <a:ext uri="{FF2B5EF4-FFF2-40B4-BE49-F238E27FC236}">
                <a16:creationId xmlns:a16="http://schemas.microsoft.com/office/drawing/2014/main" id="{BB854CDF-D741-4E03-A7AC-7F499BAE593A}"/>
              </a:ext>
            </a:extLst>
          </p:cNvPr>
          <p:cNvSpPr/>
          <p:nvPr/>
        </p:nvSpPr>
        <p:spPr>
          <a:xfrm>
            <a:off x="5492957" y="3990792"/>
            <a:ext cx="329055" cy="181964"/>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1" name="Freeform 343">
            <a:extLst>
              <a:ext uri="{FF2B5EF4-FFF2-40B4-BE49-F238E27FC236}">
                <a16:creationId xmlns:a16="http://schemas.microsoft.com/office/drawing/2014/main" id="{D80DF16E-A3DD-4B8E-899E-97CED2CBA8B2}"/>
              </a:ext>
            </a:extLst>
          </p:cNvPr>
          <p:cNvSpPr/>
          <p:nvPr/>
        </p:nvSpPr>
        <p:spPr>
          <a:xfrm>
            <a:off x="4145696" y="3997426"/>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2" name="Freeform 351">
            <a:extLst>
              <a:ext uri="{FF2B5EF4-FFF2-40B4-BE49-F238E27FC236}">
                <a16:creationId xmlns:a16="http://schemas.microsoft.com/office/drawing/2014/main" id="{09D9A801-DDDE-4BBD-9680-ED4564039EB2}"/>
              </a:ext>
            </a:extLst>
          </p:cNvPr>
          <p:cNvSpPr/>
          <p:nvPr/>
        </p:nvSpPr>
        <p:spPr>
          <a:xfrm>
            <a:off x="3875118" y="3982914"/>
            <a:ext cx="329055" cy="181964"/>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3" name="Freeform 46">
            <a:extLst>
              <a:ext uri="{FF2B5EF4-FFF2-40B4-BE49-F238E27FC236}">
                <a16:creationId xmlns:a16="http://schemas.microsoft.com/office/drawing/2014/main" id="{24648E9F-8AEA-41FE-9ABB-643E70313A62}"/>
              </a:ext>
            </a:extLst>
          </p:cNvPr>
          <p:cNvSpPr/>
          <p:nvPr/>
        </p:nvSpPr>
        <p:spPr>
          <a:xfrm>
            <a:off x="3516967" y="3937837"/>
            <a:ext cx="355860" cy="283866"/>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4" name="Freeform 351">
            <a:extLst>
              <a:ext uri="{FF2B5EF4-FFF2-40B4-BE49-F238E27FC236}">
                <a16:creationId xmlns:a16="http://schemas.microsoft.com/office/drawing/2014/main" id="{DF19636E-9F07-4D70-84D9-7CD24B142526}"/>
              </a:ext>
            </a:extLst>
          </p:cNvPr>
          <p:cNvSpPr/>
          <p:nvPr/>
        </p:nvSpPr>
        <p:spPr>
          <a:xfrm>
            <a:off x="3699863" y="4008997"/>
            <a:ext cx="329055" cy="181964"/>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5" name="Freeform 343">
            <a:extLst>
              <a:ext uri="{FF2B5EF4-FFF2-40B4-BE49-F238E27FC236}">
                <a16:creationId xmlns:a16="http://schemas.microsoft.com/office/drawing/2014/main" id="{E2F5E1DC-EC45-475C-9676-F1D65A46C547}"/>
              </a:ext>
            </a:extLst>
          </p:cNvPr>
          <p:cNvSpPr/>
          <p:nvPr/>
        </p:nvSpPr>
        <p:spPr>
          <a:xfrm>
            <a:off x="3045874" y="4073390"/>
            <a:ext cx="348996" cy="171395"/>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6" name="Freeform 351">
            <a:extLst>
              <a:ext uri="{FF2B5EF4-FFF2-40B4-BE49-F238E27FC236}">
                <a16:creationId xmlns:a16="http://schemas.microsoft.com/office/drawing/2014/main" id="{F5637D9C-CF6C-4857-A372-408C8D5A4B12}"/>
              </a:ext>
            </a:extLst>
          </p:cNvPr>
          <p:cNvSpPr/>
          <p:nvPr/>
        </p:nvSpPr>
        <p:spPr>
          <a:xfrm>
            <a:off x="2749341" y="4037707"/>
            <a:ext cx="329055" cy="181964"/>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7" name="Freeform 46">
            <a:extLst>
              <a:ext uri="{FF2B5EF4-FFF2-40B4-BE49-F238E27FC236}">
                <a16:creationId xmlns:a16="http://schemas.microsoft.com/office/drawing/2014/main" id="{CF044969-CAA0-4008-8337-585015924D7E}"/>
              </a:ext>
            </a:extLst>
          </p:cNvPr>
          <p:cNvSpPr/>
          <p:nvPr/>
        </p:nvSpPr>
        <p:spPr>
          <a:xfrm>
            <a:off x="2004967" y="3938201"/>
            <a:ext cx="355860" cy="283866"/>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8" name="Freeform 351">
            <a:extLst>
              <a:ext uri="{FF2B5EF4-FFF2-40B4-BE49-F238E27FC236}">
                <a16:creationId xmlns:a16="http://schemas.microsoft.com/office/drawing/2014/main" id="{5E99330B-20AB-4AFE-95D3-BF0A5D35EFAC}"/>
              </a:ext>
            </a:extLst>
          </p:cNvPr>
          <p:cNvSpPr/>
          <p:nvPr/>
        </p:nvSpPr>
        <p:spPr>
          <a:xfrm>
            <a:off x="2187863" y="4009361"/>
            <a:ext cx="329055" cy="181964"/>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9" name="Freeform 343">
            <a:extLst>
              <a:ext uri="{FF2B5EF4-FFF2-40B4-BE49-F238E27FC236}">
                <a16:creationId xmlns:a16="http://schemas.microsoft.com/office/drawing/2014/main" id="{4693626E-48CF-42DE-ABA9-0E2F2F03C7FD}"/>
              </a:ext>
            </a:extLst>
          </p:cNvPr>
          <p:cNvSpPr/>
          <p:nvPr/>
        </p:nvSpPr>
        <p:spPr>
          <a:xfrm>
            <a:off x="1439319" y="4019878"/>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0" name="Freeform 351">
            <a:extLst>
              <a:ext uri="{FF2B5EF4-FFF2-40B4-BE49-F238E27FC236}">
                <a16:creationId xmlns:a16="http://schemas.microsoft.com/office/drawing/2014/main" id="{756846BA-3770-427B-B2F9-EE3E644DF3AD}"/>
              </a:ext>
            </a:extLst>
          </p:cNvPr>
          <p:cNvSpPr/>
          <p:nvPr/>
        </p:nvSpPr>
        <p:spPr>
          <a:xfrm>
            <a:off x="925510" y="4037965"/>
            <a:ext cx="329055" cy="181964"/>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1" name="Freeform 343">
            <a:extLst>
              <a:ext uri="{FF2B5EF4-FFF2-40B4-BE49-F238E27FC236}">
                <a16:creationId xmlns:a16="http://schemas.microsoft.com/office/drawing/2014/main" id="{607A6762-1F9A-4D02-B3A7-EB083A9FEA39}"/>
              </a:ext>
            </a:extLst>
          </p:cNvPr>
          <p:cNvSpPr/>
          <p:nvPr/>
        </p:nvSpPr>
        <p:spPr>
          <a:xfrm>
            <a:off x="1644765" y="4026519"/>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2" name="Rectangle 371">
            <a:extLst>
              <a:ext uri="{FF2B5EF4-FFF2-40B4-BE49-F238E27FC236}">
                <a16:creationId xmlns:a16="http://schemas.microsoft.com/office/drawing/2014/main" id="{BF41ECBC-5170-4B1E-AD9B-B0F0D6E0CBE7}"/>
              </a:ext>
            </a:extLst>
          </p:cNvPr>
          <p:cNvSpPr/>
          <p:nvPr/>
        </p:nvSpPr>
        <p:spPr>
          <a:xfrm>
            <a:off x="532841" y="3661701"/>
            <a:ext cx="91564" cy="50464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3" name="Rectangle 372">
            <a:extLst>
              <a:ext uri="{FF2B5EF4-FFF2-40B4-BE49-F238E27FC236}">
                <a16:creationId xmlns:a16="http://schemas.microsoft.com/office/drawing/2014/main" id="{0402440F-37C6-4C0B-9418-FD092CE2AC47}"/>
              </a:ext>
            </a:extLst>
          </p:cNvPr>
          <p:cNvSpPr/>
          <p:nvPr/>
        </p:nvSpPr>
        <p:spPr>
          <a:xfrm>
            <a:off x="6259631" y="3702435"/>
            <a:ext cx="91564" cy="50464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4" name="Rectangle 373">
            <a:extLst>
              <a:ext uri="{FF2B5EF4-FFF2-40B4-BE49-F238E27FC236}">
                <a16:creationId xmlns:a16="http://schemas.microsoft.com/office/drawing/2014/main" id="{FD4C294C-90C0-4794-B824-2C31B15F2EB3}"/>
              </a:ext>
            </a:extLst>
          </p:cNvPr>
          <p:cNvSpPr/>
          <p:nvPr/>
        </p:nvSpPr>
        <p:spPr>
          <a:xfrm>
            <a:off x="527896" y="1441621"/>
            <a:ext cx="5840274" cy="2848045"/>
          </a:xfrm>
          <a:prstGeom prst="rect">
            <a:avLst/>
          </a:prstGeom>
          <a:noFill/>
          <a:ln w="28575">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9E04C45E-DEAB-40E6-BE5A-A77A4E3C4D51}"/>
              </a:ext>
            </a:extLst>
          </p:cNvPr>
          <p:cNvSpPr/>
          <p:nvPr/>
        </p:nvSpPr>
        <p:spPr>
          <a:xfrm>
            <a:off x="446351" y="4265600"/>
            <a:ext cx="6049335" cy="338554"/>
          </a:xfrm>
          <a:prstGeom prst="rect">
            <a:avLst/>
          </a:prstGeom>
        </p:spPr>
        <p:txBody>
          <a:bodyPr wrap="square">
            <a:spAutoFit/>
          </a:bodyPr>
          <a:lstStyle/>
          <a:p>
            <a:pPr>
              <a:spcAft>
                <a:spcPts val="0"/>
              </a:spcAft>
            </a:pPr>
            <a:r>
              <a:rPr lang="en-AU" sz="800" b="1" dirty="0">
                <a:latin typeface="Arial Narrow" panose="020B0606020202030204" pitchFamily="34" charset="0"/>
                <a:ea typeface="Times New Roman" panose="02020603050405020304" pitchFamily="18" charset="0"/>
              </a:rPr>
              <a:t>Figure 1: All the sharks in the first catch are pointing to the right. All the sharks in the second catch (recaptures) are in the cave </a:t>
            </a:r>
            <a:r>
              <a:rPr lang="en-AU" sz="800" dirty="0">
                <a:latin typeface="Arial Narrow" panose="020B0606020202030204" pitchFamily="34" charset="0"/>
                <a:ea typeface="Times New Roman" panose="02020603050405020304" pitchFamily="18" charset="0"/>
              </a:rPr>
              <a:t>(although, they may </a:t>
            </a:r>
            <a:r>
              <a:rPr lang="en-AU" sz="800" i="1" dirty="0">
                <a:latin typeface="Arial Narrow" panose="020B0606020202030204" pitchFamily="34" charset="0"/>
                <a:ea typeface="Times New Roman" panose="02020603050405020304" pitchFamily="18" charset="0"/>
              </a:rPr>
              <a:t>not</a:t>
            </a:r>
            <a:r>
              <a:rPr lang="en-AU" sz="800" dirty="0">
                <a:latin typeface="Arial Narrow" panose="020B0606020202030204" pitchFamily="34" charset="0"/>
                <a:ea typeface="Times New Roman" panose="02020603050405020304" pitchFamily="18" charset="0"/>
              </a:rPr>
              <a:t> have been photographed whilst in a cave; and the size of the sharks in Figure 1 are not representative of the size of the sharks in the photographs). </a:t>
            </a:r>
          </a:p>
        </p:txBody>
      </p:sp>
      <p:sp>
        <p:nvSpPr>
          <p:cNvPr id="92" name="Rectangle 91">
            <a:extLst>
              <a:ext uri="{FF2B5EF4-FFF2-40B4-BE49-F238E27FC236}">
                <a16:creationId xmlns:a16="http://schemas.microsoft.com/office/drawing/2014/main" id="{F2CDC5E6-8FE9-4B25-B356-E2FB4BC43329}"/>
              </a:ext>
            </a:extLst>
          </p:cNvPr>
          <p:cNvSpPr/>
          <p:nvPr/>
        </p:nvSpPr>
        <p:spPr>
          <a:xfrm>
            <a:off x="532454" y="4589320"/>
            <a:ext cx="5848961" cy="353029"/>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Rectangle 93">
            <a:extLst>
              <a:ext uri="{FF2B5EF4-FFF2-40B4-BE49-F238E27FC236}">
                <a16:creationId xmlns:a16="http://schemas.microsoft.com/office/drawing/2014/main" id="{7094F189-6C69-4913-B1B4-8AE63CBABEB0}"/>
              </a:ext>
            </a:extLst>
          </p:cNvPr>
          <p:cNvSpPr/>
          <p:nvPr/>
        </p:nvSpPr>
        <p:spPr>
          <a:xfrm>
            <a:off x="550534" y="4620157"/>
            <a:ext cx="5848961" cy="261610"/>
          </a:xfrm>
          <a:prstGeom prst="rect">
            <a:avLst/>
          </a:prstGeom>
        </p:spPr>
        <p:txBody>
          <a:bodyPr wrap="square">
            <a:spAutoFit/>
          </a:bodyPr>
          <a:lstStyle/>
          <a:p>
            <a:pPr>
              <a:spcAft>
                <a:spcPts val="0"/>
              </a:spcAft>
            </a:pPr>
            <a:r>
              <a:rPr lang="en-AU" sz="1100" b="1" dirty="0">
                <a:solidFill>
                  <a:schemeClr val="bg1"/>
                </a:solidFill>
                <a:latin typeface="Arial Narrow" panose="020B0606020202030204" pitchFamily="34" charset="0"/>
                <a:ea typeface="Times New Roman" panose="02020603050405020304" pitchFamily="18" charset="0"/>
              </a:rPr>
              <a:t>Activity: Discuss the assumptions that are made when estimating population size using this method.</a:t>
            </a:r>
            <a:endParaRPr lang="en-US" sz="1100" dirty="0">
              <a:solidFill>
                <a:schemeClr val="bg1"/>
              </a:solidFill>
              <a:latin typeface="Arial Narrow" panose="020B0606020202030204" pitchFamily="34" charset="0"/>
              <a:ea typeface="Times New Roman" panose="02020603050405020304" pitchFamily="18" charset="0"/>
            </a:endParaRPr>
          </a:p>
        </p:txBody>
      </p:sp>
      <p:sp>
        <p:nvSpPr>
          <p:cNvPr id="96" name="Rectangle 95">
            <a:extLst>
              <a:ext uri="{FF2B5EF4-FFF2-40B4-BE49-F238E27FC236}">
                <a16:creationId xmlns:a16="http://schemas.microsoft.com/office/drawing/2014/main" id="{D56B2C32-FFC0-416D-A5B6-DE23341F177B}"/>
              </a:ext>
            </a:extLst>
          </p:cNvPr>
          <p:cNvSpPr/>
          <p:nvPr/>
        </p:nvSpPr>
        <p:spPr>
          <a:xfrm>
            <a:off x="409782" y="8479358"/>
            <a:ext cx="6026725" cy="369332"/>
          </a:xfrm>
          <a:prstGeom prst="rect">
            <a:avLst/>
          </a:prstGeom>
        </p:spPr>
        <p:txBody>
          <a:bodyPr wrap="square">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Department of Environment (2014). </a:t>
            </a:r>
            <a:r>
              <a:rPr lang="en-AU" sz="600" i="1" dirty="0">
                <a:latin typeface="Arial Narrow" panose="020B0606020202030204" pitchFamily="34" charset="0"/>
              </a:rPr>
              <a:t>Recovery Plan for the Grey Nurse Shark (</a:t>
            </a:r>
            <a:r>
              <a:rPr lang="en-AU" sz="600" i="1" dirty="0" err="1">
                <a:latin typeface="Arial Narrow" panose="020B0606020202030204" pitchFamily="34" charset="0"/>
              </a:rPr>
              <a:t>Carcharius</a:t>
            </a:r>
            <a:r>
              <a:rPr lang="en-AU" sz="600" i="1" dirty="0">
                <a:latin typeface="Arial Narrow" panose="020B0606020202030204" pitchFamily="34" charset="0"/>
              </a:rPr>
              <a:t> </a:t>
            </a:r>
            <a:r>
              <a:rPr lang="en-AU" sz="600" i="1" dirty="0" err="1">
                <a:latin typeface="Arial Narrow" panose="020B0606020202030204" pitchFamily="34" charset="0"/>
              </a:rPr>
              <a:t>taurus</a:t>
            </a:r>
            <a:r>
              <a:rPr lang="en-AU" sz="600" i="1" dirty="0">
                <a:latin typeface="Arial Narrow" panose="020B0606020202030204" pitchFamily="34" charset="0"/>
              </a:rPr>
              <a:t>). </a:t>
            </a:r>
            <a:r>
              <a:rPr lang="en-AU" sz="600" dirty="0" err="1">
                <a:latin typeface="Arial Narrow" panose="020B0606020202030204" pitchFamily="34" charset="0"/>
              </a:rPr>
              <a:t>Commonweath</a:t>
            </a:r>
            <a:r>
              <a:rPr lang="en-AU" sz="600" dirty="0">
                <a:latin typeface="Arial Narrow" panose="020B0606020202030204" pitchFamily="34" charset="0"/>
              </a:rPr>
              <a:t> of Australia. Accessed 12.05.2019 from: https://www.environment.gov.au/resource/recovery-plan-grey-nurse-shark-carcharias-taurus </a:t>
            </a:r>
          </a:p>
          <a:p>
            <a:r>
              <a:rPr lang="en-AU" sz="600" baseline="30000" dirty="0">
                <a:latin typeface="Arial Narrow" panose="020B0606020202030204" pitchFamily="34" charset="0"/>
              </a:rPr>
              <a:t>[2] </a:t>
            </a:r>
            <a:r>
              <a:rPr lang="en-AU" sz="600" dirty="0">
                <a:latin typeface="Arial Narrow" panose="020B0606020202030204" pitchFamily="34" charset="0"/>
              </a:rPr>
              <a:t>Methodology © Dr. Carley Kilpatrick from Grey Nurse Shark Watch - Reef Check Australia at https://www.reefcheckaustralia.org/grey_nurse_shark_watch</a:t>
            </a:r>
          </a:p>
        </p:txBody>
      </p:sp>
      <p:cxnSp>
        <p:nvCxnSpPr>
          <p:cNvPr id="4" name="Straight Connector 3">
            <a:extLst>
              <a:ext uri="{FF2B5EF4-FFF2-40B4-BE49-F238E27FC236}">
                <a16:creationId xmlns:a16="http://schemas.microsoft.com/office/drawing/2014/main" id="{D5B6C750-EF75-315D-FA09-C064377DD99E}"/>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36">
            <a:extLst>
              <a:ext uri="{FF2B5EF4-FFF2-40B4-BE49-F238E27FC236}">
                <a16:creationId xmlns:a16="http://schemas.microsoft.com/office/drawing/2014/main" id="{1360E2AC-0001-FAF7-483B-75C5F043DB11}"/>
              </a:ext>
            </a:extLst>
          </p:cNvPr>
          <p:cNvSpPr txBox="1"/>
          <p:nvPr/>
        </p:nvSpPr>
        <p:spPr>
          <a:xfrm>
            <a:off x="2803115" y="8829160"/>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Science Inquiry</a:t>
            </a:r>
            <a:endParaRPr lang="en-AU" sz="1100" b="1" dirty="0">
              <a:latin typeface="Arial Narrow" pitchFamily="34" charset="0"/>
            </a:endParaRPr>
          </a:p>
        </p:txBody>
      </p:sp>
      <p:sp>
        <p:nvSpPr>
          <p:cNvPr id="6" name="TextBox 36">
            <a:extLst>
              <a:ext uri="{FF2B5EF4-FFF2-40B4-BE49-F238E27FC236}">
                <a16:creationId xmlns:a16="http://schemas.microsoft.com/office/drawing/2014/main" id="{737C75A5-E375-0F53-B267-BB771C82A86A}"/>
              </a:ext>
            </a:extLst>
          </p:cNvPr>
          <p:cNvSpPr txBox="1"/>
          <p:nvPr/>
        </p:nvSpPr>
        <p:spPr>
          <a:xfrm>
            <a:off x="453097" y="8820160"/>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30673498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9F2B1-59B8-B4F1-6EC0-930229B30634}"/>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1AB1A285-995D-95AD-F2B2-6CA61B9EEE06}"/>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739A9CCF-BB69-3377-3CE2-5F1A56B2CE7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2E2CA91A-85C1-9F37-5B44-9E9D53D0B044}"/>
              </a:ext>
            </a:extLst>
          </p:cNvPr>
          <p:cNvSpPr/>
          <p:nvPr/>
        </p:nvSpPr>
        <p:spPr>
          <a:xfrm>
            <a:off x="508863" y="982492"/>
            <a:ext cx="5844292" cy="77816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E4E88FAF-4987-F7A3-6063-1BC302567C13}"/>
              </a:ext>
            </a:extLst>
          </p:cNvPr>
          <p:cNvSpPr txBox="1"/>
          <p:nvPr/>
        </p:nvSpPr>
        <p:spPr>
          <a:xfrm>
            <a:off x="1390246" y="221094"/>
            <a:ext cx="4227576" cy="538609"/>
          </a:xfrm>
          <a:prstGeom prst="rect">
            <a:avLst/>
          </a:prstGeom>
          <a:noFill/>
        </p:spPr>
        <p:txBody>
          <a:bodyPr wrap="square" rtlCol="0">
            <a:spAutoFit/>
          </a:bodyPr>
          <a:lstStyle/>
          <a:p>
            <a:r>
              <a:rPr lang="en-AU" b="1" dirty="0">
                <a:latin typeface="Arial Narrow" pitchFamily="34" charset="0"/>
              </a:rPr>
              <a:t>41. Title - </a:t>
            </a:r>
            <a:r>
              <a:rPr lang="en-US" sz="1100" dirty="0">
                <a:latin typeface="Arial Narrow" pitchFamily="34" charset="0"/>
              </a:rPr>
              <a:t>Explore the life history of a fish by reviewing otoliths using a microscope.</a:t>
            </a:r>
            <a:endParaRPr lang="en-US" sz="1200" dirty="0">
              <a:latin typeface="Arial Narrow" pitchFamily="34" charset="0"/>
            </a:endParaRPr>
          </a:p>
        </p:txBody>
      </p:sp>
      <p:sp>
        <p:nvSpPr>
          <p:cNvPr id="3" name="TextBox 17">
            <a:extLst>
              <a:ext uri="{FF2B5EF4-FFF2-40B4-BE49-F238E27FC236}">
                <a16:creationId xmlns:a16="http://schemas.microsoft.com/office/drawing/2014/main" id="{1B48AD1D-ECF4-DC78-2F44-3E5C735F4D9D}"/>
              </a:ext>
            </a:extLst>
          </p:cNvPr>
          <p:cNvSpPr txBox="1"/>
          <p:nvPr/>
        </p:nvSpPr>
        <p:spPr>
          <a:xfrm>
            <a:off x="5617822" y="202745"/>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6" name="TextBox 5">
            <a:extLst>
              <a:ext uri="{FF2B5EF4-FFF2-40B4-BE49-F238E27FC236}">
                <a16:creationId xmlns:a16="http://schemas.microsoft.com/office/drawing/2014/main" id="{2E48C07F-E38F-B39E-7CDA-EAD86AEA89B0}"/>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9" name="TextBox 36">
            <a:extLst>
              <a:ext uri="{FF2B5EF4-FFF2-40B4-BE49-F238E27FC236}">
                <a16:creationId xmlns:a16="http://schemas.microsoft.com/office/drawing/2014/main" id="{56A787FD-357B-7C2D-F752-6C8CEAB7427B}"/>
              </a:ext>
            </a:extLst>
          </p:cNvPr>
          <p:cNvSpPr txBox="1"/>
          <p:nvPr/>
        </p:nvSpPr>
        <p:spPr>
          <a:xfrm>
            <a:off x="2698182" y="8820472"/>
            <a:ext cx="2574844"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1 Science Inquiry</a:t>
            </a:r>
            <a:endParaRPr lang="en-AU" sz="1100" b="1" dirty="0">
              <a:latin typeface="Arial Narrow" pitchFamily="34" charset="0"/>
            </a:endParaRPr>
          </a:p>
        </p:txBody>
      </p:sp>
      <p:sp>
        <p:nvSpPr>
          <p:cNvPr id="11" name="TextBox 36">
            <a:extLst>
              <a:ext uri="{FF2B5EF4-FFF2-40B4-BE49-F238E27FC236}">
                <a16:creationId xmlns:a16="http://schemas.microsoft.com/office/drawing/2014/main" id="{F9597EAF-F544-4AC9-00BE-9312A58256CD}"/>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2117509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6CFEB-65F7-1943-B32C-BBC4EDC5C698}"/>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6D29B5C8-9B28-453E-05C5-143BA4E2752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A46B83FC-A533-8C38-319D-CF79F0805FA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09B0866A-B36B-2B70-2520-DE828AF62028}"/>
              </a:ext>
            </a:extLst>
          </p:cNvPr>
          <p:cNvSpPr/>
          <p:nvPr/>
        </p:nvSpPr>
        <p:spPr>
          <a:xfrm>
            <a:off x="508863" y="1043608"/>
            <a:ext cx="5844292" cy="77205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F3FD2CB3-F4A1-2491-D893-67FC0E721E96}"/>
              </a:ext>
            </a:extLst>
          </p:cNvPr>
          <p:cNvSpPr txBox="1"/>
          <p:nvPr/>
        </p:nvSpPr>
        <p:spPr>
          <a:xfrm>
            <a:off x="1390246" y="214201"/>
            <a:ext cx="4227576" cy="538609"/>
          </a:xfrm>
          <a:prstGeom prst="rect">
            <a:avLst/>
          </a:prstGeom>
          <a:noFill/>
        </p:spPr>
        <p:txBody>
          <a:bodyPr wrap="square" rtlCol="0">
            <a:spAutoFit/>
          </a:bodyPr>
          <a:lstStyle/>
          <a:p>
            <a:r>
              <a:rPr lang="en-AU" b="1" dirty="0">
                <a:latin typeface="Arial Narrow" pitchFamily="34" charset="0"/>
              </a:rPr>
              <a:t>42. Title - </a:t>
            </a:r>
            <a:r>
              <a:rPr lang="en-US" sz="1100" dirty="0">
                <a:latin typeface="Arial Narrow" pitchFamily="34" charset="0"/>
              </a:rPr>
              <a:t>Examine a water or sand sample to identify the presence of microplastics.</a:t>
            </a:r>
            <a:endParaRPr lang="en-US" sz="1200" dirty="0">
              <a:latin typeface="Arial Narrow" pitchFamily="34" charset="0"/>
            </a:endParaRPr>
          </a:p>
        </p:txBody>
      </p:sp>
      <p:sp>
        <p:nvSpPr>
          <p:cNvPr id="3" name="TextBox 17">
            <a:extLst>
              <a:ext uri="{FF2B5EF4-FFF2-40B4-BE49-F238E27FC236}">
                <a16:creationId xmlns:a16="http://schemas.microsoft.com/office/drawing/2014/main" id="{C95BCC8F-39C4-688B-973C-E63ACBB81E3E}"/>
              </a:ext>
            </a:extLst>
          </p:cNvPr>
          <p:cNvSpPr txBox="1"/>
          <p:nvPr/>
        </p:nvSpPr>
        <p:spPr>
          <a:xfrm>
            <a:off x="5617822" y="202745"/>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6" name="TextBox 5">
            <a:extLst>
              <a:ext uri="{FF2B5EF4-FFF2-40B4-BE49-F238E27FC236}">
                <a16:creationId xmlns:a16="http://schemas.microsoft.com/office/drawing/2014/main" id="{904B8FD7-7EAC-B7E7-D2AE-D014B244E96C}"/>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9" name="TextBox 36">
            <a:extLst>
              <a:ext uri="{FF2B5EF4-FFF2-40B4-BE49-F238E27FC236}">
                <a16:creationId xmlns:a16="http://schemas.microsoft.com/office/drawing/2014/main" id="{F2640C29-E140-C5F6-3258-44EA859CA2C8}"/>
              </a:ext>
            </a:extLst>
          </p:cNvPr>
          <p:cNvSpPr txBox="1"/>
          <p:nvPr/>
        </p:nvSpPr>
        <p:spPr>
          <a:xfrm>
            <a:off x="2698182" y="8820472"/>
            <a:ext cx="2574844"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1 Science Inquiry</a:t>
            </a:r>
            <a:endParaRPr lang="en-AU" sz="1100" b="1" dirty="0">
              <a:latin typeface="Arial Narrow" pitchFamily="34" charset="0"/>
            </a:endParaRPr>
          </a:p>
        </p:txBody>
      </p:sp>
      <p:sp>
        <p:nvSpPr>
          <p:cNvPr id="11" name="TextBox 36">
            <a:extLst>
              <a:ext uri="{FF2B5EF4-FFF2-40B4-BE49-F238E27FC236}">
                <a16:creationId xmlns:a16="http://schemas.microsoft.com/office/drawing/2014/main" id="{80A4EF28-31B1-A2F5-93E3-9B556229F80F}"/>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3489386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87E05-8816-DEC5-11D1-BF3D96A9B54B}"/>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3DA739B6-0C89-58C1-7852-5AC4915AF24B}"/>
              </a:ext>
            </a:extLst>
          </p:cNvPr>
          <p:cNvSpPr txBox="1"/>
          <p:nvPr/>
        </p:nvSpPr>
        <p:spPr>
          <a:xfrm>
            <a:off x="1401426" y="38013"/>
            <a:ext cx="4395990" cy="954107"/>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causes for the decline in world fisheries, including overfishing, destructive fishing practices, industrial fishing, illegal fishing, fishing down the food chain, pollution, climate change, habitat destruction and shifting baselines.</a:t>
            </a:r>
            <a:endParaRPr lang="en-US" sz="1200" b="1" dirty="0">
              <a:latin typeface="Arial Narrow" pitchFamily="34" charset="0"/>
            </a:endParaRPr>
          </a:p>
        </p:txBody>
      </p:sp>
      <p:sp>
        <p:nvSpPr>
          <p:cNvPr id="31" name="TextBox 30">
            <a:extLst>
              <a:ext uri="{FF2B5EF4-FFF2-40B4-BE49-F238E27FC236}">
                <a16:creationId xmlns:a16="http://schemas.microsoft.com/office/drawing/2014/main" id="{5E952E1C-C696-71A9-C1EE-64B44512202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993BDF18-9468-C2E8-26BF-3D822453BDE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C8CAB877-C15F-A3A9-8B81-A7ED69F998C8}"/>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781896AD-9981-1695-404D-D5541C805A19}"/>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7ABA2AD9-0EF0-5080-3885-43723D61D060}"/>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9999512D-FB88-6E98-57D1-DFE23D28B2E0}"/>
              </a:ext>
            </a:extLst>
          </p:cNvPr>
          <p:cNvSpPr txBox="1"/>
          <p:nvPr/>
        </p:nvSpPr>
        <p:spPr>
          <a:xfrm>
            <a:off x="5693106" y="230847"/>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7818365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51AE6-B82A-E4B8-DC37-FBAC26CD7C67}"/>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9D78E606-8B17-57DE-82F5-71DFBB7498E6}"/>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C428BB5A-8FA6-C3B0-8930-52C1570E541E}"/>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2FBA7027-BE1E-0BF5-737A-8B52CF08B44F}"/>
              </a:ext>
            </a:extLst>
          </p:cNvPr>
          <p:cNvSpPr/>
          <p:nvPr/>
        </p:nvSpPr>
        <p:spPr>
          <a:xfrm>
            <a:off x="508863" y="1043608"/>
            <a:ext cx="5844292" cy="77205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59D241E5-C56B-92A9-4F3E-A03B6C666A64}"/>
              </a:ext>
            </a:extLst>
          </p:cNvPr>
          <p:cNvSpPr txBox="1"/>
          <p:nvPr/>
        </p:nvSpPr>
        <p:spPr>
          <a:xfrm>
            <a:off x="1390246" y="214201"/>
            <a:ext cx="4227576" cy="538609"/>
          </a:xfrm>
          <a:prstGeom prst="rect">
            <a:avLst/>
          </a:prstGeom>
          <a:noFill/>
        </p:spPr>
        <p:txBody>
          <a:bodyPr wrap="square" rtlCol="0">
            <a:spAutoFit/>
          </a:bodyPr>
          <a:lstStyle/>
          <a:p>
            <a:r>
              <a:rPr lang="en-AU" b="1" dirty="0">
                <a:latin typeface="Arial Narrow" pitchFamily="34" charset="0"/>
              </a:rPr>
              <a:t>43. Title - </a:t>
            </a:r>
            <a:r>
              <a:rPr lang="en-US" sz="1100" dirty="0">
                <a:latin typeface="Arial Narrow" pitchFamily="34" charset="0"/>
              </a:rPr>
              <a:t>Investigate factors that affect the growth rate of an aquaculture species.</a:t>
            </a:r>
            <a:endParaRPr lang="en-US" sz="1200" dirty="0">
              <a:latin typeface="Arial Narrow" pitchFamily="34" charset="0"/>
            </a:endParaRPr>
          </a:p>
        </p:txBody>
      </p:sp>
      <p:sp>
        <p:nvSpPr>
          <p:cNvPr id="3" name="TextBox 17">
            <a:extLst>
              <a:ext uri="{FF2B5EF4-FFF2-40B4-BE49-F238E27FC236}">
                <a16:creationId xmlns:a16="http://schemas.microsoft.com/office/drawing/2014/main" id="{F10C3A9C-B0BB-F221-FC12-D8621A307D79}"/>
              </a:ext>
            </a:extLst>
          </p:cNvPr>
          <p:cNvSpPr txBox="1"/>
          <p:nvPr/>
        </p:nvSpPr>
        <p:spPr>
          <a:xfrm>
            <a:off x="5617822" y="202745"/>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6" name="TextBox 5">
            <a:extLst>
              <a:ext uri="{FF2B5EF4-FFF2-40B4-BE49-F238E27FC236}">
                <a16:creationId xmlns:a16="http://schemas.microsoft.com/office/drawing/2014/main" id="{BB7FC18A-E705-BD73-37F4-11CFB35540A8}"/>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9" name="TextBox 36">
            <a:extLst>
              <a:ext uri="{FF2B5EF4-FFF2-40B4-BE49-F238E27FC236}">
                <a16:creationId xmlns:a16="http://schemas.microsoft.com/office/drawing/2014/main" id="{D4AC2EB5-410B-6ACC-F395-28EB9787A5B4}"/>
              </a:ext>
            </a:extLst>
          </p:cNvPr>
          <p:cNvSpPr txBox="1"/>
          <p:nvPr/>
        </p:nvSpPr>
        <p:spPr>
          <a:xfrm>
            <a:off x="2698182" y="8820472"/>
            <a:ext cx="2574844"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1 Science Inquiry</a:t>
            </a:r>
            <a:endParaRPr lang="en-AU" sz="1100" b="1" dirty="0">
              <a:latin typeface="Arial Narrow" pitchFamily="34" charset="0"/>
            </a:endParaRPr>
          </a:p>
        </p:txBody>
      </p:sp>
      <p:sp>
        <p:nvSpPr>
          <p:cNvPr id="11" name="TextBox 36">
            <a:extLst>
              <a:ext uri="{FF2B5EF4-FFF2-40B4-BE49-F238E27FC236}">
                <a16:creationId xmlns:a16="http://schemas.microsoft.com/office/drawing/2014/main" id="{309CB2DD-2088-027B-697D-1BD1C2DDAC0A}"/>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4218350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65277" y="46348"/>
            <a:ext cx="4112221" cy="1292662"/>
          </a:xfrm>
          <a:prstGeom prst="rect">
            <a:avLst/>
          </a:prstGeom>
          <a:noFill/>
        </p:spPr>
        <p:txBody>
          <a:bodyPr wrap="square" rtlCol="0">
            <a:spAutoFit/>
          </a:bodyPr>
          <a:lstStyle/>
          <a:p>
            <a:r>
              <a:rPr lang="en-US" b="1" dirty="0">
                <a:latin typeface="Arial Narrow" pitchFamily="34" charset="0"/>
              </a:rPr>
              <a:t>5. Fertilizing the Ocean – </a:t>
            </a:r>
            <a:r>
              <a:rPr lang="en-US" sz="1200" dirty="0">
                <a:latin typeface="Arial Narrow" panose="020B0606020202030204" pitchFamily="34" charset="0"/>
              </a:rPr>
              <a:t>Explain how the distributions of fish populations are determined by temperature, primary</a:t>
            </a:r>
          </a:p>
          <a:p>
            <a:r>
              <a:rPr lang="en-US" sz="1200" dirty="0">
                <a:latin typeface="Arial Narrow" panose="020B0606020202030204" pitchFamily="34" charset="0"/>
              </a:rPr>
              <a:t>productivity and nutrient dispersal, and how these factors are influenced by currents, upwelling and seasonal factors.</a:t>
            </a:r>
          </a:p>
          <a:p>
            <a:endParaRPr lang="en-AU" sz="1200" dirty="0">
              <a:latin typeface="Arial Narrow" panose="020B0606020202030204" pitchFamily="34" charset="0"/>
            </a:endParaRPr>
          </a:p>
          <a:p>
            <a:endParaRPr lang="en-US" sz="1200" i="1" dirty="0">
              <a:latin typeface="Arial Narrow" pitchFamily="34" charset="0"/>
            </a:endParaRPr>
          </a:p>
        </p:txBody>
      </p:sp>
      <p:sp>
        <p:nvSpPr>
          <p:cNvPr id="32" name="Rectangle 31">
            <a:extLst>
              <a:ext uri="{FF2B5EF4-FFF2-40B4-BE49-F238E27FC236}">
                <a16:creationId xmlns:a16="http://schemas.microsoft.com/office/drawing/2014/main" id="{E884C552-B041-45A6-B8A0-C74CD483A572}"/>
              </a:ext>
            </a:extLst>
          </p:cNvPr>
          <p:cNvSpPr/>
          <p:nvPr/>
        </p:nvSpPr>
        <p:spPr>
          <a:xfrm>
            <a:off x="443949" y="8366614"/>
            <a:ext cx="6110072" cy="477054"/>
          </a:xfrm>
          <a:prstGeom prst="rect">
            <a:avLst/>
          </a:prstGeom>
        </p:spPr>
        <p:txBody>
          <a:bodyPr wrap="square">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From</a:t>
            </a:r>
            <a:r>
              <a:rPr lang="en-AU" sz="600" baseline="30000" dirty="0">
                <a:latin typeface="Arial Narrow" panose="020B0606020202030204" pitchFamily="34" charset="0"/>
              </a:rPr>
              <a:t> </a:t>
            </a:r>
            <a:r>
              <a:rPr lang="en-US" sz="600" dirty="0" err="1">
                <a:latin typeface="Arial Narrow" panose="020B0606020202030204" pitchFamily="34" charset="0"/>
              </a:rPr>
              <a:t>Kroodsma</a:t>
            </a:r>
            <a:r>
              <a:rPr lang="en-US" sz="600" dirty="0">
                <a:latin typeface="Arial Narrow" panose="020B0606020202030204" pitchFamily="34" charset="0"/>
              </a:rPr>
              <a:t>, D. A., Mayorga, J., Hochberg, T., Miller, N.A., </a:t>
            </a:r>
            <a:r>
              <a:rPr lang="en-US" sz="600" dirty="0" err="1">
                <a:latin typeface="Arial Narrow" panose="020B0606020202030204" pitchFamily="34" charset="0"/>
              </a:rPr>
              <a:t>Boerder</a:t>
            </a:r>
            <a:r>
              <a:rPr lang="en-US" sz="600" dirty="0">
                <a:latin typeface="Arial Narrow" panose="020B0606020202030204" pitchFamily="34" charset="0"/>
              </a:rPr>
              <a:t>, K., Ferretti, F., Wilson, A., Bergman, B., White, T.D., Block, G.A., Woods, P., Sullivan, B., Costello, C. and Worm, B.</a:t>
            </a:r>
            <a:r>
              <a:rPr lang="en-US" sz="600" i="1" dirty="0">
                <a:latin typeface="Arial Narrow" panose="020B0606020202030204" pitchFamily="34" charset="0"/>
              </a:rPr>
              <a:t> </a:t>
            </a:r>
            <a:r>
              <a:rPr lang="en-US" sz="600" dirty="0">
                <a:latin typeface="Arial Narrow" panose="020B0606020202030204" pitchFamily="34" charset="0"/>
              </a:rPr>
              <a:t>(2018). Tracking the global footprint of fisheries. </a:t>
            </a:r>
            <a:r>
              <a:rPr lang="en-US" sz="600" i="1" dirty="0">
                <a:latin typeface="Arial Narrow" panose="020B0606020202030204" pitchFamily="34" charset="0"/>
              </a:rPr>
              <a:t>Science. Vol.359. Issue 6378. P. 904-908. DOI: 10.1126/science.aao5646. </a:t>
            </a:r>
            <a:r>
              <a:rPr lang="en-US" sz="600" dirty="0">
                <a:latin typeface="Arial Narrow" panose="020B0606020202030204" pitchFamily="34" charset="0"/>
              </a:rPr>
              <a:t>Reprinted with permission from AAAS.</a:t>
            </a:r>
            <a:endParaRPr lang="en-US" sz="600" i="1" dirty="0">
              <a:latin typeface="Arial Narrow" panose="020B0606020202030204" pitchFamily="34" charset="0"/>
            </a:endParaRPr>
          </a:p>
          <a:p>
            <a:r>
              <a:rPr lang="en-AU" sz="600" baseline="30000" dirty="0">
                <a:latin typeface="Arial Narrow" panose="020B0606020202030204" pitchFamily="34" charset="0"/>
              </a:rPr>
              <a:t>[2] </a:t>
            </a:r>
            <a:r>
              <a:rPr lang="en-US" sz="600" dirty="0">
                <a:latin typeface="Arial Narrow" panose="020B0606020202030204" pitchFamily="34" charset="0"/>
              </a:rPr>
              <a:t>Global Fishing Watch (2016-2019). </a:t>
            </a:r>
            <a:r>
              <a:rPr lang="en-US" sz="600" i="1" dirty="0">
                <a:latin typeface="Arial Narrow" panose="020B0606020202030204" pitchFamily="34" charset="0"/>
              </a:rPr>
              <a:t>Global Fishing Watch. </a:t>
            </a:r>
            <a:r>
              <a:rPr lang="en-US" sz="600" dirty="0">
                <a:latin typeface="Arial Narrow" panose="020B0606020202030204" pitchFamily="34" charset="0"/>
              </a:rPr>
              <a:t>Accessed 09.05.2019 from: https://globalfishingwatch.org/map/</a:t>
            </a:r>
            <a:endParaRPr lang="en-US" sz="600" i="1" dirty="0">
              <a:latin typeface="Arial Narrow" panose="020B0606020202030204" pitchFamily="34" charset="0"/>
            </a:endParaRPr>
          </a:p>
          <a:p>
            <a:r>
              <a:rPr lang="en-US" sz="600" baseline="30000" dirty="0">
                <a:latin typeface="Arial Narrow" panose="020B0606020202030204" pitchFamily="34" charset="0"/>
              </a:rPr>
              <a:t>[3] </a:t>
            </a:r>
            <a:r>
              <a:rPr lang="en-US" sz="600" dirty="0" err="1">
                <a:latin typeface="Arial Narrow" panose="020B0606020202030204" pitchFamily="34" charset="0"/>
              </a:rPr>
              <a:t>Valavanis</a:t>
            </a:r>
            <a:r>
              <a:rPr lang="en-US" sz="600" dirty="0">
                <a:latin typeface="Arial Narrow" panose="020B0606020202030204" pitchFamily="34" charset="0"/>
              </a:rPr>
              <a:t>, V.D, </a:t>
            </a:r>
            <a:r>
              <a:rPr lang="en-US" sz="600" dirty="0" err="1">
                <a:latin typeface="Arial Narrow" panose="020B0606020202030204" pitchFamily="34" charset="0"/>
              </a:rPr>
              <a:t>Kapantagakis</a:t>
            </a:r>
            <a:r>
              <a:rPr lang="en-US" sz="600" dirty="0">
                <a:latin typeface="Arial Narrow" panose="020B0606020202030204" pitchFamily="34" charset="0"/>
              </a:rPr>
              <a:t>, A., &amp; </a:t>
            </a:r>
            <a:r>
              <a:rPr lang="en-US" sz="600" dirty="0" err="1">
                <a:latin typeface="Arial Narrow" panose="020B0606020202030204" pitchFamily="34" charset="0"/>
              </a:rPr>
              <a:t>Katara</a:t>
            </a:r>
            <a:r>
              <a:rPr lang="en-US" sz="600" dirty="0">
                <a:latin typeface="Arial Narrow" panose="020B0606020202030204" pitchFamily="34" charset="0"/>
              </a:rPr>
              <a:t>, I. and </a:t>
            </a:r>
            <a:r>
              <a:rPr lang="en-US" sz="600" dirty="0" err="1">
                <a:latin typeface="Arial Narrow" panose="020B0606020202030204" pitchFamily="34" charset="0"/>
              </a:rPr>
              <a:t>Palialexis</a:t>
            </a:r>
            <a:r>
              <a:rPr lang="en-US" sz="600" dirty="0">
                <a:latin typeface="Arial Narrow" panose="020B0606020202030204" pitchFamily="34" charset="0"/>
              </a:rPr>
              <a:t>, A. (2004). Critical regions: A GIS-based model of marine productivity hotspots. </a:t>
            </a:r>
            <a:r>
              <a:rPr lang="en-US" sz="600" i="1" dirty="0">
                <a:latin typeface="Arial Narrow" panose="020B0606020202030204" pitchFamily="34" charset="0"/>
              </a:rPr>
              <a:t>Aquatic Sciences 66(1): 139-148. DOI: 10.1007/s00027-003-0669-2</a:t>
            </a:r>
            <a:r>
              <a:rPr lang="en-US" sz="700" i="1" dirty="0">
                <a:latin typeface="Arial Narrow" panose="020B0606020202030204" pitchFamily="34" charset="0"/>
              </a:rPr>
              <a:t>. </a:t>
            </a:r>
          </a:p>
        </p:txBody>
      </p:sp>
      <p:sp>
        <p:nvSpPr>
          <p:cNvPr id="20" name="Rectangle 19">
            <a:extLst>
              <a:ext uri="{FF2B5EF4-FFF2-40B4-BE49-F238E27FC236}">
                <a16:creationId xmlns:a16="http://schemas.microsoft.com/office/drawing/2014/main" id="{FAF7CDF7-DCDF-4423-89B9-851962EE47FE}"/>
              </a:ext>
            </a:extLst>
          </p:cNvPr>
          <p:cNvSpPr/>
          <p:nvPr/>
        </p:nvSpPr>
        <p:spPr>
          <a:xfrm>
            <a:off x="519491" y="1015503"/>
            <a:ext cx="5834101" cy="40769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bg1"/>
              </a:solidFill>
              <a:latin typeface="Arial Narrow" panose="020B0606020202030204" pitchFamily="34" charset="0"/>
            </a:endParaRPr>
          </a:p>
        </p:txBody>
      </p:sp>
      <p:sp>
        <p:nvSpPr>
          <p:cNvPr id="21" name="Rectangle 20">
            <a:extLst>
              <a:ext uri="{FF2B5EF4-FFF2-40B4-BE49-F238E27FC236}">
                <a16:creationId xmlns:a16="http://schemas.microsoft.com/office/drawing/2014/main" id="{BD325526-FEEE-424F-8F06-D48ED77D6B6C}"/>
              </a:ext>
            </a:extLst>
          </p:cNvPr>
          <p:cNvSpPr/>
          <p:nvPr/>
        </p:nvSpPr>
        <p:spPr>
          <a:xfrm>
            <a:off x="504408" y="1067757"/>
            <a:ext cx="5888857" cy="276999"/>
          </a:xfrm>
          <a:prstGeom prst="rect">
            <a:avLst/>
          </a:prstGeom>
        </p:spPr>
        <p:txBody>
          <a:bodyPr wrap="square">
            <a:spAutoFit/>
          </a:bodyPr>
          <a:lstStyle/>
          <a:p>
            <a:pPr algn="ctr"/>
            <a:r>
              <a:rPr lang="en-AU" sz="1200" b="1" dirty="0">
                <a:solidFill>
                  <a:schemeClr val="bg1"/>
                </a:solidFill>
                <a:latin typeface="Arial Narrow" panose="020B0606020202030204" pitchFamily="34" charset="0"/>
              </a:rPr>
              <a:t>Nutrients    =    Primary Productivity    =    FISH!</a:t>
            </a:r>
          </a:p>
        </p:txBody>
      </p:sp>
      <p:sp>
        <p:nvSpPr>
          <p:cNvPr id="27" name="Rectangle 26">
            <a:extLst>
              <a:ext uri="{FF2B5EF4-FFF2-40B4-BE49-F238E27FC236}">
                <a16:creationId xmlns:a16="http://schemas.microsoft.com/office/drawing/2014/main" id="{7F612741-6A2E-4628-B4BD-C07BA5BA3B7C}"/>
              </a:ext>
            </a:extLst>
          </p:cNvPr>
          <p:cNvSpPr/>
          <p:nvPr/>
        </p:nvSpPr>
        <p:spPr>
          <a:xfrm>
            <a:off x="495049" y="4873032"/>
            <a:ext cx="5902672" cy="30262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bg1"/>
              </a:solidFill>
              <a:latin typeface="Arial Narrow" panose="020B0606020202030204" pitchFamily="34" charset="0"/>
            </a:endParaRPr>
          </a:p>
        </p:txBody>
      </p:sp>
      <p:pic>
        <p:nvPicPr>
          <p:cNvPr id="33" name="Picture 32">
            <a:extLst>
              <a:ext uri="{FF2B5EF4-FFF2-40B4-BE49-F238E27FC236}">
                <a16:creationId xmlns:a16="http://schemas.microsoft.com/office/drawing/2014/main" id="{8214851B-0641-4071-B672-ACB78D5C45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428" b="8693"/>
          <a:stretch/>
        </p:blipFill>
        <p:spPr>
          <a:xfrm>
            <a:off x="528012" y="5532165"/>
            <a:ext cx="5865253" cy="2821801"/>
          </a:xfrm>
          <a:prstGeom prst="rect">
            <a:avLst/>
          </a:prstGeom>
          <a:ln w="28575">
            <a:solidFill>
              <a:schemeClr val="tx1"/>
            </a:solidFill>
          </a:ln>
          <a:effectLst>
            <a:outerShdw blurRad="50800" dist="38100" dir="2700000" algn="tl" rotWithShape="0">
              <a:prstClr val="black">
                <a:alpha val="40000"/>
              </a:prstClr>
            </a:outerShdw>
          </a:effectLst>
        </p:spPr>
      </p:pic>
      <p:sp>
        <p:nvSpPr>
          <p:cNvPr id="38" name="TextBox 37">
            <a:extLst>
              <a:ext uri="{FF2B5EF4-FFF2-40B4-BE49-F238E27FC236}">
                <a16:creationId xmlns:a16="http://schemas.microsoft.com/office/drawing/2014/main" id="{0BC6B2F7-FC9C-4FA6-9666-88973275A72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5" name="Rectangle 44">
            <a:extLst>
              <a:ext uri="{FF2B5EF4-FFF2-40B4-BE49-F238E27FC236}">
                <a16:creationId xmlns:a16="http://schemas.microsoft.com/office/drawing/2014/main" id="{FFD4130B-99A2-48EE-A4CA-77786B4B761E}"/>
              </a:ext>
            </a:extLst>
          </p:cNvPr>
          <p:cNvSpPr/>
          <p:nvPr/>
        </p:nvSpPr>
        <p:spPr>
          <a:xfrm>
            <a:off x="479806" y="4862719"/>
            <a:ext cx="6053375" cy="276999"/>
          </a:xfrm>
          <a:prstGeom prst="rect">
            <a:avLst/>
          </a:prstGeom>
          <a:effectLst/>
        </p:spPr>
        <p:txBody>
          <a:bodyPr wrap="square">
            <a:spAutoFit/>
          </a:bodyPr>
          <a:lstStyle/>
          <a:p>
            <a:r>
              <a:rPr lang="en-AU" sz="1200" b="1" dirty="0">
                <a:solidFill>
                  <a:schemeClr val="bg1"/>
                </a:solidFill>
                <a:latin typeface="Arial Narrow" panose="020B0606020202030204" pitchFamily="34" charset="0"/>
              </a:rPr>
              <a:t>Activity: Indicate the regions of upwelling that are well-known fishing hotspots, listed 1-11 below</a:t>
            </a:r>
          </a:p>
        </p:txBody>
      </p:sp>
      <p:sp>
        <p:nvSpPr>
          <p:cNvPr id="29" name="Rectangle 28">
            <a:extLst>
              <a:ext uri="{FF2B5EF4-FFF2-40B4-BE49-F238E27FC236}">
                <a16:creationId xmlns:a16="http://schemas.microsoft.com/office/drawing/2014/main" id="{BB1489A4-D3D0-47F0-A800-F7D6B4B5ECDA}"/>
              </a:ext>
            </a:extLst>
          </p:cNvPr>
          <p:cNvSpPr/>
          <p:nvPr/>
        </p:nvSpPr>
        <p:spPr>
          <a:xfrm>
            <a:off x="431533" y="3787460"/>
            <a:ext cx="6134083" cy="1077218"/>
          </a:xfrm>
          <a:prstGeom prst="rect">
            <a:avLst/>
          </a:prstGeom>
        </p:spPr>
        <p:txBody>
          <a:bodyPr wrap="square">
            <a:spAutoFit/>
          </a:bodyPr>
          <a:lstStyle/>
          <a:p>
            <a:r>
              <a:rPr lang="en-AU" sz="1600" b="1" dirty="0">
                <a:latin typeface="Arial Narrow" panose="020B0606020202030204" pitchFamily="34" charset="0"/>
              </a:rPr>
              <a:t>Fishing Hotspots</a:t>
            </a:r>
          </a:p>
          <a:p>
            <a:r>
              <a:rPr lang="en-AU" sz="1200" dirty="0">
                <a:latin typeface="Arial Narrow" panose="020B0606020202030204" pitchFamily="34" charset="0"/>
              </a:rPr>
              <a:t>Fishing hotspots are commonly found in areas with high chlorophyll-a concentrations (the green pigment in plants commonly used to indicate phytoplankton abundance) resulting from oceanographic processes such as upwellings, cyclonic gyres and eddies</a:t>
            </a:r>
            <a:r>
              <a:rPr lang="en-AU" sz="1200" baseline="30000" dirty="0">
                <a:latin typeface="Arial Narrow" panose="020B0606020202030204" pitchFamily="34" charset="0"/>
              </a:rPr>
              <a:t>[3]</a:t>
            </a:r>
            <a:r>
              <a:rPr lang="en-AU" sz="1200" dirty="0">
                <a:latin typeface="Arial Narrow" panose="020B0606020202030204" pitchFamily="34" charset="0"/>
              </a:rPr>
              <a:t>. The sea surface temperature (SST) of hotspots is often</a:t>
            </a:r>
            <a:r>
              <a:rPr lang="en-AU" sz="1200" b="1" dirty="0">
                <a:latin typeface="Arial Narrow" panose="020B0606020202030204" pitchFamily="34" charset="0"/>
              </a:rPr>
              <a:t> cold</a:t>
            </a:r>
            <a:r>
              <a:rPr lang="en-AU" sz="1200" dirty="0">
                <a:latin typeface="Arial Narrow" panose="020B0606020202030204" pitchFamily="34" charset="0"/>
              </a:rPr>
              <a:t>, </a:t>
            </a:r>
            <a:br>
              <a:rPr lang="en-AU" sz="1200" dirty="0">
                <a:latin typeface="Arial Narrow" panose="020B0606020202030204" pitchFamily="34" charset="0"/>
              </a:rPr>
            </a:br>
            <a:r>
              <a:rPr lang="en-AU" sz="1200" dirty="0">
                <a:latin typeface="Arial Narrow" panose="020B0606020202030204" pitchFamily="34" charset="0"/>
              </a:rPr>
              <a:t>from the surfacing of deep-water masses (</a:t>
            </a:r>
            <a:r>
              <a:rPr lang="en-AU" sz="1200" i="1" dirty="0">
                <a:latin typeface="Arial Narrow" panose="020B0606020202030204" pitchFamily="34" charset="0"/>
              </a:rPr>
              <a:t>from</a:t>
            </a:r>
            <a:r>
              <a:rPr lang="en-AU" sz="1200" dirty="0">
                <a:latin typeface="Arial Narrow" panose="020B0606020202030204" pitchFamily="34" charset="0"/>
              </a:rPr>
              <a:t> below the pycnocline) that deliver nutrients to the surface</a:t>
            </a:r>
            <a:r>
              <a:rPr lang="en-AU" sz="1200" baseline="30000" dirty="0">
                <a:latin typeface="Arial Narrow" panose="020B0606020202030204" pitchFamily="34" charset="0"/>
              </a:rPr>
              <a:t>[3]</a:t>
            </a:r>
            <a:r>
              <a:rPr lang="en-AU" sz="1200" dirty="0">
                <a:latin typeface="Arial Narrow" panose="020B0606020202030204" pitchFamily="34" charset="0"/>
              </a:rPr>
              <a:t>. </a:t>
            </a:r>
            <a:endParaRPr lang="en-AU" sz="1600" b="1" dirty="0">
              <a:latin typeface="Arial Narrow" panose="020B0606020202030204" pitchFamily="34" charset="0"/>
            </a:endParaRPr>
          </a:p>
        </p:txBody>
      </p:sp>
      <p:cxnSp>
        <p:nvCxnSpPr>
          <p:cNvPr id="30" name="Straight Connector 29">
            <a:extLst>
              <a:ext uri="{FF2B5EF4-FFF2-40B4-BE49-F238E27FC236}">
                <a16:creationId xmlns:a16="http://schemas.microsoft.com/office/drawing/2014/main" id="{B45C5B19-EB74-4900-AF1D-D1AFE8866869}"/>
              </a:ext>
            </a:extLst>
          </p:cNvPr>
          <p:cNvCxnSpPr/>
          <p:nvPr/>
        </p:nvCxnSpPr>
        <p:spPr>
          <a:xfrm flipH="1">
            <a:off x="508863" y="379228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9A8987BE-3E56-4DF1-88B3-78B9B3EEEBC6}"/>
              </a:ext>
            </a:extLst>
          </p:cNvPr>
          <p:cNvSpPr/>
          <p:nvPr/>
        </p:nvSpPr>
        <p:spPr>
          <a:xfrm rot="1356258">
            <a:off x="1994125" y="6298919"/>
            <a:ext cx="244890" cy="381867"/>
          </a:xfrm>
          <a:prstGeom prst="ellipse">
            <a:avLst/>
          </a:prstGeom>
          <a:solidFill>
            <a:schemeClr val="bg1">
              <a:lumMod val="95000"/>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49E7E70D-E1C5-4FB8-A5D3-665F730D2E82}"/>
              </a:ext>
            </a:extLst>
          </p:cNvPr>
          <p:cNvSpPr/>
          <p:nvPr/>
        </p:nvSpPr>
        <p:spPr>
          <a:xfrm rot="20589140">
            <a:off x="2420865" y="7171863"/>
            <a:ext cx="292644" cy="361805"/>
          </a:xfrm>
          <a:prstGeom prst="ellipse">
            <a:avLst/>
          </a:prstGeom>
          <a:solidFill>
            <a:schemeClr val="bg2">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35">
            <a:extLst>
              <a:ext uri="{FF2B5EF4-FFF2-40B4-BE49-F238E27FC236}">
                <a16:creationId xmlns:a16="http://schemas.microsoft.com/office/drawing/2014/main" id="{4A37762E-8E54-4A5C-B680-56C27829CBA6}"/>
              </a:ext>
            </a:extLst>
          </p:cNvPr>
          <p:cNvSpPr/>
          <p:nvPr/>
        </p:nvSpPr>
        <p:spPr>
          <a:xfrm rot="20725041">
            <a:off x="962707" y="6898418"/>
            <a:ext cx="333730" cy="380305"/>
          </a:xfrm>
          <a:prstGeom prst="ellipse">
            <a:avLst/>
          </a:prstGeom>
          <a:solidFill>
            <a:schemeClr val="bg1">
              <a:lumMod val="95000"/>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D6E95395-D1C7-4CA7-81E8-A9ED5D56F323}"/>
              </a:ext>
            </a:extLst>
          </p:cNvPr>
          <p:cNvSpPr/>
          <p:nvPr/>
        </p:nvSpPr>
        <p:spPr>
          <a:xfrm rot="20288483">
            <a:off x="5790975" y="5966502"/>
            <a:ext cx="281850" cy="367978"/>
          </a:xfrm>
          <a:prstGeom prst="ellipse">
            <a:avLst/>
          </a:prstGeom>
          <a:solidFill>
            <a:schemeClr val="bg1">
              <a:lumMod val="95000"/>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Oval 39">
            <a:extLst>
              <a:ext uri="{FF2B5EF4-FFF2-40B4-BE49-F238E27FC236}">
                <a16:creationId xmlns:a16="http://schemas.microsoft.com/office/drawing/2014/main" id="{3C6539F2-D628-4223-97F1-F34A7D935DC0}"/>
              </a:ext>
            </a:extLst>
          </p:cNvPr>
          <p:cNvSpPr/>
          <p:nvPr/>
        </p:nvSpPr>
        <p:spPr>
          <a:xfrm rot="16200000">
            <a:off x="1705475" y="6600587"/>
            <a:ext cx="181116" cy="426650"/>
          </a:xfrm>
          <a:prstGeom prst="ellipse">
            <a:avLst/>
          </a:prstGeom>
          <a:solidFill>
            <a:schemeClr val="bg1">
              <a:lumMod val="85000"/>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Oval 40">
            <a:extLst>
              <a:ext uri="{FF2B5EF4-FFF2-40B4-BE49-F238E27FC236}">
                <a16:creationId xmlns:a16="http://schemas.microsoft.com/office/drawing/2014/main" id="{E5E287A5-9DCC-46DD-932D-5C3C1914097E}"/>
              </a:ext>
            </a:extLst>
          </p:cNvPr>
          <p:cNvSpPr/>
          <p:nvPr/>
        </p:nvSpPr>
        <p:spPr>
          <a:xfrm rot="16200000">
            <a:off x="5550431" y="6216196"/>
            <a:ext cx="276998" cy="1478482"/>
          </a:xfrm>
          <a:prstGeom prst="ellipse">
            <a:avLst/>
          </a:prstGeom>
          <a:solidFill>
            <a:schemeClr val="bg1">
              <a:lumMod val="85000"/>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Oval 45">
            <a:extLst>
              <a:ext uri="{FF2B5EF4-FFF2-40B4-BE49-F238E27FC236}">
                <a16:creationId xmlns:a16="http://schemas.microsoft.com/office/drawing/2014/main" id="{5E753849-0C6D-474B-AABF-575FB44383F9}"/>
              </a:ext>
            </a:extLst>
          </p:cNvPr>
          <p:cNvSpPr/>
          <p:nvPr/>
        </p:nvSpPr>
        <p:spPr>
          <a:xfrm rot="2130768">
            <a:off x="3023826" y="6605157"/>
            <a:ext cx="218809" cy="329371"/>
          </a:xfrm>
          <a:prstGeom prst="ellipse">
            <a:avLst/>
          </a:prstGeom>
          <a:solidFill>
            <a:schemeClr val="bg1">
              <a:lumMod val="95000"/>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EDCF4544-4ED5-4A5F-862B-7D3F8B46F467}"/>
              </a:ext>
            </a:extLst>
          </p:cNvPr>
          <p:cNvSpPr/>
          <p:nvPr/>
        </p:nvSpPr>
        <p:spPr>
          <a:xfrm>
            <a:off x="431533" y="5149890"/>
            <a:ext cx="6021829" cy="353943"/>
          </a:xfrm>
          <a:prstGeom prst="rect">
            <a:avLst/>
          </a:prstGeom>
        </p:spPr>
        <p:txBody>
          <a:bodyPr wrap="square">
            <a:spAutoFit/>
          </a:bodyPr>
          <a:lstStyle/>
          <a:p>
            <a:r>
              <a:rPr lang="en-AU" sz="850" u="sng" dirty="0">
                <a:latin typeface="Arial Narrow" panose="020B0606020202030204" pitchFamily="34" charset="0"/>
              </a:rPr>
              <a:t>Four major western boundary upwellings: </a:t>
            </a:r>
            <a:r>
              <a:rPr lang="en-AU" sz="850" dirty="0">
                <a:latin typeface="Arial Narrow" panose="020B0606020202030204" pitchFamily="34" charset="0"/>
              </a:rPr>
              <a:t>(1) Canary (2) Benguela (3) California and (4) Peru currents. </a:t>
            </a:r>
            <a:r>
              <a:rPr lang="en-AU" sz="850" u="sng" dirty="0">
                <a:latin typeface="Arial Narrow" panose="020B0606020202030204" pitchFamily="34" charset="0"/>
              </a:rPr>
              <a:t>Equatorial upwelling regions</a:t>
            </a:r>
            <a:r>
              <a:rPr lang="en-AU" sz="850" dirty="0">
                <a:latin typeface="Arial Narrow" panose="020B0606020202030204" pitchFamily="34" charset="0"/>
              </a:rPr>
              <a:t>: (5) Equatorial Pacific (6) Equatorial Atlantic. </a:t>
            </a:r>
            <a:r>
              <a:rPr lang="en-AU" sz="850" u="sng" dirty="0">
                <a:latin typeface="Arial Narrow" panose="020B0606020202030204" pitchFamily="34" charset="0"/>
              </a:rPr>
              <a:t>Others</a:t>
            </a:r>
            <a:r>
              <a:rPr lang="en-AU" sz="850" dirty="0">
                <a:latin typeface="Arial Narrow" panose="020B0606020202030204" pitchFamily="34" charset="0"/>
              </a:rPr>
              <a:t>: (7) Somalia Coast (8) Yucatan Shelf (9) Cabo </a:t>
            </a:r>
            <a:r>
              <a:rPr lang="en-AU" sz="850" dirty="0" err="1">
                <a:latin typeface="Arial Narrow" panose="020B0606020202030204" pitchFamily="34" charset="0"/>
              </a:rPr>
              <a:t>Frio</a:t>
            </a:r>
            <a:r>
              <a:rPr lang="en-AU" sz="850" dirty="0">
                <a:latin typeface="Arial Narrow" panose="020B0606020202030204" pitchFamily="34" charset="0"/>
              </a:rPr>
              <a:t>, Brazil (10) </a:t>
            </a:r>
            <a:r>
              <a:rPr lang="en-AU" sz="850" dirty="0" err="1">
                <a:latin typeface="Arial Narrow" panose="020B0606020202030204" pitchFamily="34" charset="0"/>
              </a:rPr>
              <a:t>Samalga</a:t>
            </a:r>
            <a:r>
              <a:rPr lang="en-AU" sz="850" dirty="0">
                <a:latin typeface="Arial Narrow" panose="020B0606020202030204" pitchFamily="34" charset="0"/>
              </a:rPr>
              <a:t>, Alaska and (11) Costa Rica Dome. </a:t>
            </a:r>
          </a:p>
        </p:txBody>
      </p:sp>
      <p:sp>
        <p:nvSpPr>
          <p:cNvPr id="6" name="TextBox 5">
            <a:extLst>
              <a:ext uri="{FF2B5EF4-FFF2-40B4-BE49-F238E27FC236}">
                <a16:creationId xmlns:a16="http://schemas.microsoft.com/office/drawing/2014/main" id="{4A34DFFA-78C0-47A4-84A8-088E8D2DDECF}"/>
              </a:ext>
            </a:extLst>
          </p:cNvPr>
          <p:cNvSpPr txBox="1"/>
          <p:nvPr/>
        </p:nvSpPr>
        <p:spPr>
          <a:xfrm>
            <a:off x="1974912" y="6343361"/>
            <a:ext cx="36004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1</a:t>
            </a:r>
          </a:p>
        </p:txBody>
      </p:sp>
      <p:sp>
        <p:nvSpPr>
          <p:cNvPr id="47" name="TextBox 46">
            <a:extLst>
              <a:ext uri="{FF2B5EF4-FFF2-40B4-BE49-F238E27FC236}">
                <a16:creationId xmlns:a16="http://schemas.microsoft.com/office/drawing/2014/main" id="{3A9AD905-D4BC-4386-9AFB-1B49E27E1A5C}"/>
              </a:ext>
            </a:extLst>
          </p:cNvPr>
          <p:cNvSpPr txBox="1"/>
          <p:nvPr/>
        </p:nvSpPr>
        <p:spPr>
          <a:xfrm>
            <a:off x="5774153" y="6021867"/>
            <a:ext cx="36004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3</a:t>
            </a:r>
          </a:p>
        </p:txBody>
      </p:sp>
      <p:sp>
        <p:nvSpPr>
          <p:cNvPr id="48" name="TextBox 47">
            <a:extLst>
              <a:ext uri="{FF2B5EF4-FFF2-40B4-BE49-F238E27FC236}">
                <a16:creationId xmlns:a16="http://schemas.microsoft.com/office/drawing/2014/main" id="{D311357F-77B1-4F54-9A3B-6546F746ED36}"/>
              </a:ext>
            </a:extLst>
          </p:cNvPr>
          <p:cNvSpPr txBox="1"/>
          <p:nvPr/>
        </p:nvSpPr>
        <p:spPr>
          <a:xfrm>
            <a:off x="949552" y="6982516"/>
            <a:ext cx="36004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4</a:t>
            </a:r>
          </a:p>
        </p:txBody>
      </p:sp>
      <p:sp>
        <p:nvSpPr>
          <p:cNvPr id="49" name="TextBox 48">
            <a:extLst>
              <a:ext uri="{FF2B5EF4-FFF2-40B4-BE49-F238E27FC236}">
                <a16:creationId xmlns:a16="http://schemas.microsoft.com/office/drawing/2014/main" id="{7AA3F10F-C5D1-4048-B9DC-29B6473C7D2F}"/>
              </a:ext>
            </a:extLst>
          </p:cNvPr>
          <p:cNvSpPr txBox="1"/>
          <p:nvPr/>
        </p:nvSpPr>
        <p:spPr>
          <a:xfrm>
            <a:off x="2407559" y="7214265"/>
            <a:ext cx="36004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2</a:t>
            </a:r>
          </a:p>
        </p:txBody>
      </p:sp>
      <p:sp>
        <p:nvSpPr>
          <p:cNvPr id="50" name="TextBox 49">
            <a:extLst>
              <a:ext uri="{FF2B5EF4-FFF2-40B4-BE49-F238E27FC236}">
                <a16:creationId xmlns:a16="http://schemas.microsoft.com/office/drawing/2014/main" id="{917111C8-0D32-4BC5-9436-54D7A0C8900B}"/>
              </a:ext>
            </a:extLst>
          </p:cNvPr>
          <p:cNvSpPr txBox="1"/>
          <p:nvPr/>
        </p:nvSpPr>
        <p:spPr>
          <a:xfrm>
            <a:off x="1645219" y="6678437"/>
            <a:ext cx="36004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6</a:t>
            </a:r>
          </a:p>
        </p:txBody>
      </p:sp>
      <p:sp>
        <p:nvSpPr>
          <p:cNvPr id="51" name="TextBox 50">
            <a:extLst>
              <a:ext uri="{FF2B5EF4-FFF2-40B4-BE49-F238E27FC236}">
                <a16:creationId xmlns:a16="http://schemas.microsoft.com/office/drawing/2014/main" id="{2D8B099C-E75E-4642-BEBA-5B5C4CB6B83D}"/>
              </a:ext>
            </a:extLst>
          </p:cNvPr>
          <p:cNvSpPr txBox="1"/>
          <p:nvPr/>
        </p:nvSpPr>
        <p:spPr>
          <a:xfrm>
            <a:off x="5501157" y="6823518"/>
            <a:ext cx="36004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5</a:t>
            </a:r>
          </a:p>
        </p:txBody>
      </p:sp>
      <p:sp>
        <p:nvSpPr>
          <p:cNvPr id="52" name="TextBox 51">
            <a:extLst>
              <a:ext uri="{FF2B5EF4-FFF2-40B4-BE49-F238E27FC236}">
                <a16:creationId xmlns:a16="http://schemas.microsoft.com/office/drawing/2014/main" id="{E4890615-D481-426D-B9BB-83BA5DEC8CC1}"/>
              </a:ext>
            </a:extLst>
          </p:cNvPr>
          <p:cNvSpPr txBox="1"/>
          <p:nvPr/>
        </p:nvSpPr>
        <p:spPr>
          <a:xfrm>
            <a:off x="3062762" y="6629431"/>
            <a:ext cx="36004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7</a:t>
            </a:r>
          </a:p>
        </p:txBody>
      </p:sp>
      <p:sp>
        <p:nvSpPr>
          <p:cNvPr id="53" name="Oval 52">
            <a:extLst>
              <a:ext uri="{FF2B5EF4-FFF2-40B4-BE49-F238E27FC236}">
                <a16:creationId xmlns:a16="http://schemas.microsoft.com/office/drawing/2014/main" id="{C54A020C-0AC8-462D-9226-D7AD58CED603}"/>
              </a:ext>
            </a:extLst>
          </p:cNvPr>
          <p:cNvSpPr/>
          <p:nvPr/>
        </p:nvSpPr>
        <p:spPr>
          <a:xfrm rot="1356258">
            <a:off x="869430" y="6489448"/>
            <a:ext cx="186989" cy="194491"/>
          </a:xfrm>
          <a:prstGeom prst="ellipse">
            <a:avLst/>
          </a:prstGeom>
          <a:solidFill>
            <a:schemeClr val="bg1">
              <a:lumMod val="95000"/>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TextBox 53">
            <a:extLst>
              <a:ext uri="{FF2B5EF4-FFF2-40B4-BE49-F238E27FC236}">
                <a16:creationId xmlns:a16="http://schemas.microsoft.com/office/drawing/2014/main" id="{211327CF-5361-4CBF-9EE4-9E0CA3520876}"/>
              </a:ext>
            </a:extLst>
          </p:cNvPr>
          <p:cNvSpPr txBox="1"/>
          <p:nvPr/>
        </p:nvSpPr>
        <p:spPr>
          <a:xfrm>
            <a:off x="825857" y="6459355"/>
            <a:ext cx="36004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8</a:t>
            </a:r>
          </a:p>
        </p:txBody>
      </p:sp>
      <p:sp>
        <p:nvSpPr>
          <p:cNvPr id="55" name="Oval 54">
            <a:extLst>
              <a:ext uri="{FF2B5EF4-FFF2-40B4-BE49-F238E27FC236}">
                <a16:creationId xmlns:a16="http://schemas.microsoft.com/office/drawing/2014/main" id="{5F01A13F-36DF-4479-B7DC-601BB0E93A73}"/>
              </a:ext>
            </a:extLst>
          </p:cNvPr>
          <p:cNvSpPr/>
          <p:nvPr/>
        </p:nvSpPr>
        <p:spPr>
          <a:xfrm rot="20725041">
            <a:off x="1553475" y="7128450"/>
            <a:ext cx="289361" cy="300618"/>
          </a:xfrm>
          <a:prstGeom prst="ellipse">
            <a:avLst/>
          </a:prstGeom>
          <a:solidFill>
            <a:schemeClr val="bg1">
              <a:lumMod val="95000"/>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TextBox 55">
            <a:extLst>
              <a:ext uri="{FF2B5EF4-FFF2-40B4-BE49-F238E27FC236}">
                <a16:creationId xmlns:a16="http://schemas.microsoft.com/office/drawing/2014/main" id="{3AF5EC0F-EC82-463B-B6B2-4B99DE7EECA7}"/>
              </a:ext>
            </a:extLst>
          </p:cNvPr>
          <p:cNvSpPr txBox="1"/>
          <p:nvPr/>
        </p:nvSpPr>
        <p:spPr>
          <a:xfrm>
            <a:off x="1563776" y="7147830"/>
            <a:ext cx="36004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9</a:t>
            </a:r>
          </a:p>
        </p:txBody>
      </p:sp>
      <p:sp>
        <p:nvSpPr>
          <p:cNvPr id="7" name="Freeform: Shape 6">
            <a:extLst>
              <a:ext uri="{FF2B5EF4-FFF2-40B4-BE49-F238E27FC236}">
                <a16:creationId xmlns:a16="http://schemas.microsoft.com/office/drawing/2014/main" id="{8C6ADBDE-3AFC-478E-A074-49967752E97A}"/>
              </a:ext>
            </a:extLst>
          </p:cNvPr>
          <p:cNvSpPr/>
          <p:nvPr/>
        </p:nvSpPr>
        <p:spPr>
          <a:xfrm>
            <a:off x="5381737" y="5877005"/>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Freeform: Shape 57">
            <a:extLst>
              <a:ext uri="{FF2B5EF4-FFF2-40B4-BE49-F238E27FC236}">
                <a16:creationId xmlns:a16="http://schemas.microsoft.com/office/drawing/2014/main" id="{46A666C7-3A27-43F0-AF51-DBBA8C10D85A}"/>
              </a:ext>
            </a:extLst>
          </p:cNvPr>
          <p:cNvSpPr/>
          <p:nvPr/>
        </p:nvSpPr>
        <p:spPr>
          <a:xfrm>
            <a:off x="5327330" y="5898151"/>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Freeform: Shape 60">
            <a:extLst>
              <a:ext uri="{FF2B5EF4-FFF2-40B4-BE49-F238E27FC236}">
                <a16:creationId xmlns:a16="http://schemas.microsoft.com/office/drawing/2014/main" id="{BF84E47A-19FA-4760-8BF6-370E11936048}"/>
              </a:ext>
            </a:extLst>
          </p:cNvPr>
          <p:cNvSpPr/>
          <p:nvPr/>
        </p:nvSpPr>
        <p:spPr>
          <a:xfrm>
            <a:off x="5268386" y="5928668"/>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Freeform: Shape 61">
            <a:extLst>
              <a:ext uri="{FF2B5EF4-FFF2-40B4-BE49-F238E27FC236}">
                <a16:creationId xmlns:a16="http://schemas.microsoft.com/office/drawing/2014/main" id="{EBCEE6BF-3BDC-435D-B062-82D302C230D2}"/>
              </a:ext>
            </a:extLst>
          </p:cNvPr>
          <p:cNvSpPr/>
          <p:nvPr/>
        </p:nvSpPr>
        <p:spPr>
          <a:xfrm>
            <a:off x="5213979" y="5952436"/>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Freeform: Shape 62">
            <a:extLst>
              <a:ext uri="{FF2B5EF4-FFF2-40B4-BE49-F238E27FC236}">
                <a16:creationId xmlns:a16="http://schemas.microsoft.com/office/drawing/2014/main" id="{1062764F-D7AE-4AA5-BA50-C97CDBC14A29}"/>
              </a:ext>
            </a:extLst>
          </p:cNvPr>
          <p:cNvSpPr/>
          <p:nvPr/>
        </p:nvSpPr>
        <p:spPr>
          <a:xfrm>
            <a:off x="5151182" y="5958852"/>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Freeform: Shape 7">
            <a:extLst>
              <a:ext uri="{FF2B5EF4-FFF2-40B4-BE49-F238E27FC236}">
                <a16:creationId xmlns:a16="http://schemas.microsoft.com/office/drawing/2014/main" id="{682D2242-9A64-4B67-859F-9A21FE5437E4}"/>
              </a:ext>
            </a:extLst>
          </p:cNvPr>
          <p:cNvSpPr/>
          <p:nvPr/>
        </p:nvSpPr>
        <p:spPr>
          <a:xfrm>
            <a:off x="5360675" y="5834903"/>
            <a:ext cx="96146" cy="47344"/>
          </a:xfrm>
          <a:custGeom>
            <a:avLst/>
            <a:gdLst>
              <a:gd name="connsiteX0" fmla="*/ 13596 w 96146"/>
              <a:gd name="connsiteY0" fmla="*/ 9243 h 47344"/>
              <a:gd name="connsiteX1" fmla="*/ 896 w 96146"/>
              <a:gd name="connsiteY1" fmla="*/ 40993 h 47344"/>
              <a:gd name="connsiteX2" fmla="*/ 19946 w 96146"/>
              <a:gd name="connsiteY2" fmla="*/ 47343 h 47344"/>
              <a:gd name="connsiteX3" fmla="*/ 96146 w 96146"/>
              <a:gd name="connsiteY3" fmla="*/ 40993 h 47344"/>
              <a:gd name="connsiteX4" fmla="*/ 89796 w 96146"/>
              <a:gd name="connsiteY4" fmla="*/ 2893 h 47344"/>
              <a:gd name="connsiteX5" fmla="*/ 13596 w 96146"/>
              <a:gd name="connsiteY5" fmla="*/ 9243 h 4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46" h="47344">
                <a:moveTo>
                  <a:pt x="13596" y="9243"/>
                </a:moveTo>
                <a:cubicBezTo>
                  <a:pt x="-1221" y="15593"/>
                  <a:pt x="-978" y="29749"/>
                  <a:pt x="896" y="40993"/>
                </a:cubicBezTo>
                <a:cubicBezTo>
                  <a:pt x="1996" y="47595"/>
                  <a:pt x="13253" y="47343"/>
                  <a:pt x="19946" y="47343"/>
                </a:cubicBezTo>
                <a:cubicBezTo>
                  <a:pt x="45434" y="47343"/>
                  <a:pt x="70746" y="43110"/>
                  <a:pt x="96146" y="40993"/>
                </a:cubicBezTo>
                <a:cubicBezTo>
                  <a:pt x="94029" y="28293"/>
                  <a:pt x="99486" y="11371"/>
                  <a:pt x="89796" y="2893"/>
                </a:cubicBezTo>
                <a:cubicBezTo>
                  <a:pt x="81855" y="-4056"/>
                  <a:pt x="28413" y="2893"/>
                  <a:pt x="13596" y="9243"/>
                </a:cubicBezTo>
                <a:close/>
              </a:path>
            </a:pathLst>
          </a:cu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Freeform: Shape 63">
            <a:extLst>
              <a:ext uri="{FF2B5EF4-FFF2-40B4-BE49-F238E27FC236}">
                <a16:creationId xmlns:a16="http://schemas.microsoft.com/office/drawing/2014/main" id="{FB11B0B8-87DC-455B-AB86-9E777BE968FC}"/>
              </a:ext>
            </a:extLst>
          </p:cNvPr>
          <p:cNvSpPr/>
          <p:nvPr/>
        </p:nvSpPr>
        <p:spPr>
          <a:xfrm>
            <a:off x="5098135" y="5958852"/>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Oval 64">
            <a:extLst>
              <a:ext uri="{FF2B5EF4-FFF2-40B4-BE49-F238E27FC236}">
                <a16:creationId xmlns:a16="http://schemas.microsoft.com/office/drawing/2014/main" id="{54496D80-F2EF-42EC-A4CE-D44273F624D6}"/>
              </a:ext>
            </a:extLst>
          </p:cNvPr>
          <p:cNvSpPr/>
          <p:nvPr/>
        </p:nvSpPr>
        <p:spPr>
          <a:xfrm rot="1356258">
            <a:off x="5129645" y="5874033"/>
            <a:ext cx="186989" cy="194491"/>
          </a:xfrm>
          <a:prstGeom prst="ellipse">
            <a:avLst/>
          </a:prstGeom>
          <a:solidFill>
            <a:schemeClr val="bg1">
              <a:lumMod val="95000"/>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TextBox 65">
            <a:extLst>
              <a:ext uri="{FF2B5EF4-FFF2-40B4-BE49-F238E27FC236}">
                <a16:creationId xmlns:a16="http://schemas.microsoft.com/office/drawing/2014/main" id="{2A616285-5852-45D7-8099-547A8005E74E}"/>
              </a:ext>
            </a:extLst>
          </p:cNvPr>
          <p:cNvSpPr txBox="1"/>
          <p:nvPr/>
        </p:nvSpPr>
        <p:spPr>
          <a:xfrm>
            <a:off x="5053898" y="5835598"/>
            <a:ext cx="36004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10</a:t>
            </a:r>
          </a:p>
        </p:txBody>
      </p:sp>
      <p:sp>
        <p:nvSpPr>
          <p:cNvPr id="67" name="Oval 66">
            <a:extLst>
              <a:ext uri="{FF2B5EF4-FFF2-40B4-BE49-F238E27FC236}">
                <a16:creationId xmlns:a16="http://schemas.microsoft.com/office/drawing/2014/main" id="{5466C9B6-D7A9-44DE-9AA6-59D6BB002072}"/>
              </a:ext>
            </a:extLst>
          </p:cNvPr>
          <p:cNvSpPr/>
          <p:nvPr/>
        </p:nvSpPr>
        <p:spPr>
          <a:xfrm rot="1356258">
            <a:off x="851841" y="6755143"/>
            <a:ext cx="186989" cy="194491"/>
          </a:xfrm>
          <a:prstGeom prst="ellipse">
            <a:avLst/>
          </a:prstGeom>
          <a:solidFill>
            <a:schemeClr val="bg1">
              <a:lumMod val="95000"/>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TextBox 67">
            <a:extLst>
              <a:ext uri="{FF2B5EF4-FFF2-40B4-BE49-F238E27FC236}">
                <a16:creationId xmlns:a16="http://schemas.microsoft.com/office/drawing/2014/main" id="{41AE3EEC-35A0-455C-98AE-01010CB53A46}"/>
              </a:ext>
            </a:extLst>
          </p:cNvPr>
          <p:cNvSpPr txBox="1"/>
          <p:nvPr/>
        </p:nvSpPr>
        <p:spPr>
          <a:xfrm>
            <a:off x="789545" y="6718961"/>
            <a:ext cx="36004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11</a:t>
            </a:r>
          </a:p>
        </p:txBody>
      </p:sp>
      <p:sp>
        <p:nvSpPr>
          <p:cNvPr id="70" name="TextBox 69">
            <a:extLst>
              <a:ext uri="{FF2B5EF4-FFF2-40B4-BE49-F238E27FC236}">
                <a16:creationId xmlns:a16="http://schemas.microsoft.com/office/drawing/2014/main" id="{8C2F8BCD-3069-4FE9-87E8-9B432A54C992}"/>
              </a:ext>
            </a:extLst>
          </p:cNvPr>
          <p:cNvSpPr txBox="1"/>
          <p:nvPr/>
        </p:nvSpPr>
        <p:spPr>
          <a:xfrm>
            <a:off x="3188545" y="3418167"/>
            <a:ext cx="3264180" cy="338554"/>
          </a:xfrm>
          <a:prstGeom prst="rect">
            <a:avLst/>
          </a:prstGeom>
          <a:noFill/>
        </p:spPr>
        <p:txBody>
          <a:bodyPr wrap="square" rtlCol="0">
            <a:spAutoFit/>
          </a:bodyPr>
          <a:lstStyle/>
          <a:p>
            <a:r>
              <a:rPr lang="en-AU" sz="800" b="1" dirty="0">
                <a:latin typeface="Arial Narrow" panose="020B0606020202030204" pitchFamily="34" charset="0"/>
              </a:rPr>
              <a:t>Figure 2: The location of 9,387,301 vessels tracked by Global Fishing Watch</a:t>
            </a:r>
            <a:r>
              <a:rPr lang="en-AU" sz="800" b="1" baseline="30000" dirty="0">
                <a:latin typeface="Arial Narrow" panose="020B0606020202030204" pitchFamily="34" charset="0"/>
              </a:rPr>
              <a:t>[2]</a:t>
            </a:r>
            <a:r>
              <a:rPr lang="en-AU" sz="800" b="1" dirty="0">
                <a:latin typeface="Arial Narrow" panose="020B0606020202030204" pitchFamily="34" charset="0"/>
              </a:rPr>
              <a:t> on Thursday 9</a:t>
            </a:r>
            <a:r>
              <a:rPr lang="en-AU" sz="800" b="1" baseline="30000" dirty="0">
                <a:latin typeface="Arial Narrow" panose="020B0606020202030204" pitchFamily="34" charset="0"/>
              </a:rPr>
              <a:t>th</a:t>
            </a:r>
            <a:r>
              <a:rPr lang="en-AU" sz="800" b="1" dirty="0">
                <a:latin typeface="Arial Narrow" panose="020B0606020202030204" pitchFamily="34" charset="0"/>
              </a:rPr>
              <a:t> May 2019.  </a:t>
            </a:r>
          </a:p>
        </p:txBody>
      </p:sp>
      <p:pic>
        <p:nvPicPr>
          <p:cNvPr id="71" name="Picture 70">
            <a:extLst>
              <a:ext uri="{FF2B5EF4-FFF2-40B4-BE49-F238E27FC236}">
                <a16:creationId xmlns:a16="http://schemas.microsoft.com/office/drawing/2014/main" id="{649176F3-559D-410D-BE52-F4D1FB71974D}"/>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Lst>
          </a:blip>
          <a:srcRect l="29600" t="5451" r="2780" b="20711"/>
          <a:stretch/>
        </p:blipFill>
        <p:spPr>
          <a:xfrm>
            <a:off x="3267260" y="1504980"/>
            <a:ext cx="3084517" cy="1819530"/>
          </a:xfrm>
          <a:prstGeom prst="rect">
            <a:avLst/>
          </a:prstGeom>
        </p:spPr>
      </p:pic>
      <p:pic>
        <p:nvPicPr>
          <p:cNvPr id="72" name="Picture 71" descr="A picture containing text, map&#10;&#10;Description automatically generated">
            <a:extLst>
              <a:ext uri="{FF2B5EF4-FFF2-40B4-BE49-F238E27FC236}">
                <a16:creationId xmlns:a16="http://schemas.microsoft.com/office/drawing/2014/main" id="{186BCFA5-9E44-4F69-B989-7B3669896576}"/>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t="64898" r="66963" b="6985"/>
          <a:stretch/>
        </p:blipFill>
        <p:spPr>
          <a:xfrm>
            <a:off x="508244" y="1495980"/>
            <a:ext cx="2677051" cy="1571684"/>
          </a:xfrm>
          <a:prstGeom prst="rect">
            <a:avLst/>
          </a:prstGeom>
        </p:spPr>
      </p:pic>
      <p:pic>
        <p:nvPicPr>
          <p:cNvPr id="73" name="Picture 72" descr="A picture containing text, map&#10;&#10;Description automatically generated">
            <a:extLst>
              <a:ext uri="{FF2B5EF4-FFF2-40B4-BE49-F238E27FC236}">
                <a16:creationId xmlns:a16="http://schemas.microsoft.com/office/drawing/2014/main" id="{E6F001B4-DF00-42A4-8B1A-9590BE817A32}"/>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488" t="92795" r="63020" b="-705"/>
          <a:stretch/>
        </p:blipFill>
        <p:spPr>
          <a:xfrm>
            <a:off x="462718" y="3014950"/>
            <a:ext cx="2753589" cy="411733"/>
          </a:xfrm>
          <a:prstGeom prst="rect">
            <a:avLst/>
          </a:prstGeom>
        </p:spPr>
      </p:pic>
      <p:sp>
        <p:nvSpPr>
          <p:cNvPr id="74" name="TextBox 73">
            <a:extLst>
              <a:ext uri="{FF2B5EF4-FFF2-40B4-BE49-F238E27FC236}">
                <a16:creationId xmlns:a16="http://schemas.microsoft.com/office/drawing/2014/main" id="{9212F5E2-2B95-40EA-895E-38788C649A8A}"/>
              </a:ext>
            </a:extLst>
          </p:cNvPr>
          <p:cNvSpPr txBox="1"/>
          <p:nvPr/>
        </p:nvSpPr>
        <p:spPr>
          <a:xfrm>
            <a:off x="431533" y="3416731"/>
            <a:ext cx="2951436" cy="338554"/>
          </a:xfrm>
          <a:prstGeom prst="rect">
            <a:avLst/>
          </a:prstGeom>
          <a:noFill/>
        </p:spPr>
        <p:txBody>
          <a:bodyPr wrap="square" rtlCol="0">
            <a:spAutoFit/>
          </a:bodyPr>
          <a:lstStyle/>
          <a:p>
            <a:r>
              <a:rPr lang="en-AU" sz="800" b="1" dirty="0">
                <a:latin typeface="Arial Narrow" panose="020B0606020202030204" pitchFamily="34" charset="0"/>
              </a:rPr>
              <a:t>Figure 1: Global patterns of average annual NPP (expressed as milligrams of carbon uptake per square meter per day)</a:t>
            </a:r>
            <a:r>
              <a:rPr lang="en-AU" sz="800" b="1" baseline="30000" dirty="0">
                <a:latin typeface="Arial Narrow" panose="020B0606020202030204" pitchFamily="34" charset="0"/>
              </a:rPr>
              <a:t>[1]  </a:t>
            </a:r>
            <a:endParaRPr lang="en-AU" sz="800" b="1" dirty="0">
              <a:latin typeface="Arial Narrow" panose="020B0606020202030204" pitchFamily="34" charset="0"/>
            </a:endParaRPr>
          </a:p>
        </p:txBody>
      </p:sp>
      <p:cxnSp>
        <p:nvCxnSpPr>
          <p:cNvPr id="2" name="Straight Connector 1">
            <a:extLst>
              <a:ext uri="{FF2B5EF4-FFF2-40B4-BE49-F238E27FC236}">
                <a16:creationId xmlns:a16="http://schemas.microsoft.com/office/drawing/2014/main" id="{15A52A08-D35D-B8CB-07DB-4623F2E99674}"/>
              </a:ext>
            </a:extLst>
          </p:cNvPr>
          <p:cNvCxnSpPr>
            <a:cxnSpLocks/>
          </p:cNvCxnSpPr>
          <p:nvPr/>
        </p:nvCxnSpPr>
        <p:spPr>
          <a:xfrm flipH="1">
            <a:off x="499132"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6">
            <a:extLst>
              <a:ext uri="{FF2B5EF4-FFF2-40B4-BE49-F238E27FC236}">
                <a16:creationId xmlns:a16="http://schemas.microsoft.com/office/drawing/2014/main" id="{ADDB0808-144A-25E3-2733-C3336A37FE13}"/>
              </a:ext>
            </a:extLst>
          </p:cNvPr>
          <p:cNvSpPr txBox="1"/>
          <p:nvPr/>
        </p:nvSpPr>
        <p:spPr>
          <a:xfrm>
            <a:off x="2582348" y="8820533"/>
            <a:ext cx="4087012"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Science Understanding – Fisheries &amp; Population Dynamics</a:t>
            </a:r>
            <a:endParaRPr lang="en-AU" sz="1100" b="1" dirty="0">
              <a:latin typeface="Arial Narrow" pitchFamily="34" charset="0"/>
            </a:endParaRPr>
          </a:p>
        </p:txBody>
      </p:sp>
      <p:sp>
        <p:nvSpPr>
          <p:cNvPr id="9" name="TextBox 36">
            <a:extLst>
              <a:ext uri="{FF2B5EF4-FFF2-40B4-BE49-F238E27FC236}">
                <a16:creationId xmlns:a16="http://schemas.microsoft.com/office/drawing/2014/main" id="{B63AB350-5DB5-4EE0-B0F1-CA683112F2F6}"/>
              </a:ext>
            </a:extLst>
          </p:cNvPr>
          <p:cNvSpPr txBox="1"/>
          <p:nvPr/>
        </p:nvSpPr>
        <p:spPr>
          <a:xfrm>
            <a:off x="426116"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41444169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143366</TotalTime>
  <Words>19844</Words>
  <Application>Microsoft Macintosh PowerPoint</Application>
  <PresentationFormat>On-screen Show (4:3)</PresentationFormat>
  <Paragraphs>1864</Paragraphs>
  <Slides>80</Slides>
  <Notes>78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80</vt:i4>
      </vt:variant>
    </vt:vector>
  </HeadingPairs>
  <TitlesOfParts>
    <vt:vector size="86" baseType="lpstr">
      <vt:lpstr>Arial</vt:lpstr>
      <vt:lpstr>Arial Narrow</vt:lpstr>
      <vt:lpstr>Calibri</vt:lpstr>
      <vt:lpstr>Comic Sans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daniellem</dc:creator>
  <cp:lastModifiedBy>Gail Riches</cp:lastModifiedBy>
  <cp:revision>19040</cp:revision>
  <cp:lastPrinted>2019-01-14T00:32:25Z</cp:lastPrinted>
  <dcterms:created xsi:type="dcterms:W3CDTF">2011-04-13T05:15:36Z</dcterms:created>
  <dcterms:modified xsi:type="dcterms:W3CDTF">2025-02-08T01:58:27Z</dcterms:modified>
</cp:coreProperties>
</file>